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handoutMasterIdLst>
    <p:handoutMasterId r:id="rId103"/>
  </p:handoutMasterIdLst>
  <p:sldIdLst>
    <p:sldId id="256" r:id="rId2"/>
    <p:sldId id="340" r:id="rId3"/>
    <p:sldId id="490" r:id="rId4"/>
    <p:sldId id="492" r:id="rId5"/>
    <p:sldId id="836" r:id="rId6"/>
    <p:sldId id="692" r:id="rId7"/>
    <p:sldId id="696" r:id="rId8"/>
    <p:sldId id="697" r:id="rId9"/>
    <p:sldId id="794" r:id="rId10"/>
    <p:sldId id="796" r:id="rId11"/>
    <p:sldId id="698" r:id="rId12"/>
    <p:sldId id="797" r:id="rId13"/>
    <p:sldId id="798" r:id="rId14"/>
    <p:sldId id="799" r:id="rId15"/>
    <p:sldId id="800" r:id="rId16"/>
    <p:sldId id="801" r:id="rId17"/>
    <p:sldId id="802" r:id="rId18"/>
    <p:sldId id="803" r:id="rId19"/>
    <p:sldId id="804" r:id="rId20"/>
    <p:sldId id="805" r:id="rId21"/>
    <p:sldId id="806" r:id="rId22"/>
    <p:sldId id="807" r:id="rId23"/>
    <p:sldId id="808" r:id="rId24"/>
    <p:sldId id="838" r:id="rId25"/>
    <p:sldId id="699" r:id="rId26"/>
    <p:sldId id="837" r:id="rId27"/>
    <p:sldId id="700" r:id="rId28"/>
    <p:sldId id="809" r:id="rId29"/>
    <p:sldId id="701" r:id="rId30"/>
    <p:sldId id="810" r:id="rId31"/>
    <p:sldId id="811" r:id="rId32"/>
    <p:sldId id="813" r:id="rId33"/>
    <p:sldId id="814" r:id="rId34"/>
    <p:sldId id="839" r:id="rId35"/>
    <p:sldId id="816" r:id="rId36"/>
    <p:sldId id="817" r:id="rId37"/>
    <p:sldId id="840" r:id="rId38"/>
    <p:sldId id="732" r:id="rId39"/>
    <p:sldId id="733" r:id="rId40"/>
    <p:sldId id="734" r:id="rId41"/>
    <p:sldId id="735" r:id="rId42"/>
    <p:sldId id="736" r:id="rId43"/>
    <p:sldId id="819" r:id="rId44"/>
    <p:sldId id="820" r:id="rId45"/>
    <p:sldId id="739" r:id="rId46"/>
    <p:sldId id="748" r:id="rId47"/>
    <p:sldId id="776" r:id="rId48"/>
    <p:sldId id="842" r:id="rId49"/>
    <p:sldId id="843" r:id="rId50"/>
    <p:sldId id="744" r:id="rId51"/>
    <p:sldId id="821" r:id="rId52"/>
    <p:sldId id="822" r:id="rId53"/>
    <p:sldId id="823" r:id="rId54"/>
    <p:sldId id="844" r:id="rId55"/>
    <p:sldId id="825" r:id="rId56"/>
    <p:sldId id="826" r:id="rId57"/>
    <p:sldId id="846" r:id="rId58"/>
    <p:sldId id="827" r:id="rId59"/>
    <p:sldId id="828" r:id="rId60"/>
    <p:sldId id="847" r:id="rId61"/>
    <p:sldId id="848" r:id="rId62"/>
    <p:sldId id="857" r:id="rId63"/>
    <p:sldId id="858" r:id="rId64"/>
    <p:sldId id="859" r:id="rId65"/>
    <p:sldId id="860" r:id="rId66"/>
    <p:sldId id="861" r:id="rId67"/>
    <p:sldId id="862" r:id="rId68"/>
    <p:sldId id="863" r:id="rId69"/>
    <p:sldId id="864" r:id="rId70"/>
    <p:sldId id="865" r:id="rId71"/>
    <p:sldId id="866" r:id="rId72"/>
    <p:sldId id="867" r:id="rId73"/>
    <p:sldId id="868" r:id="rId74"/>
    <p:sldId id="869" r:id="rId75"/>
    <p:sldId id="870" r:id="rId76"/>
    <p:sldId id="871" r:id="rId77"/>
    <p:sldId id="872" r:id="rId78"/>
    <p:sldId id="875" r:id="rId79"/>
    <p:sldId id="876" r:id="rId80"/>
    <p:sldId id="877" r:id="rId81"/>
    <p:sldId id="878" r:id="rId82"/>
    <p:sldId id="769" r:id="rId83"/>
    <p:sldId id="829" r:id="rId84"/>
    <p:sldId id="830" r:id="rId85"/>
    <p:sldId id="831" r:id="rId86"/>
    <p:sldId id="832" r:id="rId87"/>
    <p:sldId id="833" r:id="rId88"/>
    <p:sldId id="834" r:id="rId89"/>
    <p:sldId id="873" r:id="rId90"/>
    <p:sldId id="879" r:id="rId91"/>
    <p:sldId id="880" r:id="rId92"/>
    <p:sldId id="881" r:id="rId93"/>
    <p:sldId id="882" r:id="rId94"/>
    <p:sldId id="883" r:id="rId95"/>
    <p:sldId id="841" r:id="rId96"/>
    <p:sldId id="773" r:id="rId97"/>
    <p:sldId id="774" r:id="rId98"/>
    <p:sldId id="751" r:id="rId99"/>
    <p:sldId id="835" r:id="rId100"/>
    <p:sldId id="554" r:id="rId101"/>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AAE43C8-39AC-478F-B5A0-7501E605B677}">
          <p14:sldIdLst>
            <p14:sldId id="256"/>
            <p14:sldId id="340"/>
            <p14:sldId id="490"/>
            <p14:sldId id="492"/>
            <p14:sldId id="836"/>
            <p14:sldId id="692"/>
            <p14:sldId id="696"/>
            <p14:sldId id="697"/>
            <p14:sldId id="794"/>
            <p14:sldId id="796"/>
            <p14:sldId id="698"/>
            <p14:sldId id="797"/>
            <p14:sldId id="798"/>
            <p14:sldId id="799"/>
            <p14:sldId id="800"/>
            <p14:sldId id="801"/>
            <p14:sldId id="802"/>
            <p14:sldId id="803"/>
            <p14:sldId id="804"/>
            <p14:sldId id="805"/>
            <p14:sldId id="806"/>
            <p14:sldId id="807"/>
            <p14:sldId id="808"/>
            <p14:sldId id="838"/>
            <p14:sldId id="699"/>
            <p14:sldId id="837"/>
            <p14:sldId id="700"/>
            <p14:sldId id="809"/>
            <p14:sldId id="701"/>
            <p14:sldId id="810"/>
            <p14:sldId id="811"/>
            <p14:sldId id="813"/>
            <p14:sldId id="814"/>
            <p14:sldId id="839"/>
            <p14:sldId id="816"/>
            <p14:sldId id="817"/>
            <p14:sldId id="840"/>
            <p14:sldId id="732"/>
            <p14:sldId id="733"/>
            <p14:sldId id="734"/>
            <p14:sldId id="735"/>
            <p14:sldId id="736"/>
            <p14:sldId id="819"/>
            <p14:sldId id="820"/>
            <p14:sldId id="739"/>
            <p14:sldId id="748"/>
            <p14:sldId id="776"/>
            <p14:sldId id="842"/>
            <p14:sldId id="843"/>
            <p14:sldId id="744"/>
            <p14:sldId id="821"/>
            <p14:sldId id="822"/>
            <p14:sldId id="823"/>
            <p14:sldId id="844"/>
            <p14:sldId id="825"/>
            <p14:sldId id="826"/>
            <p14:sldId id="846"/>
            <p14:sldId id="827"/>
            <p14:sldId id="828"/>
            <p14:sldId id="847"/>
            <p14:sldId id="848"/>
            <p14:sldId id="857"/>
            <p14:sldId id="858"/>
            <p14:sldId id="859"/>
            <p14:sldId id="860"/>
            <p14:sldId id="861"/>
            <p14:sldId id="862"/>
            <p14:sldId id="863"/>
            <p14:sldId id="864"/>
            <p14:sldId id="865"/>
            <p14:sldId id="866"/>
            <p14:sldId id="867"/>
            <p14:sldId id="868"/>
            <p14:sldId id="869"/>
            <p14:sldId id="870"/>
            <p14:sldId id="871"/>
            <p14:sldId id="872"/>
            <p14:sldId id="875"/>
            <p14:sldId id="876"/>
            <p14:sldId id="877"/>
            <p14:sldId id="878"/>
            <p14:sldId id="769"/>
            <p14:sldId id="829"/>
            <p14:sldId id="830"/>
            <p14:sldId id="831"/>
            <p14:sldId id="832"/>
            <p14:sldId id="833"/>
            <p14:sldId id="834"/>
            <p14:sldId id="873"/>
            <p14:sldId id="879"/>
            <p14:sldId id="880"/>
            <p14:sldId id="881"/>
            <p14:sldId id="882"/>
            <p14:sldId id="883"/>
            <p14:sldId id="841"/>
            <p14:sldId id="773"/>
            <p14:sldId id="774"/>
            <p14:sldId id="751"/>
            <p14:sldId id="835"/>
            <p14:sldId id="554"/>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guyen Tuan Anh" initials="NT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00"/>
    <a:srgbClr val="0A01C3"/>
    <a:srgbClr val="FF00FF"/>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968" autoAdjust="0"/>
  </p:normalViewPr>
  <p:slideViewPr>
    <p:cSldViewPr>
      <p:cViewPr>
        <p:scale>
          <a:sx n="61" d="100"/>
          <a:sy n="61" d="100"/>
        </p:scale>
        <p:origin x="-1026" y="-17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6" d="100"/>
          <a:sy n="56" d="100"/>
        </p:scale>
        <p:origin x="-249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handoutMaster" Target="handoutMasters/handout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69EAC2-54E7-48A0-90A2-D840D132A8F4}" type="datetimeFigureOut">
              <a:rPr lang="ru-RU" smtClean="0"/>
              <a:t>24.04.2020</a:t>
            </a:fld>
            <a:endParaRPr lang="ru-RU"/>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8B1A0DB-1EAA-4C53-B789-915FAA4AD919}" type="slidenum">
              <a:rPr lang="ru-RU" smtClean="0"/>
              <a:t>‹#›</a:t>
            </a:fld>
            <a:endParaRPr lang="ru-RU"/>
          </a:p>
        </p:txBody>
      </p:sp>
    </p:spTree>
    <p:extLst>
      <p:ext uri="{BB962C8B-B14F-4D97-AF65-F5344CB8AC3E}">
        <p14:creationId xmlns:p14="http://schemas.microsoft.com/office/powerpoint/2010/main" val="40540620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681965-FCAA-4097-8FD4-122EC1DCA7FF}" type="datetimeFigureOut">
              <a:rPr lang="ru-RU" smtClean="0"/>
              <a:t>24.04.2020</a:t>
            </a:fld>
            <a:endParaRPr lang="ru-R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1F8C0C-5812-497D-B352-B5908CC200C0}" type="slidenum">
              <a:rPr lang="ru-RU" smtClean="0"/>
              <a:t>‹#›</a:t>
            </a:fld>
            <a:endParaRPr lang="ru-RU"/>
          </a:p>
        </p:txBody>
      </p:sp>
    </p:spTree>
    <p:extLst>
      <p:ext uri="{BB962C8B-B14F-4D97-AF65-F5344CB8AC3E}">
        <p14:creationId xmlns:p14="http://schemas.microsoft.com/office/powerpoint/2010/main" val="326904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ink.springer.com/referenceworkentry/10.1007/0-387-23483-7_209"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link.springer.com/referenceworkentry/10.1007/0-387-23483-7_209"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1</a:t>
            </a:fld>
            <a:endParaRPr lang="ru-RU"/>
          </a:p>
        </p:txBody>
      </p:sp>
    </p:spTree>
    <p:extLst>
      <p:ext uri="{BB962C8B-B14F-4D97-AF65-F5344CB8AC3E}">
        <p14:creationId xmlns:p14="http://schemas.microsoft.com/office/powerpoint/2010/main" val="676179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
            </a:pPr>
            <a:endParaRPr lang="en-US" dirty="0"/>
          </a:p>
        </p:txBody>
      </p:sp>
      <p:sp>
        <p:nvSpPr>
          <p:cNvPr id="4" name="Slide Number Placeholder 3"/>
          <p:cNvSpPr>
            <a:spLocks noGrp="1"/>
          </p:cNvSpPr>
          <p:nvPr>
            <p:ph type="sldNum" sz="quarter" idx="10"/>
          </p:nvPr>
        </p:nvSpPr>
        <p:spPr/>
        <p:txBody>
          <a:bodyPr/>
          <a:lstStyle/>
          <a:p>
            <a:fld id="{DE483FAF-A420-4C7C-82DB-E5971B1D6D3D}" type="slidenum">
              <a:rPr lang="en-US" smtClean="0"/>
              <a:pPr/>
              <a:t>27</a:t>
            </a:fld>
            <a:endParaRPr lang="en-US"/>
          </a:p>
        </p:txBody>
      </p:sp>
    </p:spTree>
    <p:extLst>
      <p:ext uri="{BB962C8B-B14F-4D97-AF65-F5344CB8AC3E}">
        <p14:creationId xmlns:p14="http://schemas.microsoft.com/office/powerpoint/2010/main" val="40803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
            </a:pPr>
            <a:endParaRPr lang="en-US" dirty="0"/>
          </a:p>
        </p:txBody>
      </p:sp>
      <p:sp>
        <p:nvSpPr>
          <p:cNvPr id="4" name="Slide Number Placeholder 3"/>
          <p:cNvSpPr>
            <a:spLocks noGrp="1"/>
          </p:cNvSpPr>
          <p:nvPr>
            <p:ph type="sldNum" sz="quarter" idx="10"/>
          </p:nvPr>
        </p:nvSpPr>
        <p:spPr/>
        <p:txBody>
          <a:bodyPr/>
          <a:lstStyle/>
          <a:p>
            <a:fld id="{DE483FAF-A420-4C7C-82DB-E5971B1D6D3D}" type="slidenum">
              <a:rPr lang="en-US" smtClean="0"/>
              <a:pPr/>
              <a:t>29</a:t>
            </a:fld>
            <a:endParaRPr lang="en-US"/>
          </a:p>
        </p:txBody>
      </p:sp>
    </p:spTree>
    <p:extLst>
      <p:ext uri="{BB962C8B-B14F-4D97-AF65-F5344CB8AC3E}">
        <p14:creationId xmlns:p14="http://schemas.microsoft.com/office/powerpoint/2010/main" val="40803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34</a:t>
            </a:fld>
            <a:endParaRPr lang="ru-RU"/>
          </a:p>
        </p:txBody>
      </p:sp>
    </p:spTree>
    <p:extLst>
      <p:ext uri="{BB962C8B-B14F-4D97-AF65-F5344CB8AC3E}">
        <p14:creationId xmlns:p14="http://schemas.microsoft.com/office/powerpoint/2010/main" val="2178817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Chế</a:t>
            </a:r>
            <a:r>
              <a:rPr lang="en-US" baseline="0" smtClean="0"/>
              <a:t> độ là T</a:t>
            </a:r>
            <a:r>
              <a:rPr lang="en-US" smtClean="0"/>
              <a:t>ransport nên H1 và H2 truyền</a:t>
            </a:r>
            <a:r>
              <a:rPr lang="en-US" baseline="0" smtClean="0"/>
              <a:t> thông trực tiếp với nhau, tức là tạo đường hầm trực tiếp đến nhau không thông qua các Gateway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smtClean="0"/>
          </a:p>
          <a:p>
            <a:r>
              <a:rPr lang="en-US" sz="1200" kern="1200" smtClean="0">
                <a:solidFill>
                  <a:schemeClr val="tx1"/>
                </a:solidFill>
                <a:effectLst/>
                <a:latin typeface="+mn-lt"/>
                <a:ea typeface="+mn-ea"/>
                <a:cs typeface="+mn-cs"/>
              </a:rPr>
              <a:t>+ Từ Host- to – Host: chỉ dùng chế độ Transport, vì đây là 2 máy ở hai mạng kết nối VPN trực tiếp đến nhau không cần Gateway, do đó không cần thiết phải dùng chế độ Tunnel vì ở chế độ Tunnel, IP Header mới cũng chứa chính đ/c của nó giống IP Header bên trong.</a:t>
            </a:r>
          </a:p>
          <a:p>
            <a:r>
              <a:rPr lang="en-US" sz="1200" kern="1200" smtClean="0">
                <a:solidFill>
                  <a:schemeClr val="tx1"/>
                </a:solidFill>
                <a:effectLst/>
                <a:latin typeface="+mn-lt"/>
                <a:ea typeface="+mn-ea"/>
                <a:cs typeface="+mn-cs"/>
              </a:rPr>
              <a:t>+ Lưu ý: Gateway có hai đầu có 2 đ/c IP khác nhau, nó là một thiết bị mạng để chuyển và định tuyến các gói tin. Host là thiết bị đầu cuối mà dữ liệu của nó đi từ tầng ứng dụng đi xuống rồi lại nhận dữ liệu từ tầng dưới đưa lên tầng ứng dụng.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AH không vượt qua NAT,  vì khi đi ra mạng ngoài, địa chỉ IP nguồn và đích trong phần IP Hdr trong gói tin ở trên sẽ được sửa trực tiếp thành đ/c IP của đ/c đầu ra (Router hoặc Gateway) của mạng LAN bên gửi, và đ/c IP đầu vào (Router hoặc Gateway) của mạng LAN ở phía bên nhận. Do đó khia H2 nhận được gói tin của H1, nó tính lại giá trị ICV thì sẽ ko thể đúng với giá trị ICV của gói tin nhận được =&gt; ko xác thực được H1!!!</a:t>
            </a:r>
          </a:p>
          <a:p>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35</a:t>
            </a:fld>
            <a:endParaRPr lang="ru-RU"/>
          </a:p>
        </p:txBody>
      </p:sp>
    </p:spTree>
    <p:extLst>
      <p:ext uri="{BB962C8B-B14F-4D97-AF65-F5344CB8AC3E}">
        <p14:creationId xmlns:p14="http://schemas.microsoft.com/office/powerpoint/2010/main" val="2610405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H1-H2: Transport - ESP</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G1-G2: Tunnel-AH</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sử dụng AH ở chế độ đường hầm (thêm đ/c IP mới chính là đ/c của các Gateway).</a:t>
            </a:r>
          </a:p>
          <a:p>
            <a:pPr marL="171450" marR="0" indent="-171450" algn="l" defTabSz="914400" rtl="0" eaLnBrk="1" fontAlgn="auto" latinLnBrk="0" hangingPunct="1">
              <a:lnSpc>
                <a:spcPct val="100000"/>
              </a:lnSpc>
              <a:spcBef>
                <a:spcPts val="0"/>
              </a:spcBef>
              <a:spcAft>
                <a:spcPts val="0"/>
              </a:spcAft>
              <a:buClrTx/>
              <a:buSzTx/>
              <a:buFont typeface="Symbol"/>
              <a:buChar char="Þ"/>
              <a:tabLst/>
              <a:defRPr/>
            </a:pPr>
            <a:r>
              <a:rPr lang="en-US" baseline="0" smtClean="0"/>
              <a:t>Cách này ổn!!! Toàn bộ Gói tin (bao gồm IP mới) đều được bảo vệ bởi AH.</a:t>
            </a:r>
          </a:p>
          <a:p>
            <a:pPr marL="171450" marR="0" indent="-171450" algn="l" defTabSz="914400" rtl="0" eaLnBrk="1" fontAlgn="auto" latinLnBrk="0" hangingPunct="1">
              <a:lnSpc>
                <a:spcPct val="100000"/>
              </a:lnSpc>
              <a:spcBef>
                <a:spcPts val="0"/>
              </a:spcBef>
              <a:spcAft>
                <a:spcPts val="0"/>
              </a:spcAft>
              <a:buClrTx/>
              <a:buSzTx/>
              <a:buFont typeface="Symbol"/>
              <a:buChar char="Þ"/>
              <a:tabLst/>
              <a:defRPr/>
            </a:pPr>
            <a:r>
              <a:rPr lang="en-US" baseline="0" smtClean="0"/>
              <a:t>(Vượt qua được NAT)</a:t>
            </a:r>
          </a:p>
          <a:p>
            <a:r>
              <a:rPr lang="en-US" sz="1200" kern="1200" smtClean="0">
                <a:solidFill>
                  <a:schemeClr val="tx1"/>
                </a:solidFill>
                <a:effectLst/>
                <a:latin typeface="+mn-lt"/>
                <a:ea typeface="+mn-ea"/>
                <a:cs typeface="+mn-cs"/>
              </a:rPr>
              <a:t>+ Từ Gateway – to – Gateway bắt buộc phải dùng chế độ Tunnel (Có IP Header mới, nó sẽ chứa địa chỉ các Gateway, trường hợp này không cần NAT</a:t>
            </a:r>
          </a:p>
          <a:p>
            <a:r>
              <a:rPr lang="en-US" sz="1200" kern="1200" smtClean="0">
                <a:solidFill>
                  <a:schemeClr val="tx1"/>
                </a:solidFill>
                <a:effectLst/>
                <a:latin typeface="+mn-lt"/>
                <a:ea typeface="+mn-ea"/>
                <a:cs typeface="+mn-cs"/>
              </a:rPr>
              <a:t>(Khác với NAT, NAT không tạo IP Header mới mà nó sửa luôn IP Header và port trong gói tin gốc dựa trên bảng NAT.</a:t>
            </a:r>
          </a:p>
          <a:p>
            <a:r>
              <a:rPr lang="en-US" sz="1200" kern="1200" smtClean="0">
                <a:solidFill>
                  <a:schemeClr val="tx1"/>
                </a:solidFill>
                <a:effectLst/>
                <a:latin typeface="+mn-lt"/>
                <a:ea typeface="+mn-ea"/>
                <a:cs typeface="+mn-cs"/>
              </a:rPr>
              <a:t>Còn với Gateway ở chế độ Tunnel, tạo IP Header mới chứa địa chỉ của Gateway))</a:t>
            </a:r>
          </a:p>
          <a:p>
            <a:pPr marL="171450" marR="0" indent="-171450" algn="l" defTabSz="914400" rtl="0" eaLnBrk="1" fontAlgn="auto" latinLnBrk="0" hangingPunct="1">
              <a:lnSpc>
                <a:spcPct val="100000"/>
              </a:lnSpc>
              <a:spcBef>
                <a:spcPts val="0"/>
              </a:spcBef>
              <a:spcAft>
                <a:spcPts val="0"/>
              </a:spcAft>
              <a:buClrTx/>
              <a:buSzTx/>
              <a:buFont typeface="Symbol"/>
              <a:buChar char="Þ"/>
              <a:tabLst/>
              <a:defRPr/>
            </a:pPr>
            <a:endParaRPr lang="en-US" baseline="0" smtClean="0"/>
          </a:p>
          <a:p>
            <a:pPr marL="0" marR="0" indent="0" algn="l" defTabSz="914400" rtl="0" eaLnBrk="1" fontAlgn="auto" latinLnBrk="0" hangingPunct="1">
              <a:lnSpc>
                <a:spcPct val="100000"/>
              </a:lnSpc>
              <a:spcBef>
                <a:spcPts val="0"/>
              </a:spcBef>
              <a:spcAft>
                <a:spcPts val="0"/>
              </a:spcAft>
              <a:buClrTx/>
              <a:buSzTx/>
              <a:buFont typeface="Symbol"/>
              <a:buNone/>
              <a:tabLst/>
              <a:defRPr/>
            </a:pPr>
            <a:r>
              <a:rPr lang="en-US" baseline="0" smtClean="0"/>
              <a:t>Cách khác: </a:t>
            </a:r>
          </a:p>
          <a:p>
            <a:pPr marL="0" marR="0" indent="0" algn="l" defTabSz="914400" rtl="0" eaLnBrk="1" fontAlgn="auto" latinLnBrk="0" hangingPunct="1">
              <a:lnSpc>
                <a:spcPct val="100000"/>
              </a:lnSpc>
              <a:spcBef>
                <a:spcPts val="0"/>
              </a:spcBef>
              <a:spcAft>
                <a:spcPts val="0"/>
              </a:spcAft>
              <a:buClrTx/>
              <a:buSzTx/>
              <a:buFont typeface="Symbol"/>
              <a:buNone/>
              <a:tabLst/>
              <a:defRPr/>
            </a:pPr>
            <a:r>
              <a:rPr lang="en-US" baseline="0" smtClean="0"/>
              <a:t>H1-H2: Transport-AH</a:t>
            </a:r>
          </a:p>
          <a:p>
            <a:pPr marL="0" marR="0" indent="0" algn="l" defTabSz="914400" rtl="0" eaLnBrk="1" fontAlgn="auto" latinLnBrk="0" hangingPunct="1">
              <a:lnSpc>
                <a:spcPct val="100000"/>
              </a:lnSpc>
              <a:spcBef>
                <a:spcPts val="0"/>
              </a:spcBef>
              <a:spcAft>
                <a:spcPts val="0"/>
              </a:spcAft>
              <a:buClrTx/>
              <a:buSzTx/>
              <a:buFont typeface="Symbol"/>
              <a:buNone/>
              <a:tabLst/>
              <a:defRPr/>
            </a:pPr>
            <a:r>
              <a:rPr lang="en-US" baseline="0" smtClean="0"/>
              <a:t>G1-G2: Tunnel-ESP (thêm IP header mới chứa đ/c của các Gateway)</a:t>
            </a:r>
          </a:p>
          <a:p>
            <a:pPr marL="0" marR="0" indent="0" algn="l" defTabSz="914400" rtl="0" eaLnBrk="1" fontAlgn="auto" latinLnBrk="0" hangingPunct="1">
              <a:lnSpc>
                <a:spcPct val="100000"/>
              </a:lnSpc>
              <a:spcBef>
                <a:spcPts val="0"/>
              </a:spcBef>
              <a:spcAft>
                <a:spcPts val="0"/>
              </a:spcAft>
              <a:buClrTx/>
              <a:buSzTx/>
              <a:buFont typeface="Symbol"/>
              <a:buNone/>
              <a:tabLst/>
              <a:defRPr/>
            </a:pPr>
            <a:r>
              <a:rPr lang="en-US" baseline="0" smtClean="0"/>
              <a:t>Cách này cũng được nhưng ESP ko bảo vệ được IP header mới!</a:t>
            </a:r>
          </a:p>
          <a:p>
            <a:pPr marL="0" marR="0" indent="0" algn="l" defTabSz="914400" rtl="0" eaLnBrk="1" fontAlgn="auto" latinLnBrk="0" hangingPunct="1">
              <a:lnSpc>
                <a:spcPct val="100000"/>
              </a:lnSpc>
              <a:spcBef>
                <a:spcPts val="0"/>
              </a:spcBef>
              <a:spcAft>
                <a:spcPts val="0"/>
              </a:spcAft>
              <a:buClrTx/>
              <a:buSzTx/>
              <a:buFont typeface="Symbol"/>
              <a:buNone/>
              <a:tabLst/>
              <a:defRPr/>
            </a:pPr>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36</a:t>
            </a:fld>
            <a:endParaRPr lang="ru-RU"/>
          </a:p>
        </p:txBody>
      </p:sp>
    </p:spTree>
    <p:extLst>
      <p:ext uri="{BB962C8B-B14F-4D97-AF65-F5344CB8AC3E}">
        <p14:creationId xmlns:p14="http://schemas.microsoft.com/office/powerpoint/2010/main" val="2500589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37</a:t>
            </a:fld>
            <a:endParaRPr lang="ru-RU"/>
          </a:p>
        </p:txBody>
      </p:sp>
    </p:spTree>
    <p:extLst>
      <p:ext uri="{BB962C8B-B14F-4D97-AF65-F5344CB8AC3E}">
        <p14:creationId xmlns:p14="http://schemas.microsoft.com/office/powerpoint/2010/main" val="2178817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smtClean="0">
                <a:solidFill>
                  <a:srgbClr val="0033CC"/>
                </a:solidFill>
                <a:latin typeface="Arial" pitchFamily="34" charset="0"/>
              </a:rPr>
              <a:t>(SKEME, một giao thức trao đổi khóa khác)</a:t>
            </a:r>
          </a:p>
          <a:p>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40</a:t>
            </a:fld>
            <a:endParaRPr lang="ru-RU"/>
          </a:p>
        </p:txBody>
      </p:sp>
    </p:spTree>
    <p:extLst>
      <p:ext uri="{BB962C8B-B14F-4D97-AF65-F5344CB8AC3E}">
        <p14:creationId xmlns:p14="http://schemas.microsoft.com/office/powerpoint/2010/main" val="15547286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hlinkClick r:id="rId3"/>
              </a:rPr>
              <a:t>https://link.springer.com/referenceworkentry/10.1007%2F0-387-23483-7_209</a:t>
            </a:r>
            <a:endParaRPr lang="en-US" smtClean="0"/>
          </a:p>
          <a:p>
            <a:endParaRPr lang="en-US" smtClean="0"/>
          </a:p>
          <a:p>
            <a:r>
              <a:rPr lang="en-US" smtClean="0"/>
              <a:t>Sau khi thực</a:t>
            </a:r>
            <a:r>
              <a:rPr lang="en-US" baseline="0" smtClean="0"/>
              <a:t> hiện pha 1, có thể thực hiện pha 2 nhiều lần để tạo ra nhiều IPSec SA</a:t>
            </a:r>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49</a:t>
            </a:fld>
            <a:endParaRPr lang="ru-RU"/>
          </a:p>
        </p:txBody>
      </p:sp>
    </p:spTree>
    <p:extLst>
      <p:ext uri="{BB962C8B-B14F-4D97-AF65-F5344CB8AC3E}">
        <p14:creationId xmlns:p14="http://schemas.microsoft.com/office/powerpoint/2010/main" val="1829352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3600" b="1" smtClean="0">
                <a:solidFill>
                  <a:srgbClr val="0033CC"/>
                </a:solidFill>
                <a:latin typeface="Arial" pitchFamily="34" charset="0"/>
              </a:rPr>
              <a:t>IKE pha 1 (Bảo vệ IKE sesion)</a:t>
            </a:r>
          </a:p>
          <a:p>
            <a:pPr lvl="2"/>
            <a:r>
              <a:rPr lang="en-US" sz="3200" b="1" smtClean="0">
                <a:solidFill>
                  <a:srgbClr val="0000FF"/>
                </a:solidFill>
                <a:latin typeface="Arial" pitchFamily="34" charset="0"/>
              </a:rPr>
              <a:t>Xác thực các bên tham gia phiên IKE:</a:t>
            </a:r>
          </a:p>
          <a:p>
            <a:pPr lvl="3"/>
            <a:r>
              <a:rPr lang="en-US" sz="2800" smtClean="0">
                <a:latin typeface="Arial" pitchFamily="34" charset="0"/>
              </a:rPr>
              <a:t>Để thiết lập IKE SA, các bên tham gia phải xác thực lẫn nhau (2-chiều)</a:t>
            </a:r>
          </a:p>
          <a:p>
            <a:pPr lvl="3"/>
            <a:r>
              <a:rPr lang="en-US" sz="2800" smtClean="0">
                <a:latin typeface="Arial" pitchFamily="34" charset="0"/>
              </a:rPr>
              <a:t>Các phương pháp xác thực:</a:t>
            </a:r>
          </a:p>
          <a:p>
            <a:pPr lvl="4"/>
            <a:r>
              <a:rPr lang="en-US" sz="2800" smtClean="0">
                <a:latin typeface="Arial" pitchFamily="34" charset="0"/>
              </a:rPr>
              <a:t>Dùng khóa bí mật chia sẻ trước</a:t>
            </a:r>
          </a:p>
          <a:p>
            <a:pPr lvl="4"/>
            <a:r>
              <a:rPr lang="en-US" sz="2800" smtClean="0">
                <a:latin typeface="Arial" pitchFamily="34" charset="0"/>
              </a:rPr>
              <a:t>Dùng các số Nonce được mã hóa RSA</a:t>
            </a:r>
          </a:p>
          <a:p>
            <a:pPr lvl="4"/>
            <a:r>
              <a:rPr lang="en-US" sz="2800" smtClean="0">
                <a:latin typeface="Arial" pitchFamily="34" charset="0"/>
              </a:rPr>
              <a:t>Chữ ký số RSA</a:t>
            </a:r>
          </a:p>
          <a:p>
            <a:pPr lvl="4"/>
            <a:r>
              <a:rPr lang="en-US" sz="2800" smtClean="0">
                <a:latin typeface="Arial" pitchFamily="34" charset="0"/>
              </a:rPr>
              <a:t>Chứng chỉ số -certificate</a:t>
            </a:r>
          </a:p>
          <a:p>
            <a:pPr lvl="4"/>
            <a:r>
              <a:rPr lang="en-US" sz="2800" smtClean="0">
                <a:latin typeface="Arial" pitchFamily="34" charset="0"/>
              </a:rPr>
              <a:t>….</a:t>
            </a:r>
          </a:p>
          <a:p>
            <a:endParaRPr lang="en-US" sz="4000" smtClean="0"/>
          </a:p>
          <a:p>
            <a:pPr lvl="1"/>
            <a:r>
              <a:rPr lang="en-US" sz="3600" b="1" smtClean="0">
                <a:solidFill>
                  <a:srgbClr val="0033CC"/>
                </a:solidFill>
                <a:latin typeface="Arial" pitchFamily="34" charset="0"/>
              </a:rPr>
              <a:t>IKE pha 1 (Bảo vệ IKE sesion)</a:t>
            </a:r>
          </a:p>
          <a:p>
            <a:pPr lvl="2"/>
            <a:r>
              <a:rPr lang="en-US" sz="3200" b="1" smtClean="0">
                <a:solidFill>
                  <a:srgbClr val="00CC00"/>
                </a:solidFill>
                <a:latin typeface="Arial" pitchFamily="34" charset="0"/>
              </a:rPr>
              <a:t>Mã hóa phiên IKE:</a:t>
            </a:r>
          </a:p>
          <a:p>
            <a:pPr lvl="3"/>
            <a:r>
              <a:rPr lang="en-US" sz="2800" smtClean="0">
                <a:latin typeface="Arial" pitchFamily="34" charset="0"/>
              </a:rPr>
              <a:t>Phiên IKE được mã hóa bởi DES hoặc 3DES</a:t>
            </a:r>
          </a:p>
          <a:p>
            <a:pPr lvl="3"/>
            <a:r>
              <a:rPr lang="en-US" sz="2800" smtClean="0">
                <a:latin typeface="Arial" pitchFamily="34" charset="0"/>
              </a:rPr>
              <a:t>Khóa dùng cho mã hóa được đưa ra bởi trao đổi khóa DH.</a:t>
            </a:r>
          </a:p>
          <a:p>
            <a:pPr lvl="3"/>
            <a:r>
              <a:rPr lang="en-US" sz="2800" smtClean="0">
                <a:latin typeface="Arial" pitchFamily="34" charset="0"/>
              </a:rPr>
              <a:t>Trong </a:t>
            </a:r>
            <a:r>
              <a:rPr lang="en-US" sz="2800" smtClean="0">
                <a:solidFill>
                  <a:srgbClr val="0033CC"/>
                </a:solidFill>
                <a:latin typeface="Arial" pitchFamily="34" charset="0"/>
              </a:rPr>
              <a:t>Main mode</a:t>
            </a:r>
            <a:r>
              <a:rPr lang="en-US" sz="2800" smtClean="0">
                <a:latin typeface="Arial" pitchFamily="34" charset="0"/>
              </a:rPr>
              <a:t>, định danh các bên cũng được mã hóa</a:t>
            </a:r>
          </a:p>
          <a:p>
            <a:pPr lvl="3"/>
            <a:r>
              <a:rPr lang="en-US" sz="2800" smtClean="0">
                <a:latin typeface="Arial" pitchFamily="34" charset="0"/>
              </a:rPr>
              <a:t>Trong </a:t>
            </a:r>
            <a:r>
              <a:rPr lang="en-US" sz="2800" smtClean="0">
                <a:solidFill>
                  <a:srgbClr val="0033CC"/>
                </a:solidFill>
                <a:latin typeface="Arial" pitchFamily="34" charset="0"/>
              </a:rPr>
              <a:t>Aggressive mode, </a:t>
            </a:r>
            <a:r>
              <a:rPr lang="en-US" sz="2800" smtClean="0">
                <a:latin typeface="Arial" pitchFamily="34" charset="0"/>
              </a:rPr>
              <a:t>định danh các bên không được mã hóa</a:t>
            </a:r>
          </a:p>
          <a:p>
            <a:pPr lvl="2"/>
            <a:endParaRPr lang="en-US" sz="3200" smtClean="0">
              <a:latin typeface="Arial" pitchFamily="34" charset="0"/>
            </a:endParaRPr>
          </a:p>
          <a:p>
            <a:endParaRPr lang="en-US" sz="4000" smtClean="0"/>
          </a:p>
          <a:p>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51</a:t>
            </a:fld>
            <a:endParaRPr lang="ru-RU"/>
          </a:p>
        </p:txBody>
      </p:sp>
    </p:spTree>
    <p:extLst>
      <p:ext uri="{BB962C8B-B14F-4D97-AF65-F5344CB8AC3E}">
        <p14:creationId xmlns:p14="http://schemas.microsoft.com/office/powerpoint/2010/main" val="1375806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sz="1200" b="1" smtClean="0"/>
              <a:t>Nếu phương pháp xác thực = khóa bí mật chia sẻ trước</a:t>
            </a:r>
          </a:p>
          <a:p>
            <a:pPr marL="171450" indent="-171450" eaLnBrk="1" hangingPunct="1">
              <a:buFont typeface="Symbol"/>
              <a:buChar char="Þ"/>
            </a:pPr>
            <a:r>
              <a:rPr lang="en-US" sz="1200" b="1" smtClean="0"/>
              <a:t>Identity type = FQDN (Fully qualified domain name)</a:t>
            </a:r>
          </a:p>
          <a:p>
            <a:pPr marL="171450" indent="-171450" eaLnBrk="1" hangingPunct="1">
              <a:buFont typeface="Symbol"/>
              <a:buChar char="Þ"/>
            </a:pPr>
            <a:endParaRPr lang="en-US" sz="1200" b="1" smtClean="0"/>
          </a:p>
          <a:p>
            <a:pPr eaLnBrk="1" hangingPunct="1"/>
            <a:r>
              <a:rPr lang="en-US" sz="1200" b="1" smtClean="0"/>
              <a:t>Nếu phương pháp xác thực = certificate</a:t>
            </a:r>
          </a:p>
          <a:p>
            <a:pPr eaLnBrk="1" hangingPunct="1"/>
            <a:r>
              <a:rPr lang="en-US" sz="1200" b="1" smtClean="0"/>
              <a:t>=&gt; Identity type = name,general name</a:t>
            </a:r>
          </a:p>
          <a:p>
            <a:pPr marL="171450" indent="-171450" eaLnBrk="1" hangingPunct="1">
              <a:buFont typeface="Symbol"/>
              <a:buChar char="Þ"/>
            </a:pPr>
            <a:endParaRPr lang="en-US" sz="1200" b="1" smtClean="0"/>
          </a:p>
          <a:p>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56</a:t>
            </a:fld>
            <a:endParaRPr lang="ru-RU"/>
          </a:p>
        </p:txBody>
      </p:sp>
    </p:spTree>
    <p:extLst>
      <p:ext uri="{BB962C8B-B14F-4D97-AF65-F5344CB8AC3E}">
        <p14:creationId xmlns:p14="http://schemas.microsoft.com/office/powerpoint/2010/main" val="1064536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2</a:t>
            </a:fld>
            <a:endParaRPr lang="ru-RU"/>
          </a:p>
        </p:txBody>
      </p:sp>
    </p:spTree>
    <p:extLst>
      <p:ext uri="{BB962C8B-B14F-4D97-AF65-F5344CB8AC3E}">
        <p14:creationId xmlns:p14="http://schemas.microsoft.com/office/powerpoint/2010/main" val="21788178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61</a:t>
            </a:fld>
            <a:endParaRPr lang="ru-RU"/>
          </a:p>
        </p:txBody>
      </p:sp>
    </p:spTree>
    <p:extLst>
      <p:ext uri="{BB962C8B-B14F-4D97-AF65-F5344CB8AC3E}">
        <p14:creationId xmlns:p14="http://schemas.microsoft.com/office/powerpoint/2010/main" val="650848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mtClean="0">
                <a:solidFill>
                  <a:schemeClr val="tx1"/>
                </a:solidFill>
              </a:rPr>
              <a:t>Data</a:t>
            </a:r>
            <a:r>
              <a:rPr lang="en-US" sz="1200" baseline="-25000" smtClean="0">
                <a:solidFill>
                  <a:schemeClr val="tx1"/>
                </a:solidFill>
              </a:rPr>
              <a:t>S </a:t>
            </a:r>
            <a:r>
              <a:rPr lang="en-US" sz="1200" baseline="0" smtClean="0">
                <a:solidFill>
                  <a:schemeClr val="tx1"/>
                </a:solidFill>
              </a:rPr>
              <a:t>là dữ liệu dùng để tạo chữ ký: có thể la toàn bộ các thông điệp (1, 2, 3, 4) để khi bên nhận nhận được chữ ký sẽ băm lại các thông điệp này để so sánh.</a:t>
            </a:r>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71</a:t>
            </a:fld>
            <a:endParaRPr lang="ru-RU"/>
          </a:p>
        </p:txBody>
      </p:sp>
    </p:spTree>
    <p:extLst>
      <p:ext uri="{BB962C8B-B14F-4D97-AF65-F5344CB8AC3E}">
        <p14:creationId xmlns:p14="http://schemas.microsoft.com/office/powerpoint/2010/main" val="1857826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77</a:t>
            </a:fld>
            <a:endParaRPr lang="ru-RU"/>
          </a:p>
        </p:txBody>
      </p:sp>
    </p:spTree>
    <p:extLst>
      <p:ext uri="{BB962C8B-B14F-4D97-AF65-F5344CB8AC3E}">
        <p14:creationId xmlns:p14="http://schemas.microsoft.com/office/powerpoint/2010/main" val="949940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Toàn</a:t>
            </a:r>
            <a:r>
              <a:rPr lang="en-US" baseline="0" smtClean="0"/>
              <a:t> bộ các gói tin trong pha 2 được bảo vệ (được mã hóa, xác thực) bởi IKE SA sinh ra ở pha 1</a:t>
            </a:r>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83</a:t>
            </a:fld>
            <a:endParaRPr lang="ru-RU"/>
          </a:p>
        </p:txBody>
      </p:sp>
    </p:spTree>
    <p:extLst>
      <p:ext uri="{BB962C8B-B14F-4D97-AF65-F5344CB8AC3E}">
        <p14:creationId xmlns:p14="http://schemas.microsoft.com/office/powerpoint/2010/main" val="2022988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Các</a:t>
            </a:r>
            <a:r>
              <a:rPr lang="en-US" baseline="0" smtClean="0"/>
              <a:t> thuật toán này dùng để bảo vệ cho đường truyền IPSec (IPSec SA)</a:t>
            </a:r>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84</a:t>
            </a:fld>
            <a:endParaRPr lang="ru-RU"/>
          </a:p>
        </p:txBody>
      </p:sp>
    </p:spTree>
    <p:extLst>
      <p:ext uri="{BB962C8B-B14F-4D97-AF65-F5344CB8AC3E}">
        <p14:creationId xmlns:p14="http://schemas.microsoft.com/office/powerpoint/2010/main" val="2172703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Làm</a:t>
            </a:r>
            <a:r>
              <a:rPr lang="en-US" baseline="0" smtClean="0"/>
              <a:t> tươi K</a:t>
            </a:r>
            <a:r>
              <a:rPr lang="en-US" baseline="-25000" smtClean="0"/>
              <a:t>M</a:t>
            </a:r>
            <a:r>
              <a:rPr lang="en-US" baseline="0" smtClean="0"/>
              <a:t> có thể sử dụng một dẫn xuất khóa, v.v.</a:t>
            </a:r>
          </a:p>
          <a:p>
            <a:r>
              <a:rPr lang="en-US" baseline="0" smtClean="0"/>
              <a:t>Có thể tạo nhiều khóa khác nhau (cho mã hóa + xác thực) ở bước 2 bằng: DH hoặc Làm tươi khóa K</a:t>
            </a:r>
            <a:r>
              <a:rPr lang="en-US" baseline="-25000" smtClean="0"/>
              <a:t>M</a:t>
            </a:r>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86</a:t>
            </a:fld>
            <a:endParaRPr lang="ru-RU"/>
          </a:p>
        </p:txBody>
      </p:sp>
    </p:spTree>
    <p:extLst>
      <p:ext uri="{BB962C8B-B14F-4D97-AF65-F5344CB8AC3E}">
        <p14:creationId xmlns:p14="http://schemas.microsoft.com/office/powerpoint/2010/main" val="2352498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hlinkClick r:id="rId3"/>
              </a:rPr>
              <a:t>https://link.springer.com/referenceworkentry/10.1007%2F0-387-23483-7_209</a:t>
            </a:r>
            <a:endParaRPr lang="en-US" smtClean="0"/>
          </a:p>
          <a:p>
            <a:endParaRPr lang="en-US" smtClean="0"/>
          </a:p>
          <a:p>
            <a:r>
              <a:rPr lang="en-US" smtClean="0"/>
              <a:t>Nhắc</a:t>
            </a:r>
            <a:r>
              <a:rPr lang="en-US" baseline="0" smtClean="0"/>
              <a:t> lại rằng</a:t>
            </a:r>
            <a:r>
              <a:rPr lang="en-US" smtClean="0"/>
              <a:t>Sau khi thực</a:t>
            </a:r>
            <a:r>
              <a:rPr lang="en-US" baseline="0" smtClean="0"/>
              <a:t> hiện pha 1, có thể thực hiện pha 2 nhiều lần để tạo ra nhiều IPSec SA</a:t>
            </a:r>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94</a:t>
            </a:fld>
            <a:endParaRPr lang="ru-RU"/>
          </a:p>
        </p:txBody>
      </p:sp>
    </p:spTree>
    <p:extLst>
      <p:ext uri="{BB962C8B-B14F-4D97-AF65-F5344CB8AC3E}">
        <p14:creationId xmlns:p14="http://schemas.microsoft.com/office/powerpoint/2010/main" val="1829352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Nguồn:</a:t>
            </a:r>
            <a:r>
              <a:rPr lang="en-US" baseline="0" smtClean="0"/>
              <a:t> </a:t>
            </a:r>
            <a:r>
              <a:rPr lang="en-US" smtClean="0"/>
              <a:t>https://www.cisco.com/c/en/us/support/docs/smb/routers/cisco-rv-series-small-business-routers/smb1428-ipsec-vpn-setup-with-ike-preshared-key-and-manual-key-on-wrv.html</a:t>
            </a:r>
          </a:p>
          <a:p>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95</a:t>
            </a:fld>
            <a:endParaRPr lang="ru-RU"/>
          </a:p>
        </p:txBody>
      </p:sp>
    </p:spTree>
    <p:extLst>
      <p:ext uri="{BB962C8B-B14F-4D97-AF65-F5344CB8AC3E}">
        <p14:creationId xmlns:p14="http://schemas.microsoft.com/office/powerpoint/2010/main" val="3126284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endParaRPr lang="ru-RU" dirty="0"/>
          </a:p>
        </p:txBody>
      </p:sp>
      <p:sp>
        <p:nvSpPr>
          <p:cNvPr id="4" name="Slide Number Placeholder 3"/>
          <p:cNvSpPr>
            <a:spLocks noGrp="1"/>
          </p:cNvSpPr>
          <p:nvPr>
            <p:ph type="sldNum" sz="quarter" idx="10"/>
          </p:nvPr>
        </p:nvSpPr>
        <p:spPr/>
        <p:txBody>
          <a:bodyPr/>
          <a:lstStyle/>
          <a:p>
            <a:fld id="{391F8C0C-5812-497D-B352-B5908CC200C0}" type="slidenum">
              <a:rPr lang="ru-RU" smtClean="0"/>
              <a:t>5</a:t>
            </a:fld>
            <a:endParaRPr lang="ru-RU"/>
          </a:p>
        </p:txBody>
      </p:sp>
    </p:spTree>
    <p:extLst>
      <p:ext uri="{BB962C8B-B14F-4D97-AF65-F5344CB8AC3E}">
        <p14:creationId xmlns:p14="http://schemas.microsoft.com/office/powerpoint/2010/main" val="21788178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
            </a:pPr>
            <a:endParaRPr lang="en-US" dirty="0"/>
          </a:p>
        </p:txBody>
      </p:sp>
      <p:sp>
        <p:nvSpPr>
          <p:cNvPr id="4" name="Slide Number Placeholder 3"/>
          <p:cNvSpPr>
            <a:spLocks noGrp="1"/>
          </p:cNvSpPr>
          <p:nvPr>
            <p:ph type="sldNum" sz="quarter" idx="10"/>
          </p:nvPr>
        </p:nvSpPr>
        <p:spPr/>
        <p:txBody>
          <a:bodyPr/>
          <a:lstStyle/>
          <a:p>
            <a:fld id="{DE483FAF-A420-4C7C-82DB-E5971B1D6D3D}" type="slidenum">
              <a:rPr lang="en-US" smtClean="0"/>
              <a:pPr/>
              <a:t>6</a:t>
            </a:fld>
            <a:endParaRPr lang="en-US"/>
          </a:p>
        </p:txBody>
      </p:sp>
    </p:spTree>
    <p:extLst>
      <p:ext uri="{BB962C8B-B14F-4D97-AF65-F5344CB8AC3E}">
        <p14:creationId xmlns:p14="http://schemas.microsoft.com/office/powerpoint/2010/main" val="40803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
            </a:pPr>
            <a:endParaRPr lang="en-US" dirty="0"/>
          </a:p>
        </p:txBody>
      </p:sp>
      <p:sp>
        <p:nvSpPr>
          <p:cNvPr id="4" name="Slide Number Placeholder 3"/>
          <p:cNvSpPr>
            <a:spLocks noGrp="1"/>
          </p:cNvSpPr>
          <p:nvPr>
            <p:ph type="sldNum" sz="quarter" idx="10"/>
          </p:nvPr>
        </p:nvSpPr>
        <p:spPr/>
        <p:txBody>
          <a:bodyPr/>
          <a:lstStyle/>
          <a:p>
            <a:fld id="{DE483FAF-A420-4C7C-82DB-E5971B1D6D3D}" type="slidenum">
              <a:rPr lang="en-US" smtClean="0"/>
              <a:pPr/>
              <a:t>7</a:t>
            </a:fld>
            <a:endParaRPr lang="en-US"/>
          </a:p>
        </p:txBody>
      </p:sp>
    </p:spTree>
    <p:extLst>
      <p:ext uri="{BB962C8B-B14F-4D97-AF65-F5344CB8AC3E}">
        <p14:creationId xmlns:p14="http://schemas.microsoft.com/office/powerpoint/2010/main" val="40803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
            </a:pPr>
            <a:endParaRPr lang="en-US" dirty="0"/>
          </a:p>
        </p:txBody>
      </p:sp>
      <p:sp>
        <p:nvSpPr>
          <p:cNvPr id="4" name="Slide Number Placeholder 3"/>
          <p:cNvSpPr>
            <a:spLocks noGrp="1"/>
          </p:cNvSpPr>
          <p:nvPr>
            <p:ph type="sldNum" sz="quarter" idx="10"/>
          </p:nvPr>
        </p:nvSpPr>
        <p:spPr/>
        <p:txBody>
          <a:bodyPr/>
          <a:lstStyle/>
          <a:p>
            <a:fld id="{DE483FAF-A420-4C7C-82DB-E5971B1D6D3D}" type="slidenum">
              <a:rPr lang="en-US" smtClean="0"/>
              <a:pPr/>
              <a:t>8</a:t>
            </a:fld>
            <a:endParaRPr lang="en-US"/>
          </a:p>
        </p:txBody>
      </p:sp>
    </p:spTree>
    <p:extLst>
      <p:ext uri="{BB962C8B-B14F-4D97-AF65-F5344CB8AC3E}">
        <p14:creationId xmlns:p14="http://schemas.microsoft.com/office/powerpoint/2010/main" val="40803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
            </a:pPr>
            <a:endParaRPr lang="en-US" dirty="0"/>
          </a:p>
        </p:txBody>
      </p:sp>
      <p:sp>
        <p:nvSpPr>
          <p:cNvPr id="4" name="Slide Number Placeholder 3"/>
          <p:cNvSpPr>
            <a:spLocks noGrp="1"/>
          </p:cNvSpPr>
          <p:nvPr>
            <p:ph type="sldNum" sz="quarter" idx="10"/>
          </p:nvPr>
        </p:nvSpPr>
        <p:spPr/>
        <p:txBody>
          <a:bodyPr/>
          <a:lstStyle/>
          <a:p>
            <a:fld id="{DE483FAF-A420-4C7C-82DB-E5971B1D6D3D}" type="slidenum">
              <a:rPr lang="en-US" smtClean="0"/>
              <a:pPr/>
              <a:t>11</a:t>
            </a:fld>
            <a:endParaRPr lang="en-US"/>
          </a:p>
        </p:txBody>
      </p:sp>
    </p:spTree>
    <p:extLst>
      <p:ext uri="{BB962C8B-B14F-4D97-AF65-F5344CB8AC3E}">
        <p14:creationId xmlns:p14="http://schemas.microsoft.com/office/powerpoint/2010/main" val="40803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
            </a:pPr>
            <a:endParaRPr lang="en-US" dirty="0"/>
          </a:p>
        </p:txBody>
      </p:sp>
      <p:sp>
        <p:nvSpPr>
          <p:cNvPr id="4" name="Slide Number Placeholder 3"/>
          <p:cNvSpPr>
            <a:spLocks noGrp="1"/>
          </p:cNvSpPr>
          <p:nvPr>
            <p:ph type="sldNum" sz="quarter" idx="10"/>
          </p:nvPr>
        </p:nvSpPr>
        <p:spPr/>
        <p:txBody>
          <a:bodyPr/>
          <a:lstStyle/>
          <a:p>
            <a:fld id="{DE483FAF-A420-4C7C-82DB-E5971B1D6D3D}" type="slidenum">
              <a:rPr lang="en-US" smtClean="0"/>
              <a:pPr/>
              <a:t>25</a:t>
            </a:fld>
            <a:endParaRPr lang="en-US"/>
          </a:p>
        </p:txBody>
      </p:sp>
    </p:spTree>
    <p:extLst>
      <p:ext uri="{BB962C8B-B14F-4D97-AF65-F5344CB8AC3E}">
        <p14:creationId xmlns:p14="http://schemas.microsoft.com/office/powerpoint/2010/main" val="40803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sz="2800" smtClean="0">
                <a:solidFill>
                  <a:srgbClr val="0033CC"/>
                </a:solidFill>
                <a:latin typeface="Arial" pitchFamily="34" charset="0"/>
              </a:rPr>
              <a:t>Tìm kiếm SA</a:t>
            </a:r>
          </a:p>
          <a:p>
            <a:pPr lvl="3"/>
            <a:r>
              <a:rPr lang="en-US" sz="2600" smtClean="0">
                <a:latin typeface="Arial" pitchFamily="34" charset="0"/>
              </a:rPr>
              <a:t>Giống như AH, ESP chỉ xử lý gói tin gắn với SA</a:t>
            </a:r>
          </a:p>
          <a:p>
            <a:pPr lvl="3"/>
            <a:r>
              <a:rPr lang="en-US" sz="2600" smtClean="0">
                <a:latin typeface="Arial" pitchFamily="34" charset="0"/>
              </a:rPr>
              <a:t>Cần tìm một SA phù hợp cho mỗi gói tin trước khi gửi đi</a:t>
            </a:r>
          </a:p>
          <a:p>
            <a:pPr lvl="2">
              <a:lnSpc>
                <a:spcPct val="120000"/>
              </a:lnSpc>
            </a:pPr>
            <a:r>
              <a:rPr lang="en-US" b="1" smtClean="0">
                <a:solidFill>
                  <a:srgbClr val="0033CC"/>
                </a:solidFill>
                <a:latin typeface="Arial" pitchFamily="34" charset="0"/>
              </a:rPr>
              <a:t>Mã hoá gói tin:</a:t>
            </a:r>
          </a:p>
          <a:p>
            <a:pPr lvl="3">
              <a:lnSpc>
                <a:spcPct val="120000"/>
              </a:lnSpc>
            </a:pPr>
            <a:r>
              <a:rPr lang="en-US" sz="2400" smtClean="0">
                <a:latin typeface="Arial" pitchFamily="34" charset="0"/>
              </a:rPr>
              <a:t>Tuỳ thuộc vào chế độ Tunnel hay Transport mà ESP đóng gói toàn bộ gói tin hay chỉ phần dữ liệu tải</a:t>
            </a:r>
          </a:p>
          <a:p>
            <a:pPr lvl="3">
              <a:lnSpc>
                <a:spcPct val="120000"/>
              </a:lnSpc>
            </a:pPr>
            <a:r>
              <a:rPr lang="en-US" sz="2400" smtClean="0">
                <a:latin typeface="Arial" pitchFamily="34" charset="0"/>
              </a:rPr>
              <a:t>Thêm Padding nếu cần.</a:t>
            </a:r>
          </a:p>
          <a:p>
            <a:pPr lvl="3">
              <a:lnSpc>
                <a:spcPct val="120000"/>
              </a:lnSpc>
            </a:pPr>
            <a:r>
              <a:rPr lang="en-US" sz="2400" smtClean="0">
                <a:latin typeface="Arial" pitchFamily="34" charset="0"/>
              </a:rPr>
              <a:t> Mã hoá: </a:t>
            </a:r>
          </a:p>
          <a:p>
            <a:pPr lvl="4">
              <a:lnSpc>
                <a:spcPct val="120000"/>
              </a:lnSpc>
            </a:pPr>
            <a:r>
              <a:rPr lang="en-US" sz="2400" smtClean="0">
                <a:solidFill>
                  <a:srgbClr val="0000FF"/>
                </a:solidFill>
                <a:latin typeface="Arial" pitchFamily="34" charset="0"/>
              </a:rPr>
              <a:t>Nếu là Transport</a:t>
            </a:r>
            <a:r>
              <a:rPr lang="en-US" sz="2400" smtClean="0">
                <a:latin typeface="Arial" pitchFamily="34" charset="0"/>
              </a:rPr>
              <a:t>: các trường Payload, ESP Trailer (Padding, PadLength, NextHeader).</a:t>
            </a:r>
          </a:p>
          <a:p>
            <a:pPr lvl="4">
              <a:lnSpc>
                <a:spcPct val="120000"/>
              </a:lnSpc>
            </a:pPr>
            <a:r>
              <a:rPr lang="en-US" sz="2400" smtClean="0">
                <a:solidFill>
                  <a:srgbClr val="0000FF"/>
                </a:solidFill>
                <a:latin typeface="Arial" pitchFamily="34" charset="0"/>
              </a:rPr>
              <a:t>Nếu là Tunnel</a:t>
            </a:r>
            <a:r>
              <a:rPr lang="en-US" sz="2400" smtClean="0">
                <a:latin typeface="Arial" pitchFamily="34" charset="0"/>
              </a:rPr>
              <a:t>: các trường IP Header, Payload, ESP Trailer (Padding, PadLength, NextHeader).</a:t>
            </a:r>
          </a:p>
          <a:p>
            <a:pPr lvl="2"/>
            <a:r>
              <a:rPr lang="en-US" sz="3200" b="1" smtClean="0">
                <a:latin typeface="Arial" pitchFamily="34" charset="0"/>
              </a:rPr>
              <a:t>Tạo SN</a:t>
            </a:r>
          </a:p>
          <a:p>
            <a:pPr lvl="3"/>
            <a:r>
              <a:rPr lang="en-US" sz="2800" smtClean="0">
                <a:latin typeface="Arial" pitchFamily="34" charset="0"/>
              </a:rPr>
              <a:t>Quá trình này được thực hiện giống với AH</a:t>
            </a:r>
          </a:p>
          <a:p>
            <a:pPr lvl="2" algn="just">
              <a:lnSpc>
                <a:spcPct val="120000"/>
              </a:lnSpc>
            </a:pPr>
            <a:r>
              <a:rPr lang="en-US" sz="2800" b="1" smtClean="0">
                <a:latin typeface="Arial" pitchFamily="34" charset="0"/>
              </a:rPr>
              <a:t>Tính ICV</a:t>
            </a:r>
          </a:p>
          <a:p>
            <a:pPr lvl="3" algn="just">
              <a:lnSpc>
                <a:spcPct val="120000"/>
              </a:lnSpc>
            </a:pPr>
            <a:r>
              <a:rPr lang="en-US" sz="2800" smtClean="0">
                <a:latin typeface="Arial" pitchFamily="34" charset="0"/>
              </a:rPr>
              <a:t>Nếu dịch vụ xác thực được lựa chọn thì phía phát sẽ tính giá trị ICV trên gói dữ liệu ESP: ESP Header, Payload, ESP Trailer</a:t>
            </a:r>
          </a:p>
          <a:p>
            <a:pPr lvl="3" algn="just">
              <a:lnSpc>
                <a:spcPct val="120000"/>
              </a:lnSpc>
            </a:pPr>
            <a:r>
              <a:rPr lang="en-US" sz="2800" smtClean="0">
                <a:latin typeface="Arial" pitchFamily="34" charset="0"/>
              </a:rPr>
              <a:t>Bao gồm các trường: SPI, SN, Payload, Padding, Padlength và NextHeader.</a:t>
            </a:r>
          </a:p>
          <a:p>
            <a:pPr lvl="3" algn="just">
              <a:lnSpc>
                <a:spcPct val="120000"/>
              </a:lnSpc>
            </a:pPr>
            <a:r>
              <a:rPr lang="en-US" sz="2800" smtClean="0">
                <a:latin typeface="Arial" pitchFamily="34" charset="0"/>
              </a:rPr>
              <a:t>(Lưu ý: không có trường IP Header)</a:t>
            </a:r>
          </a:p>
          <a:p>
            <a:pPr lvl="2"/>
            <a:r>
              <a:rPr lang="en-US" sz="2800" b="1" smtClean="0">
                <a:latin typeface="Arial" pitchFamily="34" charset="0"/>
              </a:rPr>
              <a:t>Phân mảnh</a:t>
            </a:r>
          </a:p>
          <a:p>
            <a:pPr lvl="3"/>
            <a:r>
              <a:rPr lang="en-US" sz="2800" smtClean="0">
                <a:latin typeface="Arial" pitchFamily="34" charset="0"/>
              </a:rPr>
              <a:t>Nếu cần thiết thì tiến hành phân mảnh gói tin sau khi đã xử lý ESP</a:t>
            </a:r>
            <a:r>
              <a:rPr lang="en-US" sz="2400" smtClean="0">
                <a:latin typeface="Arial" pitchFamily="34" charset="0"/>
              </a:rPr>
              <a:t>./.</a:t>
            </a:r>
          </a:p>
          <a:p>
            <a:pPr lvl="1"/>
            <a:r>
              <a:rPr lang="en-US" b="1" smtClean="0">
                <a:solidFill>
                  <a:srgbClr val="0000FF"/>
                </a:solidFill>
                <a:latin typeface="Arial" pitchFamily="34" charset="0"/>
              </a:rPr>
              <a:t>Xử lý gói tin đầu vào:</a:t>
            </a:r>
          </a:p>
          <a:p>
            <a:pPr lvl="2"/>
            <a:r>
              <a:rPr lang="en-US" b="1" smtClean="0">
                <a:latin typeface="Arial" pitchFamily="34" charset="0"/>
              </a:rPr>
              <a:t>Ghép mảnh</a:t>
            </a:r>
          </a:p>
          <a:p>
            <a:pPr lvl="3"/>
            <a:r>
              <a:rPr lang="en-US" sz="2400" smtClean="0">
                <a:latin typeface="Arial" pitchFamily="34" charset="0"/>
              </a:rPr>
              <a:t>Quá trình ghép mảnh được thực hiện trước khi xử lý ESP</a:t>
            </a:r>
          </a:p>
          <a:p>
            <a:pPr lvl="2"/>
            <a:r>
              <a:rPr lang="en-US" b="1" smtClean="0">
                <a:latin typeface="Arial" pitchFamily="34" charset="0"/>
              </a:rPr>
              <a:t>Tìm kiếm SA</a:t>
            </a:r>
          </a:p>
          <a:p>
            <a:pPr lvl="3"/>
            <a:r>
              <a:rPr lang="en-US" sz="2400" smtClean="0">
                <a:latin typeface="Arial" pitchFamily="34" charset="0"/>
              </a:rPr>
              <a:t>Khi nhận được một gói tin chứa tiêu đề ESP, phía thu sẽ xác định một SA phù hợp dựa trên: SPI, IP đích, giao thức IPSec (là ESP) </a:t>
            </a:r>
          </a:p>
          <a:p>
            <a:pPr lvl="3">
              <a:buFontTx/>
              <a:buNone/>
            </a:pPr>
            <a:r>
              <a:rPr lang="en-US" sz="2400" smtClean="0">
                <a:latin typeface="Arial" pitchFamily="34" charset="0"/>
              </a:rPr>
              <a:t>=&gt; Xđ chính sách SA phù hợp để giải mã, xác thực gói tin này.</a:t>
            </a:r>
          </a:p>
          <a:p>
            <a:pPr lvl="2"/>
            <a:r>
              <a:rPr lang="en-US" sz="2800" b="1" smtClean="0">
                <a:latin typeface="Arial" pitchFamily="34" charset="0"/>
              </a:rPr>
              <a:t>Kiểm tra SN</a:t>
            </a:r>
          </a:p>
          <a:p>
            <a:pPr lvl="3"/>
            <a:r>
              <a:rPr lang="en-US" sz="2800" smtClean="0">
                <a:latin typeface="Arial" pitchFamily="34" charset="0"/>
              </a:rPr>
              <a:t>Giống với kiểm tra SN trong giao thức AH</a:t>
            </a:r>
          </a:p>
          <a:p>
            <a:pPr lvl="2"/>
            <a:r>
              <a:rPr lang="en-US" sz="2800" b="1" smtClean="0">
                <a:latin typeface="Arial" pitchFamily="34" charset="0"/>
              </a:rPr>
              <a:t>Kiểm tra ICV</a:t>
            </a:r>
          </a:p>
          <a:p>
            <a:pPr lvl="3" algn="just"/>
            <a:r>
              <a:rPr lang="en-US" sz="2800" smtClean="0">
                <a:latin typeface="Arial" pitchFamily="34" charset="0"/>
              </a:rPr>
              <a:t>Nếu dịch vụ xác thực được lựa chọn, phía thu sẽ tính ICV của gói ESP rồi so sánh với ICV của gói tin nhận được</a:t>
            </a:r>
          </a:p>
          <a:p>
            <a:pPr lvl="2"/>
            <a:r>
              <a:rPr lang="en-US" sz="2800" b="1" smtClean="0">
                <a:latin typeface="Arial" pitchFamily="34" charset="0"/>
              </a:rPr>
              <a:t>Giải mã gói tin</a:t>
            </a:r>
          </a:p>
          <a:p>
            <a:pPr lvl="3"/>
            <a:r>
              <a:rPr lang="en-US" sz="2800" smtClean="0">
                <a:latin typeface="Arial" pitchFamily="34" charset="0"/>
              </a:rPr>
              <a:t>Tiến hành giải mã gói ESP</a:t>
            </a:r>
          </a:p>
          <a:p>
            <a:pPr lvl="3"/>
            <a:r>
              <a:rPr lang="en-US" sz="2800" smtClean="0">
                <a:latin typeface="Arial" pitchFamily="34" charset="0"/>
              </a:rPr>
              <a:t>Loại bỏ phần Padding</a:t>
            </a:r>
          </a:p>
          <a:p>
            <a:pPr lvl="3"/>
            <a:r>
              <a:rPr lang="en-US" sz="2800" smtClean="0">
                <a:latin typeface="Arial" pitchFamily="34" charset="0"/>
              </a:rPr>
              <a:t>Chuyển gói tin lên lớp trên./.</a:t>
            </a:r>
          </a:p>
          <a:p>
            <a:pPr lvl="3"/>
            <a:endParaRPr lang="en-US"/>
          </a:p>
        </p:txBody>
      </p:sp>
      <p:sp>
        <p:nvSpPr>
          <p:cNvPr id="4" name="Slide Number Placeholder 3"/>
          <p:cNvSpPr>
            <a:spLocks noGrp="1"/>
          </p:cNvSpPr>
          <p:nvPr>
            <p:ph type="sldNum" sz="quarter" idx="10"/>
          </p:nvPr>
        </p:nvSpPr>
        <p:spPr/>
        <p:txBody>
          <a:bodyPr/>
          <a:lstStyle/>
          <a:p>
            <a:fld id="{391F8C0C-5812-497D-B352-B5908CC200C0}" type="slidenum">
              <a:rPr lang="ru-RU" smtClean="0"/>
              <a:t>26</a:t>
            </a:fld>
            <a:endParaRPr lang="ru-RU"/>
          </a:p>
        </p:txBody>
      </p:sp>
    </p:spTree>
    <p:extLst>
      <p:ext uri="{BB962C8B-B14F-4D97-AF65-F5344CB8AC3E}">
        <p14:creationId xmlns:p14="http://schemas.microsoft.com/office/powerpoint/2010/main" val="1190153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êu đề chính">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196753"/>
            <a:ext cx="7772400" cy="2376264"/>
          </a:xfrm>
        </p:spPr>
        <p:txBody>
          <a:bodyPr anchor="b">
            <a:normAutofit/>
          </a:bodyPr>
          <a:lstStyle>
            <a:lvl1pPr>
              <a:defRPr sz="4000" b="1" baseline="0">
                <a:latin typeface="Arial" pitchFamily="34" charset="0"/>
                <a:cs typeface="Arial" pitchFamily="34" charset="0"/>
              </a:defRPr>
            </a:lvl1pPr>
          </a:lstStyle>
          <a:p>
            <a:r>
              <a:rPr lang="en-US" dirty="0" smtClean="0"/>
              <a:t>Click to edit Master title style</a:t>
            </a:r>
            <a:r>
              <a:rPr lang="vi-VN" dirty="0" smtClean="0"/>
              <a:t>. What should be If the title is too long?</a:t>
            </a:r>
            <a:endParaRPr lang="ru-RU" dirty="0"/>
          </a:p>
        </p:txBody>
      </p:sp>
      <p:sp>
        <p:nvSpPr>
          <p:cNvPr id="3" name="Subtitle 2"/>
          <p:cNvSpPr>
            <a:spLocks noGrp="1"/>
          </p:cNvSpPr>
          <p:nvPr>
            <p:ph type="subTitle" idx="1"/>
          </p:nvPr>
        </p:nvSpPr>
        <p:spPr>
          <a:xfrm>
            <a:off x="683568" y="3717032"/>
            <a:ext cx="7776864" cy="108012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dirty="0"/>
          </a:p>
        </p:txBody>
      </p:sp>
    </p:spTree>
    <p:extLst>
      <p:ext uri="{BB962C8B-B14F-4D97-AF65-F5344CB8AC3E}">
        <p14:creationId xmlns:p14="http://schemas.microsoft.com/office/powerpoint/2010/main" val="2734556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estion and Answer 3">
    <p:spTree>
      <p:nvGrpSpPr>
        <p:cNvPr id="1" name=""/>
        <p:cNvGrpSpPr/>
        <p:nvPr/>
      </p:nvGrpSpPr>
      <p:grpSpPr>
        <a:xfrm>
          <a:off x="0" y="0"/>
          <a:ext cx="0" cy="0"/>
          <a:chOff x="0" y="0"/>
          <a:chExt cx="0" cy="0"/>
        </a:xfrm>
      </p:grpSpPr>
      <p:pic>
        <p:nvPicPr>
          <p:cNvPr id="3074" name="Picture 2" descr="http://3.bp.blogspot.com/_vtyKKLw61_o/TTf-XH2pTWI/AAAAAAAAAPE/u54vJMaZa-s/s1600/question.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71800" y="76200"/>
            <a:ext cx="2997200" cy="6295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654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pic>
        <p:nvPicPr>
          <p:cNvPr id="1026" name="Picture 2" descr="http://www.caridad.com/wp-content/uploads/2015/11/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0"/>
            <a:ext cx="7810500" cy="52673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userDrawn="1"/>
        </p:nvSpPr>
        <p:spPr>
          <a:xfrm>
            <a:off x="5791200" y="6553200"/>
            <a:ext cx="3199915" cy="215444"/>
          </a:xfrm>
          <a:prstGeom prst="rect">
            <a:avLst/>
          </a:prstGeom>
          <a:noFill/>
        </p:spPr>
        <p:txBody>
          <a:bodyPr wrap="none" rtlCol="0">
            <a:spAutoFit/>
          </a:bodyPr>
          <a:lstStyle/>
          <a:p>
            <a:r>
              <a:rPr lang="vi-VN" sz="800" dirty="0" smtClean="0"/>
              <a:t>http://www.caridad.com/wp-content/uploads/2015/11/thankyou.jpg</a:t>
            </a:r>
            <a:endParaRPr lang="vi-VN" sz="800" dirty="0"/>
          </a:p>
        </p:txBody>
      </p:sp>
    </p:spTree>
    <p:extLst>
      <p:ext uri="{BB962C8B-B14F-4D97-AF65-F5344CB8AC3E}">
        <p14:creationId xmlns:p14="http://schemas.microsoft.com/office/powerpoint/2010/main" val="7161896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2050" name="Picture 2" descr="http://www.emoticonswallpapers.com/images/thank-you/thank-you-glitter-pictures-01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400" y="990600"/>
            <a:ext cx="7239000" cy="485013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4809903" y="6553200"/>
            <a:ext cx="4257897" cy="215444"/>
          </a:xfrm>
          <a:prstGeom prst="rect">
            <a:avLst/>
          </a:prstGeom>
          <a:noFill/>
        </p:spPr>
        <p:txBody>
          <a:bodyPr wrap="none" rtlCol="0">
            <a:spAutoFit/>
          </a:bodyPr>
          <a:lstStyle/>
          <a:p>
            <a:r>
              <a:rPr lang="vi-VN" sz="800" dirty="0" smtClean="0"/>
              <a:t>http://www.emoticonswallpapers.com/images/thank-you/thank-you-glitter-pictures-010.jpg</a:t>
            </a:r>
            <a:endParaRPr lang="vi-VN" sz="800" dirty="0"/>
          </a:p>
        </p:txBody>
      </p:sp>
    </p:spTree>
    <p:extLst>
      <p:ext uri="{BB962C8B-B14F-4D97-AF65-F5344CB8AC3E}">
        <p14:creationId xmlns:p14="http://schemas.microsoft.com/office/powerpoint/2010/main" val="41550011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4" name="TextBox 3"/>
          <p:cNvSpPr txBox="1"/>
          <p:nvPr userDrawn="1"/>
        </p:nvSpPr>
        <p:spPr>
          <a:xfrm>
            <a:off x="5372558" y="6553200"/>
            <a:ext cx="3695242" cy="215444"/>
          </a:xfrm>
          <a:prstGeom prst="rect">
            <a:avLst/>
          </a:prstGeom>
          <a:noFill/>
        </p:spPr>
        <p:txBody>
          <a:bodyPr wrap="none" rtlCol="0">
            <a:spAutoFit/>
          </a:bodyPr>
          <a:lstStyle/>
          <a:p>
            <a:r>
              <a:rPr lang="vi-VN" sz="800" dirty="0" smtClean="0"/>
              <a:t>http://www.corydoiron.com/wp-content/uploads/2012/11/Thank-You-Kids-.jpg</a:t>
            </a:r>
            <a:endParaRPr lang="vi-VN" sz="800" dirty="0"/>
          </a:p>
        </p:txBody>
      </p:sp>
      <p:pic>
        <p:nvPicPr>
          <p:cNvPr id="3074" name="Picture 2" descr="http://www.corydoiron.com/wp-content/uploads/2012/11/Thank-You-Kids-.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09600" y="761999"/>
            <a:ext cx="7772400" cy="5218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6545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4">
    <p:spTree>
      <p:nvGrpSpPr>
        <p:cNvPr id="1" name=""/>
        <p:cNvGrpSpPr/>
        <p:nvPr/>
      </p:nvGrpSpPr>
      <p:grpSpPr>
        <a:xfrm>
          <a:off x="0" y="0"/>
          <a:ext cx="0" cy="0"/>
          <a:chOff x="0" y="0"/>
          <a:chExt cx="0" cy="0"/>
        </a:xfrm>
      </p:grpSpPr>
      <p:sp>
        <p:nvSpPr>
          <p:cNvPr id="4" name="TextBox 3"/>
          <p:cNvSpPr txBox="1"/>
          <p:nvPr userDrawn="1"/>
        </p:nvSpPr>
        <p:spPr>
          <a:xfrm>
            <a:off x="5105400" y="6553200"/>
            <a:ext cx="3972562" cy="215444"/>
          </a:xfrm>
          <a:prstGeom prst="rect">
            <a:avLst/>
          </a:prstGeom>
          <a:noFill/>
        </p:spPr>
        <p:txBody>
          <a:bodyPr wrap="none" rtlCol="0">
            <a:spAutoFit/>
          </a:bodyPr>
          <a:lstStyle/>
          <a:p>
            <a:r>
              <a:rPr lang="vi-VN" sz="800" dirty="0" smtClean="0"/>
              <a:t>http://www.marketingyourpurpose.com/wp-content/uploads/2014/04/Thank-You.jpg</a:t>
            </a:r>
            <a:endParaRPr lang="vi-VN" sz="800" dirty="0"/>
          </a:p>
        </p:txBody>
      </p:sp>
      <p:pic>
        <p:nvPicPr>
          <p:cNvPr id="1028" name="Picture 4" descr="http://www.marketingyourpurpose.com/wp-content/uploads/2014/04/Thank-You.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2000" y="609600"/>
            <a:ext cx="7634068" cy="572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8098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5">
    <p:spTree>
      <p:nvGrpSpPr>
        <p:cNvPr id="1" name=""/>
        <p:cNvGrpSpPr/>
        <p:nvPr/>
      </p:nvGrpSpPr>
      <p:grpSpPr>
        <a:xfrm>
          <a:off x="0" y="0"/>
          <a:ext cx="0" cy="0"/>
          <a:chOff x="0" y="0"/>
          <a:chExt cx="0" cy="0"/>
        </a:xfrm>
      </p:grpSpPr>
      <p:sp>
        <p:nvSpPr>
          <p:cNvPr id="4" name="TextBox 3"/>
          <p:cNvSpPr txBox="1"/>
          <p:nvPr userDrawn="1"/>
        </p:nvSpPr>
        <p:spPr>
          <a:xfrm>
            <a:off x="6462600" y="6553200"/>
            <a:ext cx="2605200" cy="215444"/>
          </a:xfrm>
          <a:prstGeom prst="rect">
            <a:avLst/>
          </a:prstGeom>
          <a:noFill/>
        </p:spPr>
        <p:txBody>
          <a:bodyPr wrap="none" rtlCol="0">
            <a:spAutoFit/>
          </a:bodyPr>
          <a:lstStyle/>
          <a:p>
            <a:r>
              <a:rPr lang="vi-VN" sz="800" dirty="0" smtClean="0"/>
              <a:t>http://f.tqn.com/y/jobsearch/1/W/J/7/1/185275200.jpg</a:t>
            </a:r>
            <a:endParaRPr lang="vi-VN" sz="800" dirty="0"/>
          </a:p>
        </p:txBody>
      </p:sp>
      <p:pic>
        <p:nvPicPr>
          <p:cNvPr id="2050" name="Picture 2" descr="http://f.tqn.com/y/jobsearch/1/W/J/7/1/18527520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914400"/>
            <a:ext cx="7876468"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047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ục lục">
    <p:bg>
      <p:bgPr>
        <a:gradFill>
          <a:gsLst>
            <a:gs pos="0">
              <a:schemeClr val="accent1">
                <a:tint val="66000"/>
                <a:satMod val="160000"/>
              </a:schemeClr>
            </a:gs>
            <a:gs pos="50000">
              <a:schemeClr val="accent1">
                <a:tint val="44500"/>
                <a:satMod val="160000"/>
              </a:schemeClr>
            </a:gs>
            <a:gs pos="100000">
              <a:schemeClr val="tx2">
                <a:lumMod val="40000"/>
                <a:lumOff val="60000"/>
              </a:schemeClr>
            </a:gs>
          </a:gsLst>
          <a:lin ang="5400000" scaled="0"/>
        </a:gra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04800" y="228600"/>
            <a:ext cx="8610600" cy="6400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2046594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ục lục phụ 1">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28600" y="1143000"/>
            <a:ext cx="8610600" cy="53340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7"/>
          <p:cNvSpPr>
            <a:spLocks noGrp="1"/>
          </p:cNvSpPr>
          <p:nvPr>
            <p:ph type="title" hasCustomPrompt="1"/>
          </p:nvPr>
        </p:nvSpPr>
        <p:spPr>
          <a:xfrm>
            <a:off x="228600" y="274638"/>
            <a:ext cx="8610600" cy="792162"/>
          </a:xfrm>
        </p:spPr>
        <p:txBody>
          <a:bodyPr/>
          <a:lstStyle>
            <a:lvl1pPr>
              <a:defRPr b="1" baseline="0">
                <a:solidFill>
                  <a:srgbClr val="FF0000"/>
                </a:solidFill>
                <a:latin typeface="Calibri" pitchFamily="34" charset="0"/>
              </a:defRPr>
            </a:lvl1pPr>
          </a:lstStyle>
          <a:p>
            <a:r>
              <a:rPr lang="vi-VN" dirty="0" smtClean="0"/>
              <a:t>Tiêu đề của mục lục phụ</a:t>
            </a:r>
            <a:endParaRPr lang="en-US" dirty="0"/>
          </a:p>
        </p:txBody>
      </p:sp>
    </p:spTree>
    <p:extLst>
      <p:ext uri="{BB962C8B-B14F-4D97-AF65-F5344CB8AC3E}">
        <p14:creationId xmlns:p14="http://schemas.microsoft.com/office/powerpoint/2010/main" val="2236300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ục lục phụ 2">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457200" y="1676400"/>
            <a:ext cx="8382000" cy="685800"/>
          </a:xfrm>
        </p:spPr>
        <p:txBody>
          <a:bodyPr>
            <a:noAutofit/>
          </a:bodyPr>
          <a:lstStyle>
            <a:lvl1pPr marL="0" indent="0">
              <a:buNone/>
              <a:defRPr sz="4000" b="1"/>
            </a:lvl1pPr>
            <a:lvl2pPr marL="457200" indent="0">
              <a:buNone/>
              <a:defRPr/>
            </a:lvl2pPr>
          </a:lstStyle>
          <a:p>
            <a:pPr lvl="0"/>
            <a:r>
              <a:rPr lang="en-US" smtClean="0"/>
              <a:t>Edit Master text styles</a:t>
            </a:r>
          </a:p>
        </p:txBody>
      </p:sp>
      <p:sp>
        <p:nvSpPr>
          <p:cNvPr id="6" name="Text Placeholder 5"/>
          <p:cNvSpPr>
            <a:spLocks noGrp="1"/>
          </p:cNvSpPr>
          <p:nvPr>
            <p:ph type="body" sz="quarter" idx="11"/>
          </p:nvPr>
        </p:nvSpPr>
        <p:spPr>
          <a:xfrm>
            <a:off x="457200" y="2438400"/>
            <a:ext cx="8382000" cy="3124200"/>
          </a:xfrm>
          <a:solidFill>
            <a:schemeClr val="bg1"/>
          </a:solidFill>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4202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êu đề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685800"/>
            <a:ext cx="9144000" cy="6172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dirty="0"/>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4059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êu đề 2 dòng + Nội dung">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0" y="1447800"/>
            <a:ext cx="9144000" cy="5410200"/>
          </a:xfrm>
        </p:spPr>
        <p:txBody>
          <a:bodyPr>
            <a:normAutofit/>
          </a:bodyPr>
          <a:lstStyle>
            <a:lvl1pPr>
              <a:lnSpc>
                <a:spcPct val="114000"/>
              </a:lnSpc>
              <a:spcBef>
                <a:spcPts val="600"/>
              </a:spcBef>
              <a:spcAft>
                <a:spcPts val="600"/>
              </a:spcAft>
              <a:defRPr sz="3600">
                <a:latin typeface="Tahoma"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dirty="0"/>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1475184"/>
          </a:xfrm>
          <a:noFill/>
        </p:spPr>
        <p:txBody>
          <a:bodyPr>
            <a:noAutofit/>
          </a:bodyPr>
          <a:lstStyle>
            <a:lvl1pPr>
              <a:defRPr sz="4000" b="1" baseline="0">
                <a:solidFill>
                  <a:srgbClr val="FF0000"/>
                </a:solidFill>
                <a:latin typeface="Arial Narrow" pitchFamily="34" charset="0"/>
              </a:defRPr>
            </a:lvl1pPr>
          </a:lstStyle>
          <a:p>
            <a:r>
              <a:rPr lang="vi-VN" dirty="0" smtClean="0"/>
              <a:t>Sử dụng layout này đối với những slide có tiêu đề dài, phải thể hiện trên 2 dòng</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1447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8022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ỉ có Tiêu đề 2 dòng">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1475184"/>
          </a:xfrm>
          <a:noFill/>
        </p:spPr>
        <p:txBody>
          <a:bodyPr>
            <a:noAutofit/>
          </a:bodyPr>
          <a:lstStyle>
            <a:lvl1pPr>
              <a:defRPr sz="4000" b="1" baseline="0">
                <a:solidFill>
                  <a:srgbClr val="FF0000"/>
                </a:solidFill>
                <a:latin typeface="Arial Narrow" pitchFamily="34" charset="0"/>
              </a:defRPr>
            </a:lvl1pPr>
          </a:lstStyle>
          <a:p>
            <a:r>
              <a:rPr lang="vi-VN" dirty="0" smtClean="0"/>
              <a:t>Sử dụng layout này đối với những slide có tiêu đề dài, phải thể hiện trên 2 dòng</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1447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4053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urce Code">
    <p:spTree>
      <p:nvGrpSpPr>
        <p:cNvPr id="1" name=""/>
        <p:cNvGrpSpPr/>
        <p:nvPr/>
      </p:nvGrpSpPr>
      <p:grpSpPr>
        <a:xfrm>
          <a:off x="0" y="0"/>
          <a:ext cx="0" cy="0"/>
          <a:chOff x="0" y="0"/>
          <a:chExt cx="0" cy="0"/>
        </a:xfrm>
      </p:grpSpPr>
      <p:sp>
        <p:nvSpPr>
          <p:cNvPr id="4" name="Content Placeholder 3"/>
          <p:cNvSpPr>
            <a:spLocks noGrp="1"/>
          </p:cNvSpPr>
          <p:nvPr>
            <p:ph sz="quarter" idx="13" hasCustomPrompt="1"/>
          </p:nvPr>
        </p:nvSpPr>
        <p:spPr>
          <a:xfrm>
            <a:off x="0" y="685800"/>
            <a:ext cx="9144000" cy="6172200"/>
          </a:xfrm>
        </p:spPr>
        <p:txBody>
          <a:bodyPr>
            <a:normAutofit/>
          </a:bodyPr>
          <a:lstStyle>
            <a:lvl1pPr marL="0" indent="0" defTabSz="914400">
              <a:lnSpc>
                <a:spcPct val="100000"/>
              </a:lnSpc>
              <a:spcBef>
                <a:spcPts val="0"/>
              </a:spcBef>
              <a:spcAft>
                <a:spcPts val="0"/>
              </a:spcAft>
              <a:buNone/>
              <a:tabLst>
                <a:tab pos="463550" algn="l"/>
                <a:tab pos="914400" algn="l"/>
                <a:tab pos="1377950" algn="l"/>
                <a:tab pos="1828800" algn="l"/>
                <a:tab pos="2292350" algn="l"/>
                <a:tab pos="2743200" algn="l"/>
                <a:tab pos="3206750" algn="l"/>
                <a:tab pos="3657600" algn="l"/>
                <a:tab pos="4121150" algn="l"/>
                <a:tab pos="4572000" algn="l"/>
                <a:tab pos="5035550" algn="l"/>
                <a:tab pos="5486400" algn="l"/>
                <a:tab pos="5949950" algn="l"/>
                <a:tab pos="6400800" algn="l"/>
              </a:tabLst>
              <a:defRPr sz="3200">
                <a:latin typeface="Arial Narrow" panose="020B0606020202030204" pitchFamily="34" charset="0"/>
                <a:ea typeface="Tahoma" pitchFamily="34" charset="0"/>
                <a:cs typeface="Tahoma" pitchFamily="34" charset="0"/>
              </a:defRPr>
            </a:lvl1pPr>
            <a:lvl2pPr>
              <a:defRPr sz="3200">
                <a:latin typeface="Tahoma" pitchFamily="34" charset="0"/>
                <a:ea typeface="Tahoma" pitchFamily="34" charset="0"/>
                <a:cs typeface="Tahoma" pitchFamily="34" charset="0"/>
              </a:defRPr>
            </a:lvl2pPr>
            <a:lvl3pPr>
              <a:defRPr sz="2800">
                <a:latin typeface="Tahoma" pitchFamily="34" charset="0"/>
                <a:ea typeface="Tahoma" pitchFamily="34" charset="0"/>
                <a:cs typeface="Tahoma" pitchFamily="34" charset="0"/>
              </a:defRPr>
            </a:lvl3pPr>
            <a:lvl4pPr>
              <a:defRPr sz="2400">
                <a:latin typeface="Tahoma" pitchFamily="34" charset="0"/>
                <a:ea typeface="Tahoma" pitchFamily="34" charset="0"/>
                <a:cs typeface="Tahoma" pitchFamily="34" charset="0"/>
              </a:defRPr>
            </a:lvl4pPr>
            <a:lvl5pPr>
              <a:defRPr sz="2400">
                <a:latin typeface="Tahoma" pitchFamily="34" charset="0"/>
                <a:ea typeface="Tahoma" pitchFamily="34" charset="0"/>
                <a:cs typeface="Tahoma" pitchFamily="34" charset="0"/>
              </a:defRPr>
            </a:lvl5pPr>
          </a:lstStyle>
          <a:p>
            <a:pPr lvl="0"/>
            <a:r>
              <a:rPr lang="en-US" dirty="0" smtClean="0"/>
              <a:t>Click to edit Master text styles</a:t>
            </a:r>
            <a:endParaRPr lang="ru-RU" dirty="0"/>
          </a:p>
        </p:txBody>
      </p:sp>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0872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ỉ có tiêu đề">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713184"/>
          </a:xfrm>
          <a:noFill/>
        </p:spPr>
        <p:txBody>
          <a:bodyPr>
            <a:noAutofit/>
          </a:bodyPr>
          <a:lstStyle>
            <a:lvl1pPr>
              <a:defRPr sz="4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cxnSp>
        <p:nvCxnSpPr>
          <p:cNvPr id="6" name="Straight Arrow Connector 5"/>
          <p:cNvCxnSpPr/>
          <p:nvPr userDrawn="1"/>
        </p:nvCxnSpPr>
        <p:spPr>
          <a:xfrm>
            <a:off x="0" y="685800"/>
            <a:ext cx="9144000" cy="0"/>
          </a:xfrm>
          <a:prstGeom prst="straightConnector1">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649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hấn mạnh">
    <p:spTree>
      <p:nvGrpSpPr>
        <p:cNvPr id="1" name=""/>
        <p:cNvGrpSpPr/>
        <p:nvPr/>
      </p:nvGrpSpPr>
      <p:grpSpPr>
        <a:xfrm>
          <a:off x="0" y="0"/>
          <a:ext cx="0" cy="0"/>
          <a:chOff x="0" y="0"/>
          <a:chExt cx="0" cy="0"/>
        </a:xfrm>
      </p:grpSpPr>
      <p:sp>
        <p:nvSpPr>
          <p:cNvPr id="3" name="Flowchart: Connector 2"/>
          <p:cNvSpPr/>
          <p:nvPr userDrawn="1"/>
        </p:nvSpPr>
        <p:spPr>
          <a:xfrm>
            <a:off x="8526512" y="6237312"/>
            <a:ext cx="617488" cy="61748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27384"/>
            <a:ext cx="9144000" cy="6882184"/>
          </a:xfrm>
          <a:noFill/>
        </p:spPr>
        <p:txBody>
          <a:bodyPr>
            <a:noAutofit/>
          </a:bodyPr>
          <a:lstStyle>
            <a:lvl1pPr>
              <a:defRPr sz="6000" b="1" baseline="0">
                <a:solidFill>
                  <a:srgbClr val="FF0000"/>
                </a:solidFill>
                <a:latin typeface="Arial Narrow" pitchFamily="34" charset="0"/>
              </a:defRPr>
            </a:lvl1pPr>
          </a:lstStyle>
          <a:p>
            <a:r>
              <a:rPr lang="vi-VN" dirty="0" smtClean="0"/>
              <a:t>Nhấn chuột vào đây để thay đổi tiêu đề</a:t>
            </a:r>
            <a:endParaRPr lang="ru-RU" dirty="0"/>
          </a:p>
        </p:txBody>
      </p:sp>
      <p:sp>
        <p:nvSpPr>
          <p:cNvPr id="10" name="Slide Number Placeholder 5"/>
          <p:cNvSpPr>
            <a:spLocks noGrp="1"/>
          </p:cNvSpPr>
          <p:nvPr>
            <p:ph type="sldNum" sz="quarter" idx="12"/>
          </p:nvPr>
        </p:nvSpPr>
        <p:spPr>
          <a:xfrm>
            <a:off x="8532440" y="6237312"/>
            <a:ext cx="611560" cy="617488"/>
          </a:xfrm>
        </p:spPr>
        <p:txBody>
          <a:bodyPr lIns="0" tIns="0" rIns="0" bIns="0" anchor="ctr" anchorCtr="1"/>
          <a:lstStyle>
            <a:lvl1pPr algn="ctr">
              <a:defRPr sz="3200" b="1">
                <a:solidFill>
                  <a:srgbClr val="FFFF00"/>
                </a:solidFill>
              </a:defRPr>
            </a:lvl1pPr>
          </a:lstStyle>
          <a:p>
            <a:fld id="{3E15BD7C-E074-4D4A-84C3-500EE5B9C190}" type="slidenum">
              <a:rPr lang="ru-RU" smtClean="0"/>
              <a:pPr/>
              <a:t>‹#›</a:t>
            </a:fld>
            <a:endParaRPr lang="ru-RU" dirty="0"/>
          </a:p>
        </p:txBody>
      </p:sp>
    </p:spTree>
    <p:extLst>
      <p:ext uri="{BB962C8B-B14F-4D97-AF65-F5344CB8AC3E}">
        <p14:creationId xmlns:p14="http://schemas.microsoft.com/office/powerpoint/2010/main" val="38057507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and Answer 1">
    <p:spTree>
      <p:nvGrpSpPr>
        <p:cNvPr id="1" name=""/>
        <p:cNvGrpSpPr/>
        <p:nvPr/>
      </p:nvGrpSpPr>
      <p:grpSpPr>
        <a:xfrm>
          <a:off x="0" y="0"/>
          <a:ext cx="0" cy="0"/>
          <a:chOff x="0" y="0"/>
          <a:chExt cx="0" cy="0"/>
        </a:xfrm>
      </p:grpSpPr>
      <p:pic>
        <p:nvPicPr>
          <p:cNvPr id="1026" name="Picture 2" descr="http://www.princetonacademy.in/wp-content/uploads/2012/03/QNA.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333500" y="533400"/>
            <a:ext cx="6057900" cy="605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508566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 and Answer 2">
    <p:spTree>
      <p:nvGrpSpPr>
        <p:cNvPr id="1" name=""/>
        <p:cNvGrpSpPr/>
        <p:nvPr/>
      </p:nvGrpSpPr>
      <p:grpSpPr>
        <a:xfrm>
          <a:off x="0" y="0"/>
          <a:ext cx="0" cy="0"/>
          <a:chOff x="0" y="0"/>
          <a:chExt cx="0" cy="0"/>
        </a:xfrm>
      </p:grpSpPr>
      <p:pic>
        <p:nvPicPr>
          <p:cNvPr id="2050" name="Picture 2" descr="http://previews.123rf.com/images/donskarpo/donskarpo1211/donskarpo121100051/16217385-questions-and-answers-red-white-black-dice-isolated-on-white-background-Stock-Photo.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6800" y="1676399"/>
            <a:ext cx="6991350"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6736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ru-R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smtClean="0"/>
              <a:t>Luật pháp An toàn thông tin - Bài 3: Quyền sở hữu trí tuệ</a:t>
            </a:r>
            <a:endParaRPr lang="ru-R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15BD7C-E074-4D4A-84C3-500EE5B9C190}" type="slidenum">
              <a:rPr lang="ru-RU" smtClean="0"/>
              <a:t>‹#›</a:t>
            </a:fld>
            <a:endParaRPr lang="ru-RU"/>
          </a:p>
        </p:txBody>
      </p:sp>
    </p:spTree>
    <p:extLst>
      <p:ext uri="{BB962C8B-B14F-4D97-AF65-F5344CB8AC3E}">
        <p14:creationId xmlns:p14="http://schemas.microsoft.com/office/powerpoint/2010/main" val="2190686516"/>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7" r:id="rId3"/>
    <p:sldLayoutId id="2147483668" r:id="rId4"/>
    <p:sldLayoutId id="2147483666" r:id="rId5"/>
    <p:sldLayoutId id="2147483654" r:id="rId6"/>
    <p:sldLayoutId id="2147483655" r:id="rId7"/>
    <p:sldLayoutId id="2147483656" r:id="rId8"/>
    <p:sldLayoutId id="2147483657" r:id="rId9"/>
    <p:sldLayoutId id="2147483658" r:id="rId10"/>
    <p:sldLayoutId id="2147483661" r:id="rId11"/>
    <p:sldLayoutId id="2147483662" r:id="rId12"/>
    <p:sldLayoutId id="2147483663" r:id="rId13"/>
    <p:sldLayoutId id="2147483664" r:id="rId14"/>
    <p:sldLayoutId id="2147483665" r:id="rId15"/>
    <p:sldLayoutId id="2147483650" r:id="rId16"/>
    <p:sldLayoutId id="2147483659" r:id="rId17"/>
    <p:sldLayoutId id="2147483653" r:id="rId18"/>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22.png"/><Relationship Id="rId4" Type="http://schemas.openxmlformats.org/officeDocument/2006/relationships/image" Target="../media/image21.e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2.png"/><Relationship Id="rId4" Type="http://schemas.openxmlformats.org/officeDocument/2006/relationships/image" Target="../media/image21.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2.png"/><Relationship Id="rId4" Type="http://schemas.openxmlformats.org/officeDocument/2006/relationships/image" Target="../media/image21.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2.png"/><Relationship Id="rId4" Type="http://schemas.openxmlformats.org/officeDocument/2006/relationships/image" Target="../media/image21.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2.png"/><Relationship Id="rId4" Type="http://schemas.openxmlformats.org/officeDocument/2006/relationships/image" Target="../media/image21.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2.png"/><Relationship Id="rId4" Type="http://schemas.openxmlformats.org/officeDocument/2006/relationships/image" Target="../media/image21.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2.png"/><Relationship Id="rId4" Type="http://schemas.openxmlformats.org/officeDocument/2006/relationships/image" Target="../media/image21.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2.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9.wmf"/><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22.png"/><Relationship Id="rId4" Type="http://schemas.openxmlformats.org/officeDocument/2006/relationships/image" Target="../media/image21.em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oleObject" Target="../embeddings/oleObject12.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22.png"/><Relationship Id="rId4" Type="http://schemas.openxmlformats.org/officeDocument/2006/relationships/image" Target="../media/image21.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22.png"/><Relationship Id="rId4" Type="http://schemas.openxmlformats.org/officeDocument/2006/relationships/image" Target="../media/image21.emf"/></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22.png"/><Relationship Id="rId4" Type="http://schemas.openxmlformats.org/officeDocument/2006/relationships/image" Target="../media/image21.emf"/></Relationships>
</file>

<file path=ppt/slides/_rels/slide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21.emf"/><Relationship Id="rId4" Type="http://schemas.openxmlformats.org/officeDocument/2006/relationships/oleObject" Target="../embeddings/oleObject16.bin"/></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22.png"/><Relationship Id="rId4" Type="http://schemas.openxmlformats.org/officeDocument/2006/relationships/image" Target="../media/image21.emf"/></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oleObject" Target="../embeddings/oleObject18.bin"/></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23.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2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25.e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25.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25.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25.emf"/></Relationships>
</file>

<file path=ppt/slides/_rels/slide9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114000"/>
              </a:lnSpc>
            </a:pPr>
            <a:r>
              <a:rPr lang="vi-VN"/>
              <a:t>GIAO THỨC AN TOÀN MẠNG</a:t>
            </a:r>
            <a:endParaRPr lang="vi-VN" dirty="0"/>
          </a:p>
        </p:txBody>
      </p:sp>
      <p:sp>
        <p:nvSpPr>
          <p:cNvPr id="3" name="Subtitle 2"/>
          <p:cNvSpPr>
            <a:spLocks noGrp="1"/>
          </p:cNvSpPr>
          <p:nvPr>
            <p:ph type="subTitle" idx="1"/>
          </p:nvPr>
        </p:nvSpPr>
        <p:spPr/>
        <p:txBody>
          <a:bodyPr>
            <a:normAutofit/>
          </a:bodyPr>
          <a:lstStyle/>
          <a:p>
            <a:pPr>
              <a:tabLst>
                <a:tab pos="1881188" algn="l"/>
              </a:tabLst>
            </a:pPr>
            <a:r>
              <a:rPr lang="vi-VN" smtClean="0"/>
              <a:t>Bài </a:t>
            </a:r>
            <a:r>
              <a:rPr lang="en-US" smtClean="0"/>
              <a:t>4.2</a:t>
            </a:r>
            <a:r>
              <a:rPr lang="vi-VN" smtClean="0"/>
              <a:t>. </a:t>
            </a:r>
            <a:r>
              <a:rPr lang="en-US" smtClean="0"/>
              <a:t>Bộ giao thức IPSec (…)</a:t>
            </a:r>
            <a:endParaRPr lang="vi-VN" dirty="0" smtClean="0"/>
          </a:p>
        </p:txBody>
      </p:sp>
      <p:sp>
        <p:nvSpPr>
          <p:cNvPr id="4" name="TextBox 3"/>
          <p:cNvSpPr txBox="1"/>
          <p:nvPr/>
        </p:nvSpPr>
        <p:spPr>
          <a:xfrm>
            <a:off x="-228600" y="76200"/>
            <a:ext cx="5257800" cy="1200329"/>
          </a:xfrm>
          <a:prstGeom prst="rect">
            <a:avLst/>
          </a:prstGeom>
          <a:noFill/>
        </p:spPr>
        <p:txBody>
          <a:bodyPr wrap="square" rtlCol="0">
            <a:spAutoFit/>
          </a:bodyPr>
          <a:lstStyle/>
          <a:p>
            <a:pPr algn="ctr"/>
            <a:r>
              <a:rPr lang="en-US" sz="2400" b="1" dirty="0" err="1" smtClean="0">
                <a:latin typeface="Arial" pitchFamily="34" charset="0"/>
                <a:cs typeface="Arial" pitchFamily="34" charset="0"/>
              </a:rPr>
              <a:t>HỌC</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VIỆN</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KỸ</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THUẬT</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MẬT</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MÃ</a:t>
            </a:r>
            <a:endParaRPr lang="en-US" sz="2400" b="1" dirty="0" smtClean="0">
              <a:latin typeface="Arial" pitchFamily="34" charset="0"/>
              <a:cs typeface="Arial" pitchFamily="34" charset="0"/>
            </a:endParaRPr>
          </a:p>
          <a:p>
            <a:pPr algn="ctr"/>
            <a:r>
              <a:rPr lang="en-US" sz="2400" b="1" dirty="0" err="1" smtClean="0">
                <a:latin typeface="Arial" pitchFamily="34" charset="0"/>
                <a:cs typeface="Arial" pitchFamily="34" charset="0"/>
              </a:rPr>
              <a:t>KHOA</a:t>
            </a:r>
            <a:r>
              <a:rPr lang="en-US" sz="2400" b="1" dirty="0" smtClean="0">
                <a:latin typeface="Arial" pitchFamily="34" charset="0"/>
                <a:cs typeface="Arial" pitchFamily="34" charset="0"/>
              </a:rPr>
              <a:t> AN </a:t>
            </a:r>
            <a:r>
              <a:rPr lang="en-US" sz="2400" b="1" dirty="0" err="1" smtClean="0">
                <a:latin typeface="Arial" pitchFamily="34" charset="0"/>
                <a:cs typeface="Arial" pitchFamily="34" charset="0"/>
              </a:rPr>
              <a:t>TOÀN</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THÔNG</a:t>
            </a:r>
            <a:r>
              <a:rPr lang="en-US" sz="2400" b="1" dirty="0" smtClean="0">
                <a:latin typeface="Arial" pitchFamily="34" charset="0"/>
                <a:cs typeface="Arial" pitchFamily="34" charset="0"/>
              </a:rPr>
              <a:t> TIN</a:t>
            </a:r>
          </a:p>
          <a:p>
            <a:pPr algn="ctr"/>
            <a:r>
              <a:rPr lang="en-US" sz="2400" b="1" dirty="0" smtClean="0">
                <a:latin typeface="Arial" pitchFamily="34" charset="0"/>
                <a:cs typeface="Arial" pitchFamily="34" charset="0"/>
              </a:rPr>
              <a:t>********</a:t>
            </a:r>
            <a:endParaRPr lang="en-US" sz="2400" b="1" dirty="0">
              <a:latin typeface="Arial" pitchFamily="34" charset="0"/>
              <a:cs typeface="Arial" pitchFamily="34" charset="0"/>
            </a:endParaRPr>
          </a:p>
        </p:txBody>
      </p:sp>
    </p:spTree>
    <p:extLst>
      <p:ext uri="{BB962C8B-B14F-4D97-AF65-F5344CB8AC3E}">
        <p14:creationId xmlns:p14="http://schemas.microsoft.com/office/powerpoint/2010/main" val="3713974545"/>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342900" lvl="1" indent="-342900">
              <a:lnSpc>
                <a:spcPct val="114000"/>
              </a:lnSpc>
              <a:spcBef>
                <a:spcPts val="600"/>
              </a:spcBef>
              <a:spcAft>
                <a:spcPts val="600"/>
              </a:spcAft>
              <a:buFont typeface="Arial" pitchFamily="34" charset="0"/>
              <a:buChar char="•"/>
            </a:pPr>
            <a:r>
              <a:rPr lang="en-US" dirty="0" err="1" smtClean="0">
                <a:solidFill>
                  <a:srgbClr val="0000FF"/>
                </a:solidFill>
                <a:latin typeface="Arial" pitchFamily="34" charset="0"/>
              </a:rPr>
              <a:t>Chế</a:t>
            </a:r>
            <a:r>
              <a:rPr lang="en-US" dirty="0" smtClean="0">
                <a:solidFill>
                  <a:srgbClr val="0000FF"/>
                </a:solidFill>
                <a:latin typeface="Arial" pitchFamily="34" charset="0"/>
              </a:rPr>
              <a:t> </a:t>
            </a:r>
            <a:r>
              <a:rPr lang="en-US" dirty="0" err="1">
                <a:solidFill>
                  <a:srgbClr val="0000FF"/>
                </a:solidFill>
                <a:latin typeface="Arial" pitchFamily="34" charset="0"/>
              </a:rPr>
              <a:t>độ</a:t>
            </a:r>
            <a:r>
              <a:rPr lang="en-US" dirty="0">
                <a:solidFill>
                  <a:srgbClr val="0000FF"/>
                </a:solidFill>
                <a:latin typeface="Arial" pitchFamily="34" charset="0"/>
              </a:rPr>
              <a:t> Transport:</a:t>
            </a:r>
          </a:p>
          <a:p>
            <a:endParaRPr lang="en-US" dirty="0"/>
          </a:p>
        </p:txBody>
      </p:sp>
      <p:sp>
        <p:nvSpPr>
          <p:cNvPr id="3" name="Title 2"/>
          <p:cNvSpPr>
            <a:spLocks noGrp="1"/>
          </p:cNvSpPr>
          <p:nvPr>
            <p:ph type="title"/>
          </p:nvPr>
        </p:nvSpPr>
        <p:spPr/>
        <p:txBody>
          <a:bodyPr/>
          <a:lstStyle/>
          <a:p>
            <a:pPr algn="r"/>
            <a:r>
              <a:rPr lang="en-US" dirty="0" err="1">
                <a:latin typeface="Arial" pitchFamily="34" charset="0"/>
                <a:cs typeface="Arial" pitchFamily="34" charset="0"/>
              </a:rPr>
              <a:t>Giao</a:t>
            </a:r>
            <a:r>
              <a:rPr lang="en-US" dirty="0">
                <a:latin typeface="Arial" pitchFamily="34" charset="0"/>
                <a:cs typeface="Arial" pitchFamily="34" charset="0"/>
              </a:rPr>
              <a:t> </a:t>
            </a:r>
            <a:r>
              <a:rPr lang="en-US" dirty="0" err="1">
                <a:latin typeface="Arial" pitchFamily="34" charset="0"/>
                <a:cs typeface="Arial" pitchFamily="34" charset="0"/>
              </a:rPr>
              <a:t>thức</a:t>
            </a:r>
            <a:r>
              <a:rPr lang="en-US" dirty="0">
                <a:latin typeface="Arial" pitchFamily="34" charset="0"/>
                <a:cs typeface="Arial" pitchFamily="34" charset="0"/>
              </a:rPr>
              <a:t> ESP</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10</a:t>
            </a:fld>
            <a:endParaRPr lang="ru-RU" dirty="0"/>
          </a:p>
        </p:txBody>
      </p:sp>
      <p:sp>
        <p:nvSpPr>
          <p:cNvPr id="5" name="Text Box 19"/>
          <p:cNvSpPr txBox="1">
            <a:spLocks noChangeArrowheads="1"/>
          </p:cNvSpPr>
          <p:nvPr/>
        </p:nvSpPr>
        <p:spPr bwMode="auto">
          <a:xfrm>
            <a:off x="152400" y="2370138"/>
            <a:ext cx="2260600" cy="431800"/>
          </a:xfrm>
          <a:prstGeom prst="rect">
            <a:avLst/>
          </a:prstGeom>
          <a:solidFill>
            <a:schemeClr val="accent3">
              <a:lumMod val="60000"/>
              <a:lumOff val="40000"/>
            </a:schemeClr>
          </a:solidFill>
          <a:ln>
            <a:noFill/>
          </a:ln>
          <a:extLst/>
        </p:spPr>
        <p:txBody>
          <a:bodyPr lIns="0" tIns="0" rIns="0" bIns="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dirty="0" err="1">
                <a:latin typeface="Times New Roman" pitchFamily="18" charset="0"/>
              </a:rPr>
              <a:t>Gói</a:t>
            </a:r>
            <a:r>
              <a:rPr lang="en-US" sz="2400" dirty="0">
                <a:latin typeface="Times New Roman" pitchFamily="18" charset="0"/>
              </a:rPr>
              <a:t> tin IP ban </a:t>
            </a:r>
            <a:r>
              <a:rPr lang="en-US" sz="2400" dirty="0" err="1">
                <a:latin typeface="Times New Roman" pitchFamily="18" charset="0"/>
              </a:rPr>
              <a:t>đầu</a:t>
            </a:r>
            <a:endParaRPr lang="en-US" sz="2400" dirty="0">
              <a:latin typeface="Times New Roman" pitchFamily="18" charset="0"/>
            </a:endParaRPr>
          </a:p>
        </p:txBody>
      </p:sp>
      <p:sp>
        <p:nvSpPr>
          <p:cNvPr id="6" name="Text Box 23"/>
          <p:cNvSpPr txBox="1">
            <a:spLocks noChangeArrowheads="1"/>
          </p:cNvSpPr>
          <p:nvPr/>
        </p:nvSpPr>
        <p:spPr bwMode="auto">
          <a:xfrm>
            <a:off x="2259013" y="5867400"/>
            <a:ext cx="4827587" cy="406400"/>
          </a:xfrm>
          <a:prstGeom prst="rect">
            <a:avLst/>
          </a:prstGeom>
          <a:solidFill>
            <a:schemeClr val="accent3">
              <a:lumMod val="60000"/>
              <a:lumOff val="40000"/>
            </a:schemeClr>
          </a:solidFill>
          <a:ln>
            <a:noFill/>
          </a:ln>
          <a:extLst/>
        </p:spPr>
        <p:txBody>
          <a:bodyPr lIns="0" tIns="0" rIns="0" bIns="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800" dirty="0" err="1">
                <a:latin typeface="Times New Roman" pitchFamily="18" charset="0"/>
              </a:rPr>
              <a:t>Gói</a:t>
            </a:r>
            <a:r>
              <a:rPr lang="en-US" sz="2800" dirty="0">
                <a:latin typeface="Times New Roman" pitchFamily="18" charset="0"/>
              </a:rPr>
              <a:t> ESP </a:t>
            </a:r>
            <a:r>
              <a:rPr lang="en-US" sz="2800" dirty="0" err="1">
                <a:latin typeface="Times New Roman" pitchFamily="18" charset="0"/>
              </a:rPr>
              <a:t>trong</a:t>
            </a:r>
            <a:r>
              <a:rPr lang="en-US" sz="2800" dirty="0">
                <a:latin typeface="Times New Roman" pitchFamily="18" charset="0"/>
              </a:rPr>
              <a:t> </a:t>
            </a:r>
            <a:r>
              <a:rPr lang="en-US" sz="2800" dirty="0" err="1">
                <a:latin typeface="Times New Roman" pitchFamily="18" charset="0"/>
              </a:rPr>
              <a:t>chế</a:t>
            </a:r>
            <a:r>
              <a:rPr lang="en-US" sz="2800" dirty="0">
                <a:latin typeface="Times New Roman" pitchFamily="18" charset="0"/>
              </a:rPr>
              <a:t> </a:t>
            </a:r>
            <a:r>
              <a:rPr lang="en-US" sz="2800" dirty="0" err="1">
                <a:latin typeface="Times New Roman" pitchFamily="18" charset="0"/>
              </a:rPr>
              <a:t>độ</a:t>
            </a:r>
            <a:r>
              <a:rPr lang="en-US" sz="2800" dirty="0">
                <a:latin typeface="Times New Roman" pitchFamily="18" charset="0"/>
              </a:rPr>
              <a:t> Transport</a:t>
            </a:r>
          </a:p>
        </p:txBody>
      </p:sp>
      <p:grpSp>
        <p:nvGrpSpPr>
          <p:cNvPr id="7" name="Group 25"/>
          <p:cNvGrpSpPr>
            <a:grpSpLocks/>
          </p:cNvGrpSpPr>
          <p:nvPr/>
        </p:nvGrpSpPr>
        <p:grpSpPr bwMode="auto">
          <a:xfrm>
            <a:off x="2590800" y="2344738"/>
            <a:ext cx="4916488" cy="533400"/>
            <a:chOff x="481853" y="3124200"/>
            <a:chExt cx="4917141" cy="534235"/>
          </a:xfrm>
        </p:grpSpPr>
        <p:sp>
          <p:nvSpPr>
            <p:cNvPr id="8" name="Rectangle 21"/>
            <p:cNvSpPr>
              <a:spLocks noChangeArrowheads="1"/>
            </p:cNvSpPr>
            <p:nvPr/>
          </p:nvSpPr>
          <p:spPr bwMode="auto">
            <a:xfrm>
              <a:off x="481853" y="3124200"/>
              <a:ext cx="1266265" cy="534235"/>
            </a:xfrm>
            <a:prstGeom prst="rect">
              <a:avLst/>
            </a:prstGeom>
            <a:solidFill>
              <a:srgbClr val="FFFFFF"/>
            </a:solidFill>
            <a:ln w="9525" algn="ctr">
              <a:solidFill>
                <a:srgbClr val="000000"/>
              </a:solidFill>
              <a:miter lim="800000"/>
              <a:headEnd/>
              <a:tailEnd/>
            </a:ln>
          </p:spPr>
          <p:txBody>
            <a:bodyPr lIns="0" tIns="0" rIns="0" bIns="0"/>
            <a:lstStyle/>
            <a:p>
              <a:pPr algn="ctr">
                <a:spcBef>
                  <a:spcPct val="50000"/>
                </a:spcBef>
              </a:pPr>
              <a:r>
                <a:rPr lang="en-US" sz="2800" dirty="0"/>
                <a:t>IP </a:t>
              </a:r>
              <a:r>
                <a:rPr lang="en-US" sz="2800" dirty="0" err="1"/>
                <a:t>Hdr</a:t>
              </a:r>
              <a:endParaRPr lang="en-US" sz="2800" dirty="0"/>
            </a:p>
          </p:txBody>
        </p:sp>
        <p:sp>
          <p:nvSpPr>
            <p:cNvPr id="9" name="Rectangle 22"/>
            <p:cNvSpPr>
              <a:spLocks noChangeArrowheads="1"/>
            </p:cNvSpPr>
            <p:nvPr/>
          </p:nvSpPr>
          <p:spPr bwMode="auto">
            <a:xfrm>
              <a:off x="3810000" y="3124200"/>
              <a:ext cx="1588994" cy="534235"/>
            </a:xfrm>
            <a:prstGeom prst="rect">
              <a:avLst/>
            </a:prstGeom>
            <a:solidFill>
              <a:srgbClr val="FFFFFF"/>
            </a:solidFill>
            <a:ln w="9525" algn="ctr">
              <a:solidFill>
                <a:srgbClr val="000000"/>
              </a:solidFill>
              <a:miter lim="800000"/>
              <a:headEnd/>
              <a:tailEnd/>
            </a:ln>
          </p:spPr>
          <p:txBody>
            <a:bodyPr/>
            <a:lstStyle/>
            <a:p>
              <a:pPr algn="ctr">
                <a:spcBef>
                  <a:spcPct val="50000"/>
                </a:spcBef>
              </a:pPr>
              <a:r>
                <a:rPr lang="en-US" sz="3200" dirty="0"/>
                <a:t>Data</a:t>
              </a:r>
            </a:p>
          </p:txBody>
        </p:sp>
        <p:sp>
          <p:nvSpPr>
            <p:cNvPr id="10" name="Rectangle 21"/>
            <p:cNvSpPr>
              <a:spLocks noChangeArrowheads="1"/>
            </p:cNvSpPr>
            <p:nvPr/>
          </p:nvSpPr>
          <p:spPr bwMode="auto">
            <a:xfrm>
              <a:off x="1752600" y="3124200"/>
              <a:ext cx="2057400" cy="534235"/>
            </a:xfrm>
            <a:prstGeom prst="rect">
              <a:avLst/>
            </a:prstGeom>
            <a:solidFill>
              <a:srgbClr val="FFFFFF"/>
            </a:solidFill>
            <a:ln w="9525" algn="ctr">
              <a:solidFill>
                <a:srgbClr val="000000"/>
              </a:solidFill>
              <a:miter lim="800000"/>
              <a:headEnd/>
              <a:tailEnd/>
            </a:ln>
          </p:spPr>
          <p:txBody>
            <a:bodyPr lIns="0" tIns="0" rIns="0" bIns="0"/>
            <a:lstStyle/>
            <a:p>
              <a:pPr algn="ctr">
                <a:spcBef>
                  <a:spcPct val="50000"/>
                </a:spcBef>
              </a:pPr>
              <a:r>
                <a:rPr lang="en-US" sz="2800" dirty="0" err="1"/>
                <a:t>TCP|UDP</a:t>
              </a:r>
              <a:r>
                <a:rPr lang="en-US" sz="2800" dirty="0"/>
                <a:t> </a:t>
              </a:r>
              <a:r>
                <a:rPr lang="en-US" sz="2800" dirty="0" err="1"/>
                <a:t>Hdr</a:t>
              </a:r>
              <a:endParaRPr lang="en-US" sz="2800" dirty="0"/>
            </a:p>
          </p:txBody>
        </p:sp>
      </p:grpSp>
      <p:grpSp>
        <p:nvGrpSpPr>
          <p:cNvPr id="11" name="Group 32"/>
          <p:cNvGrpSpPr>
            <a:grpSpLocks/>
          </p:cNvGrpSpPr>
          <p:nvPr/>
        </p:nvGrpSpPr>
        <p:grpSpPr bwMode="auto">
          <a:xfrm>
            <a:off x="228600" y="3886200"/>
            <a:ext cx="8915400" cy="563563"/>
            <a:chOff x="228600" y="4542137"/>
            <a:chExt cx="8915400" cy="563263"/>
          </a:xfrm>
        </p:grpSpPr>
        <p:grpSp>
          <p:nvGrpSpPr>
            <p:cNvPr id="12" name="Group 31"/>
            <p:cNvGrpSpPr>
              <a:grpSpLocks/>
            </p:cNvGrpSpPr>
            <p:nvPr/>
          </p:nvGrpSpPr>
          <p:grpSpPr bwMode="auto">
            <a:xfrm>
              <a:off x="228600" y="4559700"/>
              <a:ext cx="8915400" cy="545700"/>
              <a:chOff x="228600" y="4539342"/>
              <a:chExt cx="8915400" cy="545700"/>
            </a:xfrm>
          </p:grpSpPr>
          <p:sp>
            <p:nvSpPr>
              <p:cNvPr id="16" name="Rectangle 8"/>
              <p:cNvSpPr>
                <a:spLocks noChangeArrowheads="1"/>
              </p:cNvSpPr>
              <p:nvPr/>
            </p:nvSpPr>
            <p:spPr bwMode="auto">
              <a:xfrm>
                <a:off x="228600" y="4548828"/>
                <a:ext cx="8104094" cy="536214"/>
              </a:xfrm>
              <a:prstGeom prst="rect">
                <a:avLst/>
              </a:prstGeom>
              <a:solidFill>
                <a:srgbClr val="FFFFFF"/>
              </a:solidFill>
              <a:ln w="9525" algn="ctr">
                <a:solidFill>
                  <a:srgbClr val="000000"/>
                </a:solidFill>
                <a:miter lim="800000"/>
                <a:headEnd/>
                <a:tailEnd/>
              </a:ln>
            </p:spPr>
            <p:txBody>
              <a:bodyPr lIns="0" tIns="0" rIns="0" bIns="0"/>
              <a:lstStyle/>
              <a:p>
                <a:pPr>
                  <a:spcBef>
                    <a:spcPct val="50000"/>
                  </a:spcBef>
                </a:pPr>
                <a:r>
                  <a:rPr lang="en-US" sz="2800" dirty="0"/>
                  <a:t>IP </a:t>
                </a:r>
                <a:r>
                  <a:rPr lang="en-US" sz="2800" dirty="0" err="1"/>
                  <a:t>Hdr</a:t>
                </a:r>
                <a:r>
                  <a:rPr lang="en-US" sz="1400" dirty="0"/>
                  <a:t>		    </a:t>
                </a:r>
                <a:r>
                  <a:rPr lang="en-US" sz="1400" b="1" dirty="0"/>
                  <a:t>P</a:t>
                </a:r>
                <a:r>
                  <a:rPr lang="en-US" sz="1600" dirty="0"/>
                  <a:t>ayload	</a:t>
                </a:r>
                <a:r>
                  <a:rPr lang="en-US" sz="1400" dirty="0"/>
                  <a:t>	</a:t>
                </a:r>
                <a:endParaRPr lang="en-US" sz="2000" dirty="0"/>
              </a:p>
            </p:txBody>
          </p:sp>
          <p:sp>
            <p:nvSpPr>
              <p:cNvPr id="17" name="Rectangle 9"/>
              <p:cNvSpPr>
                <a:spLocks noChangeArrowheads="1"/>
              </p:cNvSpPr>
              <p:nvPr/>
            </p:nvSpPr>
            <p:spPr bwMode="auto">
              <a:xfrm>
                <a:off x="1647265" y="4539342"/>
                <a:ext cx="1324535" cy="533400"/>
              </a:xfrm>
              <a:prstGeom prst="rect">
                <a:avLst/>
              </a:prstGeom>
              <a:solidFill>
                <a:srgbClr val="00CCFF"/>
              </a:solidFill>
              <a:ln w="38100" algn="ctr">
                <a:solidFill>
                  <a:srgbClr val="FF3300"/>
                </a:solidFill>
                <a:miter lim="800000"/>
                <a:headEnd/>
                <a:tailEnd/>
              </a:ln>
            </p:spPr>
            <p:txBody>
              <a:bodyPr lIns="0" tIns="0" rIns="0" bIns="0"/>
              <a:lstStyle/>
              <a:p>
                <a:pPr algn="ctr">
                  <a:spcBef>
                    <a:spcPct val="50000"/>
                  </a:spcBef>
                </a:pPr>
                <a:r>
                  <a:rPr lang="en-US" sz="2800" dirty="0"/>
                  <a:t>ESP </a:t>
                </a:r>
                <a:r>
                  <a:rPr lang="en-US" sz="2800" dirty="0" err="1"/>
                  <a:t>Hdr</a:t>
                </a:r>
                <a:endParaRPr lang="en-US" sz="2800" dirty="0"/>
              </a:p>
            </p:txBody>
          </p:sp>
          <p:sp>
            <p:nvSpPr>
              <p:cNvPr id="18" name="Rectangle 10"/>
              <p:cNvSpPr>
                <a:spLocks noChangeArrowheads="1"/>
              </p:cNvSpPr>
              <p:nvPr/>
            </p:nvSpPr>
            <p:spPr bwMode="auto">
              <a:xfrm>
                <a:off x="6629400" y="4539342"/>
                <a:ext cx="1219200" cy="533399"/>
              </a:xfrm>
              <a:prstGeom prst="rect">
                <a:avLst/>
              </a:prstGeom>
              <a:solidFill>
                <a:srgbClr val="00CCFF"/>
              </a:solidFill>
              <a:ln w="38100" algn="ctr">
                <a:solidFill>
                  <a:srgbClr val="FF3300"/>
                </a:solidFill>
                <a:miter lim="800000"/>
                <a:headEnd/>
                <a:tailEnd/>
              </a:ln>
            </p:spPr>
            <p:txBody>
              <a:bodyPr/>
              <a:lstStyle/>
              <a:p>
                <a:pPr>
                  <a:spcBef>
                    <a:spcPct val="50000"/>
                  </a:spcBef>
                </a:pPr>
                <a:r>
                  <a:rPr lang="en-US" sz="2800" dirty="0"/>
                  <a:t>ESP </a:t>
                </a:r>
                <a:r>
                  <a:rPr lang="en-US" sz="2800" dirty="0" err="1"/>
                  <a:t>Trl</a:t>
                </a:r>
                <a:endParaRPr lang="en-US" sz="2800" dirty="0"/>
              </a:p>
            </p:txBody>
          </p:sp>
          <p:sp>
            <p:nvSpPr>
              <p:cNvPr id="19" name="Rectangle 11"/>
              <p:cNvSpPr>
                <a:spLocks noChangeArrowheads="1"/>
              </p:cNvSpPr>
              <p:nvPr/>
            </p:nvSpPr>
            <p:spPr bwMode="auto">
              <a:xfrm>
                <a:off x="7853082" y="4539343"/>
                <a:ext cx="1290918" cy="533399"/>
              </a:xfrm>
              <a:prstGeom prst="rect">
                <a:avLst/>
              </a:prstGeom>
              <a:solidFill>
                <a:srgbClr val="00CCFF"/>
              </a:solidFill>
              <a:ln w="38100" algn="ctr">
                <a:solidFill>
                  <a:srgbClr val="FF3300"/>
                </a:solidFill>
                <a:miter lim="800000"/>
                <a:headEnd/>
                <a:tailEnd/>
              </a:ln>
            </p:spPr>
            <p:txBody>
              <a:bodyPr/>
              <a:lstStyle/>
              <a:p>
                <a:pPr>
                  <a:spcBef>
                    <a:spcPct val="50000"/>
                  </a:spcBef>
                </a:pPr>
                <a:r>
                  <a:rPr lang="en-US" sz="2300" dirty="0"/>
                  <a:t>ESP </a:t>
                </a:r>
                <a:r>
                  <a:rPr lang="en-US" sz="2300" dirty="0" err="1"/>
                  <a:t>Auth</a:t>
                </a:r>
                <a:endParaRPr lang="en-US" sz="2300" dirty="0"/>
              </a:p>
            </p:txBody>
          </p:sp>
        </p:grpSp>
        <p:grpSp>
          <p:nvGrpSpPr>
            <p:cNvPr id="13" name="Group 30"/>
            <p:cNvGrpSpPr>
              <a:grpSpLocks/>
            </p:cNvGrpSpPr>
            <p:nvPr/>
          </p:nvGrpSpPr>
          <p:grpSpPr bwMode="auto">
            <a:xfrm>
              <a:off x="2971800" y="4542137"/>
              <a:ext cx="3646394" cy="534235"/>
              <a:chOff x="4090147" y="3047165"/>
              <a:chExt cx="3646394" cy="534235"/>
            </a:xfrm>
          </p:grpSpPr>
          <p:sp>
            <p:nvSpPr>
              <p:cNvPr id="14" name="Rectangle 22"/>
              <p:cNvSpPr>
                <a:spLocks noChangeArrowheads="1"/>
              </p:cNvSpPr>
              <p:nvPr/>
            </p:nvSpPr>
            <p:spPr bwMode="auto">
              <a:xfrm>
                <a:off x="6147547" y="3047165"/>
                <a:ext cx="1588994" cy="534235"/>
              </a:xfrm>
              <a:prstGeom prst="rect">
                <a:avLst/>
              </a:prstGeom>
              <a:solidFill>
                <a:srgbClr val="FFFFFF"/>
              </a:solidFill>
              <a:ln w="9525" algn="ctr">
                <a:solidFill>
                  <a:srgbClr val="000000"/>
                </a:solidFill>
                <a:miter lim="800000"/>
                <a:headEnd/>
                <a:tailEnd/>
              </a:ln>
            </p:spPr>
            <p:txBody>
              <a:bodyPr/>
              <a:lstStyle/>
              <a:p>
                <a:pPr algn="ctr">
                  <a:spcBef>
                    <a:spcPct val="50000"/>
                  </a:spcBef>
                </a:pPr>
                <a:r>
                  <a:rPr lang="en-US" sz="3200" dirty="0"/>
                  <a:t>Data</a:t>
                </a:r>
              </a:p>
            </p:txBody>
          </p:sp>
          <p:sp>
            <p:nvSpPr>
              <p:cNvPr id="15" name="Rectangle 21"/>
              <p:cNvSpPr>
                <a:spLocks noChangeArrowheads="1"/>
              </p:cNvSpPr>
              <p:nvPr/>
            </p:nvSpPr>
            <p:spPr bwMode="auto">
              <a:xfrm>
                <a:off x="4090147" y="3047165"/>
                <a:ext cx="2057400" cy="534235"/>
              </a:xfrm>
              <a:prstGeom prst="rect">
                <a:avLst/>
              </a:prstGeom>
              <a:solidFill>
                <a:srgbClr val="FFFFFF"/>
              </a:solidFill>
              <a:ln w="9525" algn="ctr">
                <a:solidFill>
                  <a:srgbClr val="000000"/>
                </a:solidFill>
                <a:miter lim="800000"/>
                <a:headEnd/>
                <a:tailEnd/>
              </a:ln>
            </p:spPr>
            <p:txBody>
              <a:bodyPr lIns="0" tIns="0" rIns="0" bIns="0"/>
              <a:lstStyle/>
              <a:p>
                <a:pPr algn="ctr">
                  <a:spcBef>
                    <a:spcPct val="50000"/>
                  </a:spcBef>
                </a:pPr>
                <a:r>
                  <a:rPr lang="en-US" sz="2800" dirty="0" err="1"/>
                  <a:t>TCP|UDP</a:t>
                </a:r>
                <a:r>
                  <a:rPr lang="en-US" sz="2800" dirty="0"/>
                  <a:t> </a:t>
                </a:r>
                <a:r>
                  <a:rPr lang="en-US" sz="2800" dirty="0" err="1"/>
                  <a:t>Hdr</a:t>
                </a:r>
                <a:endParaRPr lang="en-US" sz="2800" dirty="0"/>
              </a:p>
            </p:txBody>
          </p:sp>
        </p:grpSp>
      </p:grpSp>
      <p:grpSp>
        <p:nvGrpSpPr>
          <p:cNvPr id="20" name="Group 41"/>
          <p:cNvGrpSpPr>
            <a:grpSpLocks/>
          </p:cNvGrpSpPr>
          <p:nvPr/>
        </p:nvGrpSpPr>
        <p:grpSpPr bwMode="auto">
          <a:xfrm>
            <a:off x="228600" y="2895600"/>
            <a:ext cx="7315200" cy="990600"/>
            <a:chOff x="228600" y="2895600"/>
            <a:chExt cx="7315200" cy="990600"/>
          </a:xfrm>
        </p:grpSpPr>
        <p:cxnSp>
          <p:nvCxnSpPr>
            <p:cNvPr id="21" name="Straight Connector 20"/>
            <p:cNvCxnSpPr/>
            <p:nvPr/>
          </p:nvCxnSpPr>
          <p:spPr>
            <a:xfrm rot="10800000" flipV="1">
              <a:off x="228600" y="2895600"/>
              <a:ext cx="2362200" cy="990600"/>
            </a:xfrm>
            <a:prstGeom prst="line">
              <a:avLst/>
            </a:prstGeom>
            <a:ln w="28575">
              <a:solidFill>
                <a:srgbClr val="FF33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6591300" y="2933700"/>
              <a:ext cx="990600" cy="914400"/>
            </a:xfrm>
            <a:prstGeom prst="line">
              <a:avLst/>
            </a:prstGeom>
            <a:ln w="28575">
              <a:solidFill>
                <a:srgbClr val="FF3300"/>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0800000" flipV="1">
              <a:off x="1676400" y="2895600"/>
              <a:ext cx="2209800" cy="990600"/>
            </a:xfrm>
            <a:prstGeom prst="line">
              <a:avLst/>
            </a:prstGeom>
            <a:ln w="28575">
              <a:solidFill>
                <a:srgbClr val="FF330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2933700" y="2933700"/>
              <a:ext cx="990600" cy="914400"/>
            </a:xfrm>
            <a:prstGeom prst="line">
              <a:avLst/>
            </a:prstGeom>
            <a:ln w="28575">
              <a:solidFill>
                <a:srgbClr val="FF330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Group 43"/>
          <p:cNvGrpSpPr>
            <a:grpSpLocks/>
          </p:cNvGrpSpPr>
          <p:nvPr/>
        </p:nvGrpSpPr>
        <p:grpSpPr bwMode="auto">
          <a:xfrm>
            <a:off x="1643063" y="4572000"/>
            <a:ext cx="6205537" cy="1093788"/>
            <a:chOff x="1642782" y="4572000"/>
            <a:chExt cx="6205818" cy="1093756"/>
          </a:xfrm>
        </p:grpSpPr>
        <p:sp>
          <p:nvSpPr>
            <p:cNvPr id="26" name="Line 13"/>
            <p:cNvSpPr>
              <a:spLocks noChangeShapeType="1"/>
            </p:cNvSpPr>
            <p:nvPr/>
          </p:nvSpPr>
          <p:spPr bwMode="auto">
            <a:xfrm>
              <a:off x="2971800" y="4576493"/>
              <a:ext cx="1407" cy="710335"/>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4"/>
            <p:cNvSpPr>
              <a:spLocks noChangeShapeType="1"/>
            </p:cNvSpPr>
            <p:nvPr/>
          </p:nvSpPr>
          <p:spPr bwMode="auto">
            <a:xfrm flipV="1">
              <a:off x="2971800" y="4909106"/>
              <a:ext cx="4876800" cy="45719"/>
            </a:xfrm>
            <a:prstGeom prst="line">
              <a:avLst/>
            </a:prstGeom>
            <a:noFill/>
            <a:ln w="28575">
              <a:solidFill>
                <a:srgbClr val="7030A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Text Box 15"/>
            <p:cNvSpPr txBox="1">
              <a:spLocks noChangeArrowheads="1"/>
            </p:cNvSpPr>
            <p:nvPr/>
          </p:nvSpPr>
          <p:spPr bwMode="auto">
            <a:xfrm>
              <a:off x="4572000" y="4724400"/>
              <a:ext cx="1974476" cy="3561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b="1">
                  <a:latin typeface="Times New Roman" pitchFamily="18" charset="0"/>
                </a:rPr>
                <a:t>Được mã hoá</a:t>
              </a:r>
              <a:endParaRPr lang="en-US" sz="2400">
                <a:latin typeface="Times New Roman" pitchFamily="18" charset="0"/>
              </a:endParaRPr>
            </a:p>
          </p:txBody>
        </p:sp>
        <p:sp>
          <p:nvSpPr>
            <p:cNvPr id="29" name="Line 16"/>
            <p:cNvSpPr>
              <a:spLocks noChangeShapeType="1"/>
            </p:cNvSpPr>
            <p:nvPr/>
          </p:nvSpPr>
          <p:spPr bwMode="auto">
            <a:xfrm>
              <a:off x="1642782" y="4575630"/>
              <a:ext cx="1407" cy="106847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7"/>
            <p:cNvSpPr>
              <a:spLocks noChangeShapeType="1"/>
            </p:cNvSpPr>
            <p:nvPr/>
          </p:nvSpPr>
          <p:spPr bwMode="auto">
            <a:xfrm flipV="1">
              <a:off x="1642782" y="5598382"/>
              <a:ext cx="6205818" cy="45719"/>
            </a:xfrm>
            <a:prstGeom prst="line">
              <a:avLst/>
            </a:prstGeom>
            <a:noFill/>
            <a:ln w="28575">
              <a:solidFill>
                <a:srgbClr val="7030A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 name="Text Box 18"/>
            <p:cNvSpPr txBox="1">
              <a:spLocks noChangeArrowheads="1"/>
            </p:cNvSpPr>
            <p:nvPr/>
          </p:nvSpPr>
          <p:spPr bwMode="auto">
            <a:xfrm>
              <a:off x="4038600" y="5287944"/>
              <a:ext cx="1938618" cy="3778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b="1">
                  <a:latin typeface="Times New Roman" pitchFamily="18" charset="0"/>
                </a:rPr>
                <a:t>Được xác thực</a:t>
              </a:r>
              <a:endParaRPr lang="en-US" sz="2400">
                <a:latin typeface="Times New Roman" pitchFamily="18" charset="0"/>
              </a:endParaRPr>
            </a:p>
          </p:txBody>
        </p:sp>
        <p:sp>
          <p:nvSpPr>
            <p:cNvPr id="32" name="Line 16"/>
            <p:cNvSpPr>
              <a:spLocks noChangeShapeType="1"/>
            </p:cNvSpPr>
            <p:nvPr/>
          </p:nvSpPr>
          <p:spPr bwMode="auto">
            <a:xfrm>
              <a:off x="7847193" y="4572000"/>
              <a:ext cx="1407" cy="106847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33" name="Oval Callout 32"/>
          <p:cNvSpPr/>
          <p:nvPr/>
        </p:nvSpPr>
        <p:spPr>
          <a:xfrm>
            <a:off x="-304800" y="152400"/>
            <a:ext cx="6179496" cy="2608262"/>
          </a:xfrm>
          <a:prstGeom prst="wedgeEllipseCallout">
            <a:avLst>
              <a:gd name="adj1" fmla="val -30283"/>
              <a:gd name="adj2" fmla="val 92733"/>
            </a:avLst>
          </a:prstGeom>
          <a:solidFill>
            <a:srgbClr val="FFFFCC"/>
          </a:solidFill>
          <a:ln w="28575">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lvl="2">
              <a:lnSpc>
                <a:spcPct val="120000"/>
              </a:lnSpc>
            </a:pPr>
            <a:r>
              <a:rPr lang="en-US" sz="2800" b="1" dirty="0" err="1" smtClean="0">
                <a:solidFill>
                  <a:srgbClr val="0000FF"/>
                </a:solidFill>
                <a:latin typeface="Arial" pitchFamily="34" charset="0"/>
              </a:rPr>
              <a:t>Chế</a:t>
            </a:r>
            <a:r>
              <a:rPr lang="en-US" sz="2800" b="1" dirty="0" smtClean="0">
                <a:solidFill>
                  <a:srgbClr val="0000FF"/>
                </a:solidFill>
                <a:latin typeface="Arial" pitchFamily="34" charset="0"/>
              </a:rPr>
              <a:t> </a:t>
            </a:r>
            <a:r>
              <a:rPr lang="en-US" sz="2800" b="1" dirty="0" err="1" smtClean="0">
                <a:solidFill>
                  <a:srgbClr val="0000FF"/>
                </a:solidFill>
                <a:latin typeface="Arial" pitchFamily="34" charset="0"/>
              </a:rPr>
              <a:t>độ</a:t>
            </a:r>
            <a:r>
              <a:rPr lang="en-US" sz="2800" b="1" dirty="0" smtClean="0">
                <a:solidFill>
                  <a:srgbClr val="0000FF"/>
                </a:solidFill>
                <a:latin typeface="Arial" pitchFamily="34" charset="0"/>
              </a:rPr>
              <a:t> Transport: </a:t>
            </a:r>
            <a:r>
              <a:rPr lang="en-US" sz="2800" dirty="0">
                <a:solidFill>
                  <a:srgbClr val="0000FF"/>
                </a:solidFill>
                <a:latin typeface="Arial" pitchFamily="34" charset="0"/>
              </a:rPr>
              <a:t>Cho </a:t>
            </a:r>
            <a:r>
              <a:rPr lang="en-US" sz="2800" dirty="0" err="1">
                <a:solidFill>
                  <a:srgbClr val="0000FF"/>
                </a:solidFill>
                <a:latin typeface="Arial" pitchFamily="34" charset="0"/>
              </a:rPr>
              <a:t>phép</a:t>
            </a:r>
            <a:r>
              <a:rPr lang="en-US" sz="2800" dirty="0">
                <a:solidFill>
                  <a:srgbClr val="0000FF"/>
                </a:solidFill>
                <a:latin typeface="Arial" pitchFamily="34" charset="0"/>
              </a:rPr>
              <a:t> </a:t>
            </a:r>
            <a:r>
              <a:rPr lang="en-US" sz="2800" dirty="0" err="1">
                <a:solidFill>
                  <a:srgbClr val="0000FF"/>
                </a:solidFill>
                <a:latin typeface="Arial" pitchFamily="34" charset="0"/>
              </a:rPr>
              <a:t>bảo</a:t>
            </a:r>
            <a:r>
              <a:rPr lang="en-US" sz="2800" dirty="0">
                <a:solidFill>
                  <a:srgbClr val="0000FF"/>
                </a:solidFill>
                <a:latin typeface="Arial" pitchFamily="34" charset="0"/>
              </a:rPr>
              <a:t> </a:t>
            </a:r>
            <a:r>
              <a:rPr lang="en-US" sz="2800" dirty="0" err="1">
                <a:solidFill>
                  <a:srgbClr val="0000FF"/>
                </a:solidFill>
                <a:latin typeface="Arial" pitchFamily="34" charset="0"/>
              </a:rPr>
              <a:t>vệ</a:t>
            </a:r>
            <a:r>
              <a:rPr lang="en-US" sz="2800" dirty="0">
                <a:solidFill>
                  <a:srgbClr val="0000FF"/>
                </a:solidFill>
                <a:latin typeface="Arial" pitchFamily="34" charset="0"/>
              </a:rPr>
              <a:t> </a:t>
            </a:r>
            <a:r>
              <a:rPr lang="en-US" sz="2800" dirty="0" err="1">
                <a:solidFill>
                  <a:srgbClr val="0000FF"/>
                </a:solidFill>
                <a:latin typeface="Arial" pitchFamily="34" charset="0"/>
              </a:rPr>
              <a:t>giao</a:t>
            </a:r>
            <a:r>
              <a:rPr lang="en-US" sz="2800" dirty="0">
                <a:solidFill>
                  <a:srgbClr val="0000FF"/>
                </a:solidFill>
                <a:latin typeface="Arial" pitchFamily="34" charset="0"/>
              </a:rPr>
              <a:t> </a:t>
            </a:r>
            <a:r>
              <a:rPr lang="en-US" sz="2800" dirty="0" err="1">
                <a:solidFill>
                  <a:srgbClr val="0000FF"/>
                </a:solidFill>
                <a:latin typeface="Arial" pitchFamily="34" charset="0"/>
              </a:rPr>
              <a:t>thức</a:t>
            </a:r>
            <a:r>
              <a:rPr lang="en-US" sz="2800" dirty="0">
                <a:solidFill>
                  <a:srgbClr val="0000FF"/>
                </a:solidFill>
                <a:latin typeface="Arial" pitchFamily="34" charset="0"/>
              </a:rPr>
              <a:t> </a:t>
            </a:r>
            <a:r>
              <a:rPr lang="en-US" sz="2800" dirty="0" err="1">
                <a:solidFill>
                  <a:srgbClr val="0000FF"/>
                </a:solidFill>
                <a:latin typeface="Arial" pitchFamily="34" charset="0"/>
              </a:rPr>
              <a:t>lớp</a:t>
            </a:r>
            <a:r>
              <a:rPr lang="en-US" sz="2800" dirty="0">
                <a:solidFill>
                  <a:srgbClr val="0000FF"/>
                </a:solidFill>
                <a:latin typeface="Arial" pitchFamily="34" charset="0"/>
              </a:rPr>
              <a:t> </a:t>
            </a:r>
            <a:r>
              <a:rPr lang="en-US" sz="2800" dirty="0" err="1">
                <a:solidFill>
                  <a:srgbClr val="0000FF"/>
                </a:solidFill>
                <a:latin typeface="Arial" pitchFamily="34" charset="0"/>
              </a:rPr>
              <a:t>trên</a:t>
            </a:r>
            <a:r>
              <a:rPr lang="en-US" sz="2800" dirty="0">
                <a:solidFill>
                  <a:srgbClr val="0000FF"/>
                </a:solidFill>
                <a:latin typeface="Arial" pitchFamily="34" charset="0"/>
              </a:rPr>
              <a:t> </a:t>
            </a:r>
            <a:r>
              <a:rPr lang="en-US" sz="2800" dirty="0" err="1">
                <a:solidFill>
                  <a:srgbClr val="FF0000"/>
                </a:solidFill>
                <a:latin typeface="Arial" pitchFamily="34" charset="0"/>
              </a:rPr>
              <a:t>nhưng</a:t>
            </a:r>
            <a:r>
              <a:rPr lang="en-US" sz="2800" dirty="0">
                <a:solidFill>
                  <a:srgbClr val="FF0000"/>
                </a:solidFill>
                <a:latin typeface="Arial" pitchFamily="34" charset="0"/>
              </a:rPr>
              <a:t> </a:t>
            </a:r>
            <a:r>
              <a:rPr lang="en-US" sz="2800" dirty="0" err="1">
                <a:solidFill>
                  <a:srgbClr val="FF0000"/>
                </a:solidFill>
                <a:latin typeface="Arial" pitchFamily="34" charset="0"/>
              </a:rPr>
              <a:t>không</a:t>
            </a:r>
            <a:r>
              <a:rPr lang="en-US" sz="2800" dirty="0">
                <a:solidFill>
                  <a:srgbClr val="FF0000"/>
                </a:solidFill>
                <a:latin typeface="Arial" pitchFamily="34" charset="0"/>
              </a:rPr>
              <a:t> </a:t>
            </a:r>
            <a:r>
              <a:rPr lang="en-US" sz="2800" dirty="0" err="1">
                <a:solidFill>
                  <a:srgbClr val="FF0000"/>
                </a:solidFill>
                <a:latin typeface="Arial" pitchFamily="34" charset="0"/>
              </a:rPr>
              <a:t>bảo</a:t>
            </a:r>
            <a:r>
              <a:rPr lang="en-US" sz="2800" dirty="0">
                <a:solidFill>
                  <a:srgbClr val="FF0000"/>
                </a:solidFill>
                <a:latin typeface="Arial" pitchFamily="34" charset="0"/>
              </a:rPr>
              <a:t> </a:t>
            </a:r>
            <a:r>
              <a:rPr lang="en-US" sz="2800" dirty="0" err="1">
                <a:solidFill>
                  <a:srgbClr val="FF0000"/>
                </a:solidFill>
                <a:latin typeface="Arial" pitchFamily="34" charset="0"/>
              </a:rPr>
              <a:t>vệ</a:t>
            </a:r>
            <a:r>
              <a:rPr lang="en-US" sz="2800" dirty="0">
                <a:solidFill>
                  <a:srgbClr val="FF0000"/>
                </a:solidFill>
                <a:latin typeface="Arial" pitchFamily="34" charset="0"/>
              </a:rPr>
              <a:t> </a:t>
            </a:r>
            <a:r>
              <a:rPr lang="en-US" sz="2800" dirty="0" err="1">
                <a:solidFill>
                  <a:srgbClr val="FF0000"/>
                </a:solidFill>
                <a:latin typeface="Arial" pitchFamily="34" charset="0"/>
              </a:rPr>
              <a:t>tiêu</a:t>
            </a:r>
            <a:r>
              <a:rPr lang="en-US" sz="2800" dirty="0">
                <a:solidFill>
                  <a:srgbClr val="FF0000"/>
                </a:solidFill>
                <a:latin typeface="Arial" pitchFamily="34" charset="0"/>
              </a:rPr>
              <a:t> </a:t>
            </a:r>
            <a:r>
              <a:rPr lang="en-US" sz="2800" dirty="0" err="1">
                <a:solidFill>
                  <a:srgbClr val="FF0000"/>
                </a:solidFill>
                <a:latin typeface="Arial" pitchFamily="34" charset="0"/>
              </a:rPr>
              <a:t>đề</a:t>
            </a:r>
            <a:r>
              <a:rPr lang="en-US" sz="2800" dirty="0">
                <a:solidFill>
                  <a:srgbClr val="FF0000"/>
                </a:solidFill>
                <a:latin typeface="Arial" pitchFamily="34" charset="0"/>
              </a:rPr>
              <a:t> IP</a:t>
            </a:r>
          </a:p>
        </p:txBody>
      </p:sp>
      <p:sp>
        <p:nvSpPr>
          <p:cNvPr id="34" name="Oval Callout 33"/>
          <p:cNvSpPr/>
          <p:nvPr/>
        </p:nvSpPr>
        <p:spPr>
          <a:xfrm>
            <a:off x="2590800" y="4402138"/>
            <a:ext cx="7349390" cy="2608262"/>
          </a:xfrm>
          <a:prstGeom prst="wedgeEllipseCallout">
            <a:avLst>
              <a:gd name="adj1" fmla="val -56456"/>
              <a:gd name="adj2" fmla="val -47176"/>
            </a:avLst>
          </a:prstGeom>
          <a:solidFill>
            <a:srgbClr val="FFFFCC"/>
          </a:solidFill>
          <a:ln w="28575">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lvl="2">
              <a:lnSpc>
                <a:spcPct val="120000"/>
              </a:lnSpc>
            </a:pPr>
            <a:r>
              <a:rPr lang="en-US" sz="2400" b="1" dirty="0" err="1" smtClean="0">
                <a:solidFill>
                  <a:srgbClr val="0000FF"/>
                </a:solidFill>
                <a:latin typeface="Arial" pitchFamily="34" charset="0"/>
              </a:rPr>
              <a:t>Chế</a:t>
            </a:r>
            <a:r>
              <a:rPr lang="en-US" sz="2400" b="1" dirty="0" smtClean="0">
                <a:solidFill>
                  <a:srgbClr val="0000FF"/>
                </a:solidFill>
                <a:latin typeface="Arial" pitchFamily="34" charset="0"/>
              </a:rPr>
              <a:t> </a:t>
            </a:r>
            <a:r>
              <a:rPr lang="en-US" sz="2400" b="1" dirty="0" err="1" smtClean="0">
                <a:solidFill>
                  <a:srgbClr val="0000FF"/>
                </a:solidFill>
                <a:latin typeface="Arial" pitchFamily="34" charset="0"/>
              </a:rPr>
              <a:t>độ</a:t>
            </a:r>
            <a:r>
              <a:rPr lang="en-US" sz="2400" b="1" dirty="0" smtClean="0">
                <a:solidFill>
                  <a:srgbClr val="0000FF"/>
                </a:solidFill>
                <a:latin typeface="Arial" pitchFamily="34" charset="0"/>
              </a:rPr>
              <a:t> Transport: </a:t>
            </a:r>
            <a:r>
              <a:rPr lang="en-US" sz="2400" dirty="0" err="1">
                <a:solidFill>
                  <a:srgbClr val="0000FF"/>
                </a:solidFill>
                <a:latin typeface="Arial" pitchFamily="34" charset="0"/>
              </a:rPr>
              <a:t>Gói</a:t>
            </a:r>
            <a:r>
              <a:rPr lang="en-US" sz="2400" dirty="0">
                <a:solidFill>
                  <a:srgbClr val="0000FF"/>
                </a:solidFill>
                <a:latin typeface="Arial" pitchFamily="34" charset="0"/>
              </a:rPr>
              <a:t> IP ban </a:t>
            </a:r>
            <a:r>
              <a:rPr lang="en-US" sz="2400" dirty="0" err="1">
                <a:solidFill>
                  <a:srgbClr val="0000FF"/>
                </a:solidFill>
                <a:latin typeface="Arial" pitchFamily="34" charset="0"/>
              </a:rPr>
              <a:t>đầu</a:t>
            </a:r>
            <a:r>
              <a:rPr lang="en-US" sz="2400" dirty="0">
                <a:solidFill>
                  <a:srgbClr val="0000FF"/>
                </a:solidFill>
                <a:latin typeface="Arial" pitchFamily="34" charset="0"/>
              </a:rPr>
              <a:t> </a:t>
            </a:r>
            <a:r>
              <a:rPr lang="en-US" sz="2400" dirty="0" err="1">
                <a:solidFill>
                  <a:srgbClr val="0000FF"/>
                </a:solidFill>
                <a:latin typeface="Arial" pitchFamily="34" charset="0"/>
              </a:rPr>
              <a:t>được</a:t>
            </a:r>
            <a:r>
              <a:rPr lang="en-US" sz="2400" dirty="0">
                <a:solidFill>
                  <a:srgbClr val="0000FF"/>
                </a:solidFill>
                <a:latin typeface="Arial" pitchFamily="34" charset="0"/>
              </a:rPr>
              <a:t> </a:t>
            </a:r>
            <a:r>
              <a:rPr lang="en-US" sz="2400" dirty="0" err="1">
                <a:solidFill>
                  <a:srgbClr val="0000FF"/>
                </a:solidFill>
                <a:latin typeface="Arial" pitchFamily="34" charset="0"/>
              </a:rPr>
              <a:t>chèn</a:t>
            </a:r>
            <a:r>
              <a:rPr lang="en-US" sz="2400" dirty="0">
                <a:solidFill>
                  <a:srgbClr val="0000FF"/>
                </a:solidFill>
                <a:latin typeface="Arial" pitchFamily="34" charset="0"/>
              </a:rPr>
              <a:t> </a:t>
            </a:r>
            <a:r>
              <a:rPr lang="en-US" sz="2400" dirty="0" err="1">
                <a:solidFill>
                  <a:srgbClr val="0000FF"/>
                </a:solidFill>
                <a:latin typeface="Arial" pitchFamily="34" charset="0"/>
              </a:rPr>
              <a:t>thêm</a:t>
            </a:r>
            <a:r>
              <a:rPr lang="en-US" sz="2400" dirty="0">
                <a:solidFill>
                  <a:srgbClr val="0000FF"/>
                </a:solidFill>
                <a:latin typeface="Arial" pitchFamily="34" charset="0"/>
              </a:rPr>
              <a:t> </a:t>
            </a:r>
            <a:r>
              <a:rPr lang="en-US" sz="2400" dirty="0" err="1">
                <a:solidFill>
                  <a:srgbClr val="0000FF"/>
                </a:solidFill>
                <a:latin typeface="Arial" pitchFamily="34" charset="0"/>
              </a:rPr>
              <a:t>tiêu</a:t>
            </a:r>
            <a:r>
              <a:rPr lang="en-US" sz="2400" dirty="0">
                <a:solidFill>
                  <a:srgbClr val="0000FF"/>
                </a:solidFill>
                <a:latin typeface="Arial" pitchFamily="34" charset="0"/>
              </a:rPr>
              <a:t> </a:t>
            </a:r>
            <a:r>
              <a:rPr lang="en-US" sz="2400" dirty="0" err="1">
                <a:solidFill>
                  <a:srgbClr val="0000FF"/>
                </a:solidFill>
                <a:latin typeface="Arial" pitchFamily="34" charset="0"/>
              </a:rPr>
              <a:t>đề</a:t>
            </a:r>
            <a:r>
              <a:rPr lang="en-US" sz="2400" dirty="0">
                <a:solidFill>
                  <a:srgbClr val="0000FF"/>
                </a:solidFill>
                <a:latin typeface="Arial" pitchFamily="34" charset="0"/>
              </a:rPr>
              <a:t> ESP </a:t>
            </a:r>
            <a:r>
              <a:rPr lang="en-US" sz="2400" dirty="0" err="1">
                <a:solidFill>
                  <a:srgbClr val="0000FF"/>
                </a:solidFill>
                <a:latin typeface="Arial" pitchFamily="34" charset="0"/>
              </a:rPr>
              <a:t>vào</a:t>
            </a:r>
            <a:r>
              <a:rPr lang="en-US" sz="2400" dirty="0">
                <a:solidFill>
                  <a:srgbClr val="0000FF"/>
                </a:solidFill>
                <a:latin typeface="Arial" pitchFamily="34" charset="0"/>
              </a:rPr>
              <a:t> </a:t>
            </a:r>
            <a:r>
              <a:rPr lang="en-US" sz="2400" dirty="0" err="1">
                <a:solidFill>
                  <a:srgbClr val="0000FF"/>
                </a:solidFill>
                <a:latin typeface="Arial" pitchFamily="34" charset="0"/>
              </a:rPr>
              <a:t>giữa</a:t>
            </a:r>
            <a:r>
              <a:rPr lang="en-US" sz="2400" dirty="0">
                <a:solidFill>
                  <a:srgbClr val="0000FF"/>
                </a:solidFill>
                <a:latin typeface="Arial" pitchFamily="34" charset="0"/>
              </a:rPr>
              <a:t> </a:t>
            </a:r>
            <a:r>
              <a:rPr lang="en-US" sz="2400" dirty="0" err="1">
                <a:solidFill>
                  <a:srgbClr val="0000FF"/>
                </a:solidFill>
                <a:latin typeface="Arial" pitchFamily="34" charset="0"/>
              </a:rPr>
              <a:t>phần</a:t>
            </a:r>
            <a:r>
              <a:rPr lang="en-US" sz="2400" dirty="0">
                <a:solidFill>
                  <a:srgbClr val="0000FF"/>
                </a:solidFill>
                <a:latin typeface="Arial" pitchFamily="34" charset="0"/>
              </a:rPr>
              <a:t> </a:t>
            </a:r>
            <a:r>
              <a:rPr lang="en-US" sz="2400" dirty="0" err="1">
                <a:solidFill>
                  <a:srgbClr val="0000FF"/>
                </a:solidFill>
                <a:latin typeface="Arial" pitchFamily="34" charset="0"/>
              </a:rPr>
              <a:t>tiêu</a:t>
            </a:r>
            <a:r>
              <a:rPr lang="en-US" sz="2400" dirty="0">
                <a:solidFill>
                  <a:srgbClr val="0000FF"/>
                </a:solidFill>
                <a:latin typeface="Arial" pitchFamily="34" charset="0"/>
              </a:rPr>
              <a:t> </a:t>
            </a:r>
            <a:r>
              <a:rPr lang="en-US" sz="2400" dirty="0" err="1">
                <a:solidFill>
                  <a:srgbClr val="0000FF"/>
                </a:solidFill>
                <a:latin typeface="Arial" pitchFamily="34" charset="0"/>
              </a:rPr>
              <a:t>đề</a:t>
            </a:r>
            <a:r>
              <a:rPr lang="en-US" sz="2400" dirty="0">
                <a:solidFill>
                  <a:srgbClr val="0000FF"/>
                </a:solidFill>
                <a:latin typeface="Arial" pitchFamily="34" charset="0"/>
              </a:rPr>
              <a:t> IP </a:t>
            </a:r>
            <a:r>
              <a:rPr lang="en-US" sz="2400" dirty="0" err="1">
                <a:solidFill>
                  <a:srgbClr val="0000FF"/>
                </a:solidFill>
                <a:latin typeface="Arial" pitchFamily="34" charset="0"/>
              </a:rPr>
              <a:t>và</a:t>
            </a:r>
            <a:r>
              <a:rPr lang="en-US" sz="2400" dirty="0">
                <a:solidFill>
                  <a:srgbClr val="0000FF"/>
                </a:solidFill>
                <a:latin typeface="Arial" pitchFamily="34" charset="0"/>
              </a:rPr>
              <a:t> </a:t>
            </a:r>
            <a:r>
              <a:rPr lang="en-US" sz="2400" dirty="0" err="1">
                <a:solidFill>
                  <a:srgbClr val="0000FF"/>
                </a:solidFill>
                <a:latin typeface="Arial" pitchFamily="34" charset="0"/>
              </a:rPr>
              <a:t>dữ</a:t>
            </a:r>
            <a:r>
              <a:rPr lang="en-US" sz="2400" dirty="0">
                <a:solidFill>
                  <a:srgbClr val="0000FF"/>
                </a:solidFill>
                <a:latin typeface="Arial" pitchFamily="34" charset="0"/>
              </a:rPr>
              <a:t> </a:t>
            </a:r>
            <a:r>
              <a:rPr lang="en-US" sz="2400" dirty="0" err="1">
                <a:solidFill>
                  <a:srgbClr val="0000FF"/>
                </a:solidFill>
                <a:latin typeface="Arial" pitchFamily="34" charset="0"/>
              </a:rPr>
              <a:t>liệu</a:t>
            </a:r>
            <a:r>
              <a:rPr lang="en-US" sz="2400" dirty="0">
                <a:solidFill>
                  <a:srgbClr val="0000FF"/>
                </a:solidFill>
                <a:latin typeface="Arial" pitchFamily="34" charset="0"/>
              </a:rPr>
              <a:t> </a:t>
            </a:r>
            <a:r>
              <a:rPr lang="en-US" sz="2400" dirty="0" err="1">
                <a:solidFill>
                  <a:srgbClr val="0000FF"/>
                </a:solidFill>
                <a:latin typeface="Arial" pitchFamily="34" charset="0"/>
              </a:rPr>
              <a:t>được</a:t>
            </a:r>
            <a:r>
              <a:rPr lang="en-US" sz="2400" dirty="0">
                <a:solidFill>
                  <a:srgbClr val="0000FF"/>
                </a:solidFill>
                <a:latin typeface="Arial" pitchFamily="34" charset="0"/>
              </a:rPr>
              <a:t> </a:t>
            </a:r>
            <a:r>
              <a:rPr lang="en-US" sz="2400" dirty="0" err="1">
                <a:solidFill>
                  <a:srgbClr val="0000FF"/>
                </a:solidFill>
                <a:latin typeface="Arial" pitchFamily="34" charset="0"/>
              </a:rPr>
              <a:t>tải</a:t>
            </a:r>
            <a:r>
              <a:rPr lang="en-US" sz="2400" dirty="0">
                <a:solidFill>
                  <a:srgbClr val="0000FF"/>
                </a:solidFill>
                <a:latin typeface="Arial" pitchFamily="34" charset="0"/>
              </a:rPr>
              <a:t> (Payload = </a:t>
            </a:r>
            <a:r>
              <a:rPr lang="en-US" sz="2400" dirty="0" err="1">
                <a:solidFill>
                  <a:srgbClr val="0000FF"/>
                </a:solidFill>
                <a:latin typeface="Arial" pitchFamily="34" charset="0"/>
              </a:rPr>
              <a:t>TCP|UDP</a:t>
            </a:r>
            <a:r>
              <a:rPr lang="en-US" sz="2400" dirty="0">
                <a:solidFill>
                  <a:srgbClr val="0000FF"/>
                </a:solidFill>
                <a:latin typeface="Arial" pitchFamily="34" charset="0"/>
              </a:rPr>
              <a:t> Header + Data))</a:t>
            </a:r>
          </a:p>
        </p:txBody>
      </p:sp>
    </p:spTree>
    <p:extLst>
      <p:ext uri="{BB962C8B-B14F-4D97-AF65-F5344CB8AC3E}">
        <p14:creationId xmlns:p14="http://schemas.microsoft.com/office/powerpoint/2010/main" val="2713456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to="" calcmode="lin" valueType="num">
                                      <p:cBhvr>
                                        <p:cTn id="10" dur="1" fill="hold"/>
                                        <p:tgtEl>
                                          <p:spTgt spid="5"/>
                                        </p:tgtEl>
                                        <p:attrNameLst>
                                          <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5" presetClass="entr" presetSubtype="10"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checkerboard(across)">
                                      <p:cBhvr>
                                        <p:cTn id="24" dur="2000"/>
                                        <p:tgtEl>
                                          <p:spTgt spid="20"/>
                                        </p:tgtEl>
                                      </p:cBhvr>
                                    </p:animEffect>
                                  </p:childTnLst>
                                </p:cTn>
                              </p:par>
                            </p:childTnLst>
                          </p:cTn>
                        </p:par>
                        <p:par>
                          <p:cTn id="25" fill="hold">
                            <p:stCondLst>
                              <p:cond delay="2500"/>
                            </p:stCondLst>
                            <p:childTnLst>
                              <p:par>
                                <p:cTn id="26" presetID="12" presetClass="entr" presetSubtype="4"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slide(fromBottom)">
                                      <p:cBhvr>
                                        <p:cTn id="28" dur="20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strips(downLeft)">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xit" presetSubtype="16" fill="hold" grpId="1" nodeType="clickEffect">
                                  <p:stCondLst>
                                    <p:cond delay="0"/>
                                  </p:stCondLst>
                                  <p:childTnLst>
                                    <p:animEffect transition="out" filter="diamond(in)">
                                      <p:cBhvr>
                                        <p:cTn id="37" dur="1000"/>
                                        <p:tgtEl>
                                          <p:spTgt spid="34"/>
                                        </p:tgtEl>
                                      </p:cBhvr>
                                    </p:animEffect>
                                    <p:set>
                                      <p:cBhvr>
                                        <p:cTn id="38" dur="1" fill="hold">
                                          <p:stCondLst>
                                            <p:cond delay="999"/>
                                          </p:stCondLst>
                                        </p:cTn>
                                        <p:tgtEl>
                                          <p:spTgt spid="3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8" presetClass="entr" presetSubtype="12"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strips(downLeft)">
                                      <p:cBhvr>
                                        <p:cTn id="43" dur="500"/>
                                        <p:tgtEl>
                                          <p:spTgt spid="33"/>
                                        </p:tgtEl>
                                      </p:cBhvr>
                                    </p:animEffect>
                                  </p:childTnLst>
                                </p:cTn>
                              </p:par>
                            </p:childTnLst>
                          </p:cTn>
                        </p:par>
                      </p:childTnLst>
                    </p:cTn>
                  </p:par>
                  <p:par>
                    <p:cTn id="44" fill="hold">
                      <p:stCondLst>
                        <p:cond delay="indefinite"/>
                      </p:stCondLst>
                      <p:childTnLst>
                        <p:par>
                          <p:cTn id="45" fill="hold">
                            <p:stCondLst>
                              <p:cond delay="0"/>
                            </p:stCondLst>
                            <p:childTnLst>
                              <p:par>
                                <p:cTn id="46" presetID="8" presetClass="exit" presetSubtype="16" fill="hold" grpId="1" nodeType="clickEffect">
                                  <p:stCondLst>
                                    <p:cond delay="0"/>
                                  </p:stCondLst>
                                  <p:childTnLst>
                                    <p:animEffect transition="out" filter="diamond(in)">
                                      <p:cBhvr>
                                        <p:cTn id="47" dur="1000"/>
                                        <p:tgtEl>
                                          <p:spTgt spid="33"/>
                                        </p:tgtEl>
                                      </p:cBhvr>
                                    </p:animEffect>
                                    <p:set>
                                      <p:cBhvr>
                                        <p:cTn id="48" dur="1" fill="hold">
                                          <p:stCondLst>
                                            <p:cond delay="9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3" grpId="0" animBg="1"/>
      <p:bldP spid="33" grpId="1" animBg="1"/>
      <p:bldP spid="34" grpId="0" animBg="1"/>
      <p:bldP spid="34" grpId="1"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8532813" y="6237288"/>
            <a:ext cx="611187" cy="617537"/>
          </a:xfrm>
        </p:spPr>
        <p:txBody>
          <a:bodyPr/>
          <a:lstStyle/>
          <a:p>
            <a:fld id="{3E15BD7C-E074-4D4A-84C3-500EE5B9C190}" type="slidenum">
              <a:rPr lang="ru-RU" smtClean="0"/>
              <a:pPr/>
              <a:t>100</a:t>
            </a:fld>
            <a:endParaRPr lang="ru-RU" dirty="0"/>
          </a:p>
        </p:txBody>
      </p:sp>
    </p:spTree>
    <p:extLst>
      <p:ext uri="{BB962C8B-B14F-4D97-AF65-F5344CB8AC3E}">
        <p14:creationId xmlns:p14="http://schemas.microsoft.com/office/powerpoint/2010/main" val="319425727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vi-VN" b="0" dirty="0">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3E15BD7C-E074-4D4A-84C3-500EE5B9C190}" type="slidenum">
              <a:rPr lang="ru-RU" smtClean="0"/>
              <a:pPr/>
              <a:t>11</a:t>
            </a:fld>
            <a:endParaRPr lang="ru-RU" dirty="0"/>
          </a:p>
        </p:txBody>
      </p:sp>
      <p:sp>
        <p:nvSpPr>
          <p:cNvPr id="3" name="Content Placeholder 2"/>
          <p:cNvSpPr>
            <a:spLocks noGrp="1"/>
          </p:cNvSpPr>
          <p:nvPr>
            <p:ph sz="quarter" idx="13"/>
          </p:nvPr>
        </p:nvSpPr>
        <p:spPr/>
        <p:txBody>
          <a:bodyPr>
            <a:normAutofit/>
          </a:bodyPr>
          <a:lstStyle/>
          <a:p>
            <a:pPr algn="just"/>
            <a:r>
              <a:rPr lang="en-US" sz="3200" dirty="0" err="1" smtClean="0">
                <a:solidFill>
                  <a:srgbClr val="0000FF"/>
                </a:solidFill>
                <a:latin typeface="Arial" pitchFamily="34" charset="0"/>
              </a:rPr>
              <a:t>Chế</a:t>
            </a:r>
            <a:r>
              <a:rPr lang="en-US" sz="3200" dirty="0" smtClean="0">
                <a:solidFill>
                  <a:srgbClr val="0000FF"/>
                </a:solidFill>
                <a:latin typeface="Arial" pitchFamily="34" charset="0"/>
              </a:rPr>
              <a:t> </a:t>
            </a:r>
            <a:r>
              <a:rPr lang="en-US" sz="3200" dirty="0" err="1">
                <a:solidFill>
                  <a:srgbClr val="0000FF"/>
                </a:solidFill>
                <a:latin typeface="Arial" pitchFamily="34" charset="0"/>
              </a:rPr>
              <a:t>độ</a:t>
            </a:r>
            <a:r>
              <a:rPr lang="en-US" sz="3200" dirty="0">
                <a:solidFill>
                  <a:srgbClr val="0000FF"/>
                </a:solidFill>
                <a:latin typeface="Arial" pitchFamily="34" charset="0"/>
              </a:rPr>
              <a:t> </a:t>
            </a:r>
            <a:r>
              <a:rPr lang="en-US" sz="3200" dirty="0" err="1">
                <a:solidFill>
                  <a:srgbClr val="0000FF"/>
                </a:solidFill>
                <a:latin typeface="Arial" pitchFamily="34" charset="0"/>
              </a:rPr>
              <a:t>hoạt</a:t>
            </a:r>
            <a:r>
              <a:rPr lang="en-US" sz="3200" dirty="0">
                <a:solidFill>
                  <a:srgbClr val="0000FF"/>
                </a:solidFill>
                <a:latin typeface="Arial" pitchFamily="34" charset="0"/>
              </a:rPr>
              <a:t> </a:t>
            </a:r>
            <a:r>
              <a:rPr lang="en-US" sz="3200" dirty="0" err="1" smtClean="0">
                <a:solidFill>
                  <a:srgbClr val="0000FF"/>
                </a:solidFill>
                <a:latin typeface="Arial" pitchFamily="34" charset="0"/>
              </a:rPr>
              <a:t>động</a:t>
            </a:r>
            <a:r>
              <a:rPr lang="en-US" sz="3200" dirty="0" smtClean="0">
                <a:solidFill>
                  <a:srgbClr val="0000FF"/>
                </a:solidFill>
                <a:latin typeface="Arial" pitchFamily="34" charset="0"/>
              </a:rPr>
              <a:t>:</a:t>
            </a:r>
          </a:p>
          <a:p>
            <a:pPr lvl="1" algn="just"/>
            <a:r>
              <a:rPr lang="en-US" dirty="0" smtClean="0">
                <a:solidFill>
                  <a:srgbClr val="0000FF"/>
                </a:solidFill>
                <a:latin typeface="Arial" pitchFamily="34" charset="0"/>
              </a:rPr>
              <a:t>Tunnel</a:t>
            </a:r>
            <a:r>
              <a:rPr lang="en-US" dirty="0">
                <a:solidFill>
                  <a:srgbClr val="0000FF"/>
                </a:solidFill>
                <a:latin typeface="Arial" pitchFamily="34" charset="0"/>
              </a:rPr>
              <a:t>: </a:t>
            </a:r>
          </a:p>
          <a:p>
            <a:pPr lvl="4">
              <a:lnSpc>
                <a:spcPct val="120000"/>
              </a:lnSpc>
            </a:pPr>
            <a:r>
              <a:rPr lang="en-US" sz="3200" dirty="0" err="1">
                <a:latin typeface="Arial" pitchFamily="34" charset="0"/>
              </a:rPr>
              <a:t>Tạo</a:t>
            </a:r>
            <a:r>
              <a:rPr lang="en-US" sz="3200" dirty="0">
                <a:latin typeface="Arial" pitchFamily="34" charset="0"/>
              </a:rPr>
              <a:t> </a:t>
            </a:r>
            <a:r>
              <a:rPr lang="en-US" sz="3200" dirty="0" err="1">
                <a:latin typeface="Arial" pitchFamily="34" charset="0"/>
              </a:rPr>
              <a:t>một</a:t>
            </a:r>
            <a:r>
              <a:rPr lang="en-US" sz="3200" dirty="0">
                <a:latin typeface="Arial" pitchFamily="34" charset="0"/>
              </a:rPr>
              <a:t> </a:t>
            </a:r>
            <a:r>
              <a:rPr lang="en-US" sz="3200" dirty="0">
                <a:solidFill>
                  <a:srgbClr val="0000FF"/>
                </a:solidFill>
                <a:latin typeface="Arial" pitchFamily="34" charset="0"/>
              </a:rPr>
              <a:t>IP Header </a:t>
            </a:r>
            <a:r>
              <a:rPr lang="en-US" sz="3200" dirty="0" err="1">
                <a:solidFill>
                  <a:srgbClr val="0000FF"/>
                </a:solidFill>
                <a:latin typeface="Arial" pitchFamily="34" charset="0"/>
              </a:rPr>
              <a:t>mới</a:t>
            </a:r>
            <a:r>
              <a:rPr lang="en-US" sz="3200" dirty="0">
                <a:latin typeface="Arial" pitchFamily="34" charset="0"/>
              </a:rPr>
              <a:t>: </a:t>
            </a:r>
            <a:r>
              <a:rPr lang="en-US" sz="3200" dirty="0" err="1">
                <a:latin typeface="Arial" pitchFamily="34" charset="0"/>
              </a:rPr>
              <a:t>liệt</a:t>
            </a:r>
            <a:r>
              <a:rPr lang="en-US" sz="3200" dirty="0">
                <a:latin typeface="Arial" pitchFamily="34" charset="0"/>
              </a:rPr>
              <a:t> </a:t>
            </a:r>
            <a:r>
              <a:rPr lang="en-US" sz="3200" dirty="0" err="1">
                <a:latin typeface="Arial" pitchFamily="34" charset="0"/>
              </a:rPr>
              <a:t>kê</a:t>
            </a:r>
            <a:r>
              <a:rPr lang="en-US" sz="3200" dirty="0">
                <a:latin typeface="Arial" pitchFamily="34" charset="0"/>
              </a:rPr>
              <a:t> </a:t>
            </a:r>
            <a:r>
              <a:rPr lang="en-US" sz="3200" dirty="0" err="1">
                <a:latin typeface="Arial" pitchFamily="34" charset="0"/>
              </a:rPr>
              <a:t>các</a:t>
            </a:r>
            <a:r>
              <a:rPr lang="en-US" sz="3200" dirty="0">
                <a:latin typeface="Arial" pitchFamily="34" charset="0"/>
              </a:rPr>
              <a:t> </a:t>
            </a:r>
            <a:r>
              <a:rPr lang="en-US" sz="3200" dirty="0" err="1">
                <a:latin typeface="Arial" pitchFamily="34" charset="0"/>
              </a:rPr>
              <a:t>đầu</a:t>
            </a:r>
            <a:r>
              <a:rPr lang="en-US" sz="3200" dirty="0">
                <a:latin typeface="Arial" pitchFamily="34" charset="0"/>
              </a:rPr>
              <a:t> </a:t>
            </a:r>
            <a:r>
              <a:rPr lang="en-US" sz="3200" dirty="0" err="1">
                <a:latin typeface="Arial" pitchFamily="34" charset="0"/>
              </a:rPr>
              <a:t>cuối</a:t>
            </a:r>
            <a:r>
              <a:rPr lang="en-US" sz="3200" dirty="0">
                <a:latin typeface="Arial" pitchFamily="34" charset="0"/>
              </a:rPr>
              <a:t> </a:t>
            </a:r>
            <a:r>
              <a:rPr lang="en-US" sz="3200" dirty="0" err="1">
                <a:latin typeface="Arial" pitchFamily="34" charset="0"/>
              </a:rPr>
              <a:t>của</a:t>
            </a:r>
            <a:r>
              <a:rPr lang="en-US" sz="3200" dirty="0">
                <a:latin typeface="Arial" pitchFamily="34" charset="0"/>
              </a:rPr>
              <a:t> ESP Tunnel (</a:t>
            </a:r>
            <a:r>
              <a:rPr lang="en-US" sz="3200" dirty="0" err="1">
                <a:latin typeface="Arial" pitchFamily="34" charset="0"/>
              </a:rPr>
              <a:t>như</a:t>
            </a:r>
            <a:r>
              <a:rPr lang="en-US" sz="3200" dirty="0">
                <a:latin typeface="Arial" pitchFamily="34" charset="0"/>
              </a:rPr>
              <a:t> 2 </a:t>
            </a:r>
            <a:r>
              <a:rPr lang="en-US" sz="3200" dirty="0" err="1">
                <a:latin typeface="Arial" pitchFamily="34" charset="0"/>
              </a:rPr>
              <a:t>IPSec</a:t>
            </a:r>
            <a:r>
              <a:rPr lang="en-US" sz="3200" dirty="0">
                <a:latin typeface="Arial" pitchFamily="34" charset="0"/>
              </a:rPr>
              <a:t> Gateway)</a:t>
            </a:r>
          </a:p>
          <a:p>
            <a:pPr lvl="4">
              <a:lnSpc>
                <a:spcPct val="120000"/>
              </a:lnSpc>
            </a:pPr>
            <a:r>
              <a:rPr lang="en-US" sz="3200" dirty="0" err="1">
                <a:latin typeface="Arial" pitchFamily="34" charset="0"/>
              </a:rPr>
              <a:t>Mã</a:t>
            </a:r>
            <a:r>
              <a:rPr lang="en-US" sz="3200" dirty="0">
                <a:latin typeface="Arial" pitchFamily="34" charset="0"/>
              </a:rPr>
              <a:t> </a:t>
            </a:r>
            <a:r>
              <a:rPr lang="en-US" sz="3200" dirty="0" err="1">
                <a:latin typeface="Arial" pitchFamily="34" charset="0"/>
              </a:rPr>
              <a:t>hóa</a:t>
            </a:r>
            <a:r>
              <a:rPr lang="en-US" sz="3200" dirty="0">
                <a:latin typeface="Arial" pitchFamily="34" charset="0"/>
              </a:rPr>
              <a:t> </a:t>
            </a:r>
            <a:r>
              <a:rPr lang="en-US" sz="3200" dirty="0" err="1">
                <a:latin typeface="Arial" pitchFamily="34" charset="0"/>
              </a:rPr>
              <a:t>và</a:t>
            </a:r>
            <a:r>
              <a:rPr lang="en-US" sz="3200" dirty="0">
                <a:latin typeface="Arial" pitchFamily="34" charset="0"/>
              </a:rPr>
              <a:t>/</a:t>
            </a:r>
            <a:r>
              <a:rPr lang="en-US" sz="3200" dirty="0" err="1">
                <a:latin typeface="Arial" pitchFamily="34" charset="0"/>
              </a:rPr>
              <a:t>hoặc</a:t>
            </a:r>
            <a:r>
              <a:rPr lang="en-US" sz="3200" dirty="0">
                <a:latin typeface="Arial" pitchFamily="34" charset="0"/>
              </a:rPr>
              <a:t> </a:t>
            </a:r>
            <a:r>
              <a:rPr lang="en-US" sz="3200" dirty="0" err="1">
                <a:latin typeface="Arial" pitchFamily="34" charset="0"/>
              </a:rPr>
              <a:t>đảm</a:t>
            </a:r>
            <a:r>
              <a:rPr lang="en-US" sz="3200" dirty="0">
                <a:latin typeface="Arial" pitchFamily="34" charset="0"/>
              </a:rPr>
              <a:t> </a:t>
            </a:r>
            <a:r>
              <a:rPr lang="en-US" sz="3200" dirty="0" err="1">
                <a:latin typeface="Arial" pitchFamily="34" charset="0"/>
              </a:rPr>
              <a:t>bảo</a:t>
            </a:r>
            <a:r>
              <a:rPr lang="en-US" sz="3200" dirty="0">
                <a:latin typeface="Arial" pitchFamily="34" charset="0"/>
              </a:rPr>
              <a:t> </a:t>
            </a:r>
            <a:r>
              <a:rPr lang="en-US" sz="3200" dirty="0" err="1">
                <a:latin typeface="Arial" pitchFamily="34" charset="0"/>
              </a:rPr>
              <a:t>toàn</a:t>
            </a:r>
            <a:r>
              <a:rPr lang="en-US" sz="3200" dirty="0">
                <a:latin typeface="Arial" pitchFamily="34" charset="0"/>
              </a:rPr>
              <a:t> </a:t>
            </a:r>
            <a:r>
              <a:rPr lang="en-US" sz="3200" dirty="0" err="1">
                <a:latin typeface="Arial" pitchFamily="34" charset="0"/>
              </a:rPr>
              <a:t>vẹn</a:t>
            </a:r>
            <a:r>
              <a:rPr lang="en-US" sz="3200" dirty="0">
                <a:latin typeface="Arial" pitchFamily="34" charset="0"/>
              </a:rPr>
              <a:t> </a:t>
            </a:r>
            <a:r>
              <a:rPr lang="en-US" sz="3200" dirty="0" err="1">
                <a:latin typeface="Arial" pitchFamily="34" charset="0"/>
              </a:rPr>
              <a:t>cho</a:t>
            </a:r>
            <a:r>
              <a:rPr lang="en-US" sz="3200" dirty="0">
                <a:latin typeface="Arial" pitchFamily="34" charset="0"/>
              </a:rPr>
              <a:t> </a:t>
            </a:r>
            <a:r>
              <a:rPr lang="en-US" sz="3200" dirty="0" err="1">
                <a:latin typeface="Arial" pitchFamily="34" charset="0"/>
              </a:rPr>
              <a:t>nội</a:t>
            </a:r>
            <a:r>
              <a:rPr lang="en-US" sz="3200" dirty="0">
                <a:latin typeface="Arial" pitchFamily="34" charset="0"/>
              </a:rPr>
              <a:t> dung </a:t>
            </a:r>
            <a:r>
              <a:rPr lang="en-US" sz="3200" dirty="0" err="1">
                <a:latin typeface="Arial" pitchFamily="34" charset="0"/>
              </a:rPr>
              <a:t>gói</a:t>
            </a:r>
            <a:r>
              <a:rPr lang="en-US" sz="3200" dirty="0">
                <a:latin typeface="Arial" pitchFamily="34" charset="0"/>
              </a:rPr>
              <a:t> tin, </a:t>
            </a:r>
            <a:r>
              <a:rPr lang="en-US" sz="3200" dirty="0" err="1">
                <a:solidFill>
                  <a:srgbClr val="0000FF"/>
                </a:solidFill>
                <a:latin typeface="Arial" pitchFamily="34" charset="0"/>
              </a:rPr>
              <a:t>có</a:t>
            </a:r>
            <a:r>
              <a:rPr lang="en-US" sz="3200" dirty="0">
                <a:solidFill>
                  <a:srgbClr val="0000FF"/>
                </a:solidFill>
                <a:latin typeface="Arial" pitchFamily="34" charset="0"/>
              </a:rPr>
              <a:t> </a:t>
            </a:r>
            <a:r>
              <a:rPr lang="en-US" sz="3200" dirty="0" err="1">
                <a:solidFill>
                  <a:srgbClr val="0000FF"/>
                </a:solidFill>
                <a:latin typeface="Arial" pitchFamily="34" charset="0"/>
              </a:rPr>
              <a:t>cả</a:t>
            </a:r>
            <a:r>
              <a:rPr lang="en-US" sz="3200" dirty="0">
                <a:solidFill>
                  <a:srgbClr val="0000FF"/>
                </a:solidFill>
                <a:latin typeface="Arial" pitchFamily="34" charset="0"/>
              </a:rPr>
              <a:t> IP Header </a:t>
            </a:r>
            <a:r>
              <a:rPr lang="en-US" sz="3200" dirty="0" err="1">
                <a:latin typeface="Arial" pitchFamily="34" charset="0"/>
              </a:rPr>
              <a:t>và</a:t>
            </a:r>
            <a:r>
              <a:rPr lang="en-US" sz="3200" dirty="0">
                <a:latin typeface="Arial" pitchFamily="34" charset="0"/>
              </a:rPr>
              <a:t> </a:t>
            </a:r>
            <a:r>
              <a:rPr lang="en-US" sz="3200" dirty="0" err="1">
                <a:latin typeface="Arial" pitchFamily="34" charset="0"/>
              </a:rPr>
              <a:t>một</a:t>
            </a:r>
            <a:r>
              <a:rPr lang="en-US" sz="3200" dirty="0">
                <a:latin typeface="Arial" pitchFamily="34" charset="0"/>
              </a:rPr>
              <a:t> </a:t>
            </a:r>
            <a:r>
              <a:rPr lang="en-US" sz="3200" dirty="0" err="1">
                <a:latin typeface="Arial" pitchFamily="34" charset="0"/>
              </a:rPr>
              <a:t>số</a:t>
            </a:r>
            <a:r>
              <a:rPr lang="en-US" sz="3200" dirty="0">
                <a:latin typeface="Arial" pitchFamily="34" charset="0"/>
              </a:rPr>
              <a:t> </a:t>
            </a:r>
            <a:r>
              <a:rPr lang="en-US" sz="3200" dirty="0" err="1">
                <a:latin typeface="Arial" pitchFamily="34" charset="0"/>
              </a:rPr>
              <a:t>thành</a:t>
            </a:r>
            <a:r>
              <a:rPr lang="en-US" sz="3200" dirty="0">
                <a:latin typeface="Arial" pitchFamily="34" charset="0"/>
              </a:rPr>
              <a:t> </a:t>
            </a:r>
            <a:r>
              <a:rPr lang="en-US" sz="3200" dirty="0" err="1">
                <a:latin typeface="Arial" pitchFamily="34" charset="0"/>
              </a:rPr>
              <a:t>phần</a:t>
            </a:r>
            <a:r>
              <a:rPr lang="en-US" sz="3200" dirty="0">
                <a:latin typeface="Arial" pitchFamily="34" charset="0"/>
              </a:rPr>
              <a:t> ESP</a:t>
            </a:r>
            <a:r>
              <a:rPr lang="en-US" sz="2800" dirty="0">
                <a:latin typeface="Arial" pitchFamily="34" charset="0"/>
              </a:rPr>
              <a:t>.</a:t>
            </a:r>
          </a:p>
          <a:p>
            <a:pPr algn="just"/>
            <a:endParaRPr lang="en-US" sz="4400" dirty="0" smtClean="0">
              <a:latin typeface="Arial" pitchFamily="34" charset="0"/>
            </a:endParaRPr>
          </a:p>
          <a:p>
            <a:pPr algn="just">
              <a:buFont typeface="Wingdings" panose="05000000000000000000" pitchFamily="2" charset="2"/>
              <a:buChar char="q"/>
            </a:pPr>
            <a:endParaRPr lang="en-US" sz="4000" dirty="0"/>
          </a:p>
        </p:txBody>
      </p:sp>
    </p:spTree>
    <p:extLst>
      <p:ext uri="{BB962C8B-B14F-4D97-AF65-F5344CB8AC3E}">
        <p14:creationId xmlns:p14="http://schemas.microsoft.com/office/powerpoint/2010/main" val="25249924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342900" lvl="1" indent="-342900">
              <a:lnSpc>
                <a:spcPct val="114000"/>
              </a:lnSpc>
              <a:spcBef>
                <a:spcPts val="600"/>
              </a:spcBef>
              <a:spcAft>
                <a:spcPts val="600"/>
              </a:spcAft>
              <a:buFont typeface="Arial" pitchFamily="34" charset="0"/>
              <a:buChar char="•"/>
            </a:pPr>
            <a:r>
              <a:rPr lang="en-US" dirty="0" err="1">
                <a:solidFill>
                  <a:srgbClr val="0000FF"/>
                </a:solidFill>
                <a:latin typeface="Arial" pitchFamily="34" charset="0"/>
              </a:rPr>
              <a:t>Chế</a:t>
            </a:r>
            <a:r>
              <a:rPr lang="en-US" dirty="0">
                <a:solidFill>
                  <a:srgbClr val="0000FF"/>
                </a:solidFill>
                <a:latin typeface="Arial" pitchFamily="34" charset="0"/>
              </a:rPr>
              <a:t> </a:t>
            </a:r>
            <a:r>
              <a:rPr lang="en-US" dirty="0" err="1">
                <a:solidFill>
                  <a:srgbClr val="0000FF"/>
                </a:solidFill>
                <a:latin typeface="Arial" pitchFamily="34" charset="0"/>
              </a:rPr>
              <a:t>độ</a:t>
            </a:r>
            <a:r>
              <a:rPr lang="en-US" dirty="0">
                <a:solidFill>
                  <a:srgbClr val="0000FF"/>
                </a:solidFill>
                <a:latin typeface="Arial" pitchFamily="34" charset="0"/>
              </a:rPr>
              <a:t> Tunnel:</a:t>
            </a:r>
          </a:p>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12</a:t>
            </a:fld>
            <a:endParaRPr lang="ru-RU" dirty="0"/>
          </a:p>
        </p:txBody>
      </p:sp>
      <p:sp>
        <p:nvSpPr>
          <p:cNvPr id="5" name="Text Box 19"/>
          <p:cNvSpPr txBox="1">
            <a:spLocks noChangeArrowheads="1"/>
          </p:cNvSpPr>
          <p:nvPr/>
        </p:nvSpPr>
        <p:spPr bwMode="auto">
          <a:xfrm>
            <a:off x="152400" y="2370138"/>
            <a:ext cx="2260600" cy="431800"/>
          </a:xfrm>
          <a:prstGeom prst="rect">
            <a:avLst/>
          </a:prstGeom>
          <a:solidFill>
            <a:schemeClr val="accent3">
              <a:lumMod val="60000"/>
              <a:lumOff val="40000"/>
            </a:schemeClr>
          </a:solidFill>
          <a:ln>
            <a:noFill/>
          </a:ln>
          <a:extLst/>
        </p:spPr>
        <p:txBody>
          <a:bodyPr lIns="0" tIns="0" rIns="0" bIns="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dirty="0" err="1">
                <a:latin typeface="Times New Roman" pitchFamily="18" charset="0"/>
              </a:rPr>
              <a:t>Gói</a:t>
            </a:r>
            <a:r>
              <a:rPr lang="en-US" sz="2400" dirty="0">
                <a:latin typeface="Times New Roman" pitchFamily="18" charset="0"/>
              </a:rPr>
              <a:t> tin IP ban </a:t>
            </a:r>
            <a:r>
              <a:rPr lang="en-US" sz="2400" dirty="0" err="1">
                <a:latin typeface="Times New Roman" pitchFamily="18" charset="0"/>
              </a:rPr>
              <a:t>đầu</a:t>
            </a:r>
            <a:endParaRPr lang="en-US" sz="2400" dirty="0">
              <a:latin typeface="Times New Roman" pitchFamily="18" charset="0"/>
            </a:endParaRPr>
          </a:p>
        </p:txBody>
      </p:sp>
      <p:sp>
        <p:nvSpPr>
          <p:cNvPr id="6" name="Text Box 23"/>
          <p:cNvSpPr txBox="1">
            <a:spLocks noChangeArrowheads="1"/>
          </p:cNvSpPr>
          <p:nvPr/>
        </p:nvSpPr>
        <p:spPr bwMode="auto">
          <a:xfrm>
            <a:off x="2259013" y="5867400"/>
            <a:ext cx="4453883" cy="406400"/>
          </a:xfrm>
          <a:prstGeom prst="rect">
            <a:avLst/>
          </a:prstGeom>
          <a:solidFill>
            <a:schemeClr val="accent3">
              <a:lumMod val="60000"/>
              <a:lumOff val="40000"/>
            </a:schemeClr>
          </a:solidFill>
          <a:ln>
            <a:noFill/>
          </a:ln>
          <a:extLst/>
        </p:spPr>
        <p:txBody>
          <a:bodyPr lIns="0" tIns="0" rIns="0" bIns="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800" dirty="0" err="1">
                <a:latin typeface="Times New Roman" pitchFamily="18" charset="0"/>
              </a:rPr>
              <a:t>Gói</a:t>
            </a:r>
            <a:r>
              <a:rPr lang="en-US" sz="2800" dirty="0">
                <a:latin typeface="Times New Roman" pitchFamily="18" charset="0"/>
              </a:rPr>
              <a:t> ESP </a:t>
            </a:r>
            <a:r>
              <a:rPr lang="en-US" sz="2800" dirty="0" err="1">
                <a:latin typeface="Times New Roman" pitchFamily="18" charset="0"/>
              </a:rPr>
              <a:t>trong</a:t>
            </a:r>
            <a:r>
              <a:rPr lang="en-US" sz="2800" dirty="0">
                <a:latin typeface="Times New Roman" pitchFamily="18" charset="0"/>
              </a:rPr>
              <a:t> </a:t>
            </a:r>
            <a:r>
              <a:rPr lang="en-US" sz="2800" dirty="0" err="1">
                <a:latin typeface="Times New Roman" pitchFamily="18" charset="0"/>
              </a:rPr>
              <a:t>chế</a:t>
            </a:r>
            <a:r>
              <a:rPr lang="en-US" sz="2800" dirty="0">
                <a:latin typeface="Times New Roman" pitchFamily="18" charset="0"/>
              </a:rPr>
              <a:t> </a:t>
            </a:r>
            <a:r>
              <a:rPr lang="en-US" sz="2800" dirty="0" err="1">
                <a:latin typeface="Times New Roman" pitchFamily="18" charset="0"/>
              </a:rPr>
              <a:t>độ</a:t>
            </a:r>
            <a:r>
              <a:rPr lang="en-US" sz="2800" dirty="0">
                <a:latin typeface="Times New Roman" pitchFamily="18" charset="0"/>
              </a:rPr>
              <a:t> Tunnel</a:t>
            </a:r>
          </a:p>
        </p:txBody>
      </p:sp>
      <p:grpSp>
        <p:nvGrpSpPr>
          <p:cNvPr id="7" name="Group 25"/>
          <p:cNvGrpSpPr>
            <a:grpSpLocks/>
          </p:cNvGrpSpPr>
          <p:nvPr/>
        </p:nvGrpSpPr>
        <p:grpSpPr bwMode="auto">
          <a:xfrm>
            <a:off x="2590800" y="2344738"/>
            <a:ext cx="4916488" cy="533400"/>
            <a:chOff x="481853" y="3124200"/>
            <a:chExt cx="4917141" cy="534235"/>
          </a:xfrm>
        </p:grpSpPr>
        <p:sp>
          <p:nvSpPr>
            <p:cNvPr id="8" name="Rectangle 21"/>
            <p:cNvSpPr>
              <a:spLocks noChangeArrowheads="1"/>
            </p:cNvSpPr>
            <p:nvPr/>
          </p:nvSpPr>
          <p:spPr bwMode="auto">
            <a:xfrm>
              <a:off x="481853" y="3124200"/>
              <a:ext cx="1266265" cy="534235"/>
            </a:xfrm>
            <a:prstGeom prst="rect">
              <a:avLst/>
            </a:prstGeom>
            <a:solidFill>
              <a:srgbClr val="FFFFFF"/>
            </a:solidFill>
            <a:ln w="9525" algn="ctr">
              <a:solidFill>
                <a:srgbClr val="000000"/>
              </a:solidFill>
              <a:miter lim="800000"/>
              <a:headEnd/>
              <a:tailEnd/>
            </a:ln>
          </p:spPr>
          <p:txBody>
            <a:bodyPr lIns="0" tIns="0" rIns="0" bIns="0"/>
            <a:lstStyle/>
            <a:p>
              <a:pPr algn="ctr">
                <a:spcBef>
                  <a:spcPct val="50000"/>
                </a:spcBef>
              </a:pPr>
              <a:r>
                <a:rPr lang="en-US" sz="2800"/>
                <a:t>IP Hdr</a:t>
              </a:r>
            </a:p>
          </p:txBody>
        </p:sp>
        <p:sp>
          <p:nvSpPr>
            <p:cNvPr id="9" name="Rectangle 22"/>
            <p:cNvSpPr>
              <a:spLocks noChangeArrowheads="1"/>
            </p:cNvSpPr>
            <p:nvPr/>
          </p:nvSpPr>
          <p:spPr bwMode="auto">
            <a:xfrm>
              <a:off x="3810000" y="3124200"/>
              <a:ext cx="1588994" cy="534235"/>
            </a:xfrm>
            <a:prstGeom prst="rect">
              <a:avLst/>
            </a:prstGeom>
            <a:solidFill>
              <a:srgbClr val="FFFFFF"/>
            </a:solidFill>
            <a:ln w="9525" algn="ctr">
              <a:solidFill>
                <a:srgbClr val="000000"/>
              </a:solidFill>
              <a:miter lim="800000"/>
              <a:headEnd/>
              <a:tailEnd/>
            </a:ln>
          </p:spPr>
          <p:txBody>
            <a:bodyPr/>
            <a:lstStyle/>
            <a:p>
              <a:pPr algn="ctr">
                <a:spcBef>
                  <a:spcPct val="50000"/>
                </a:spcBef>
              </a:pPr>
              <a:r>
                <a:rPr lang="en-US" sz="2800"/>
                <a:t>Data</a:t>
              </a:r>
            </a:p>
          </p:txBody>
        </p:sp>
        <p:sp>
          <p:nvSpPr>
            <p:cNvPr id="10" name="Rectangle 21"/>
            <p:cNvSpPr>
              <a:spLocks noChangeArrowheads="1"/>
            </p:cNvSpPr>
            <p:nvPr/>
          </p:nvSpPr>
          <p:spPr bwMode="auto">
            <a:xfrm>
              <a:off x="1752600" y="3124200"/>
              <a:ext cx="2057400" cy="534235"/>
            </a:xfrm>
            <a:prstGeom prst="rect">
              <a:avLst/>
            </a:prstGeom>
            <a:solidFill>
              <a:srgbClr val="FFFFFF"/>
            </a:solidFill>
            <a:ln w="9525" algn="ctr">
              <a:solidFill>
                <a:srgbClr val="000000"/>
              </a:solidFill>
              <a:miter lim="800000"/>
              <a:headEnd/>
              <a:tailEnd/>
            </a:ln>
          </p:spPr>
          <p:txBody>
            <a:bodyPr lIns="0" tIns="0" rIns="0" bIns="0"/>
            <a:lstStyle/>
            <a:p>
              <a:pPr algn="ctr">
                <a:spcBef>
                  <a:spcPct val="50000"/>
                </a:spcBef>
              </a:pPr>
              <a:r>
                <a:rPr lang="en-US" sz="2800"/>
                <a:t>TCP|UDP Hdr</a:t>
              </a:r>
            </a:p>
          </p:txBody>
        </p:sp>
      </p:grpSp>
      <p:grpSp>
        <p:nvGrpSpPr>
          <p:cNvPr id="11" name="Group 48"/>
          <p:cNvGrpSpPr>
            <a:grpSpLocks/>
          </p:cNvGrpSpPr>
          <p:nvPr/>
        </p:nvGrpSpPr>
        <p:grpSpPr bwMode="auto">
          <a:xfrm>
            <a:off x="228600" y="2895600"/>
            <a:ext cx="7315200" cy="992188"/>
            <a:chOff x="228600" y="2895600"/>
            <a:chExt cx="7315200" cy="991394"/>
          </a:xfrm>
        </p:grpSpPr>
        <p:cxnSp>
          <p:nvCxnSpPr>
            <p:cNvPr id="12" name="Straight Connector 11"/>
            <p:cNvCxnSpPr/>
            <p:nvPr/>
          </p:nvCxnSpPr>
          <p:spPr>
            <a:xfrm rot="10800000" flipV="1">
              <a:off x="228600" y="2895600"/>
              <a:ext cx="2362200" cy="989807"/>
            </a:xfrm>
            <a:prstGeom prst="line">
              <a:avLst/>
            </a:prstGeom>
            <a:ln w="28575">
              <a:solidFill>
                <a:srgbClr val="FF330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6705996" y="3047604"/>
              <a:ext cx="989807" cy="685800"/>
            </a:xfrm>
            <a:prstGeom prst="line">
              <a:avLst/>
            </a:prstGeom>
            <a:ln w="28575">
              <a:solidFill>
                <a:srgbClr val="FF3300"/>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2133967" y="3428572"/>
              <a:ext cx="913668" cy="3175"/>
            </a:xfrm>
            <a:prstGeom prst="line">
              <a:avLst/>
            </a:prstGeom>
            <a:ln w="28575">
              <a:solidFill>
                <a:srgbClr val="FF3300"/>
              </a:solidFill>
              <a:prstDash val="dash"/>
            </a:ln>
          </p:spPr>
          <p:style>
            <a:lnRef idx="1">
              <a:schemeClr val="accent1"/>
            </a:lnRef>
            <a:fillRef idx="0">
              <a:schemeClr val="accent1"/>
            </a:fillRef>
            <a:effectRef idx="0">
              <a:schemeClr val="accent1"/>
            </a:effectRef>
            <a:fontRef idx="minor">
              <a:schemeClr val="tx1"/>
            </a:fontRef>
          </p:style>
        </p:cxnSp>
      </p:grpSp>
      <p:grpSp>
        <p:nvGrpSpPr>
          <p:cNvPr id="15" name="Group 44"/>
          <p:cNvGrpSpPr>
            <a:grpSpLocks/>
          </p:cNvGrpSpPr>
          <p:nvPr/>
        </p:nvGrpSpPr>
        <p:grpSpPr bwMode="auto">
          <a:xfrm>
            <a:off x="1355725" y="4572000"/>
            <a:ext cx="6492875" cy="1093788"/>
            <a:chOff x="1356360" y="4572000"/>
            <a:chExt cx="6492240" cy="1093756"/>
          </a:xfrm>
        </p:grpSpPr>
        <p:sp>
          <p:nvSpPr>
            <p:cNvPr id="16" name="Line 13"/>
            <p:cNvSpPr>
              <a:spLocks noChangeShapeType="1"/>
            </p:cNvSpPr>
            <p:nvPr/>
          </p:nvSpPr>
          <p:spPr bwMode="auto">
            <a:xfrm>
              <a:off x="2590800" y="4576493"/>
              <a:ext cx="1407" cy="710335"/>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4"/>
            <p:cNvSpPr>
              <a:spLocks noChangeShapeType="1"/>
            </p:cNvSpPr>
            <p:nvPr/>
          </p:nvSpPr>
          <p:spPr bwMode="auto">
            <a:xfrm flipV="1">
              <a:off x="2590800" y="4909105"/>
              <a:ext cx="5257800" cy="45719"/>
            </a:xfrm>
            <a:prstGeom prst="line">
              <a:avLst/>
            </a:prstGeom>
            <a:noFill/>
            <a:ln w="28575">
              <a:solidFill>
                <a:srgbClr val="7030A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Text Box 15"/>
            <p:cNvSpPr txBox="1">
              <a:spLocks noChangeArrowheads="1"/>
            </p:cNvSpPr>
            <p:nvPr/>
          </p:nvSpPr>
          <p:spPr bwMode="auto">
            <a:xfrm>
              <a:off x="4572000" y="4724400"/>
              <a:ext cx="1974476" cy="3561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b="1">
                  <a:latin typeface="Times New Roman" pitchFamily="18" charset="0"/>
                </a:rPr>
                <a:t>Được mã hoá</a:t>
              </a:r>
              <a:endParaRPr lang="en-US" sz="2400">
                <a:latin typeface="Times New Roman" pitchFamily="18" charset="0"/>
              </a:endParaRPr>
            </a:p>
          </p:txBody>
        </p:sp>
        <p:sp>
          <p:nvSpPr>
            <p:cNvPr id="19" name="Line 16"/>
            <p:cNvSpPr>
              <a:spLocks noChangeShapeType="1"/>
            </p:cNvSpPr>
            <p:nvPr/>
          </p:nvSpPr>
          <p:spPr bwMode="auto">
            <a:xfrm>
              <a:off x="1356360" y="4575630"/>
              <a:ext cx="1407" cy="106847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7"/>
            <p:cNvSpPr>
              <a:spLocks noChangeShapeType="1"/>
            </p:cNvSpPr>
            <p:nvPr/>
          </p:nvSpPr>
          <p:spPr bwMode="auto">
            <a:xfrm flipV="1">
              <a:off x="1371600" y="5598381"/>
              <a:ext cx="6477000" cy="45719"/>
            </a:xfrm>
            <a:prstGeom prst="line">
              <a:avLst/>
            </a:prstGeom>
            <a:noFill/>
            <a:ln w="28575">
              <a:solidFill>
                <a:srgbClr val="7030A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 name="Text Box 18"/>
            <p:cNvSpPr txBox="1">
              <a:spLocks noChangeArrowheads="1"/>
            </p:cNvSpPr>
            <p:nvPr/>
          </p:nvSpPr>
          <p:spPr bwMode="auto">
            <a:xfrm>
              <a:off x="4038600" y="5287944"/>
              <a:ext cx="1938618" cy="3778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b="1">
                  <a:latin typeface="Times New Roman" pitchFamily="18" charset="0"/>
                </a:rPr>
                <a:t>Được xác thực</a:t>
              </a:r>
              <a:endParaRPr lang="en-US" sz="2400">
                <a:latin typeface="Times New Roman" pitchFamily="18" charset="0"/>
              </a:endParaRPr>
            </a:p>
          </p:txBody>
        </p:sp>
        <p:sp>
          <p:nvSpPr>
            <p:cNvPr id="22" name="Line 16"/>
            <p:cNvSpPr>
              <a:spLocks noChangeShapeType="1"/>
            </p:cNvSpPr>
            <p:nvPr/>
          </p:nvSpPr>
          <p:spPr bwMode="auto">
            <a:xfrm>
              <a:off x="7847193" y="4572000"/>
              <a:ext cx="1407" cy="106847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 name="Group 43"/>
          <p:cNvGrpSpPr>
            <a:grpSpLocks/>
          </p:cNvGrpSpPr>
          <p:nvPr/>
        </p:nvGrpSpPr>
        <p:grpSpPr bwMode="auto">
          <a:xfrm>
            <a:off x="0" y="3887788"/>
            <a:ext cx="9144000" cy="561975"/>
            <a:chOff x="0" y="3886994"/>
            <a:chExt cx="9144000" cy="562469"/>
          </a:xfrm>
        </p:grpSpPr>
        <p:sp>
          <p:nvSpPr>
            <p:cNvPr id="24" name="Rectangle 8"/>
            <p:cNvSpPr>
              <a:spLocks noChangeArrowheads="1"/>
            </p:cNvSpPr>
            <p:nvPr/>
          </p:nvSpPr>
          <p:spPr bwMode="auto">
            <a:xfrm>
              <a:off x="0" y="3913249"/>
              <a:ext cx="8332694" cy="536214"/>
            </a:xfrm>
            <a:prstGeom prst="rect">
              <a:avLst/>
            </a:prstGeom>
            <a:solidFill>
              <a:srgbClr val="FFFFFF"/>
            </a:solidFill>
            <a:ln w="9525" algn="ctr">
              <a:solidFill>
                <a:srgbClr val="000000"/>
              </a:solidFill>
              <a:miter lim="800000"/>
              <a:headEnd/>
              <a:tailEnd/>
            </a:ln>
          </p:spPr>
          <p:txBody>
            <a:bodyPr lIns="0" tIns="0" rIns="0" bIns="0"/>
            <a:lstStyle/>
            <a:p>
              <a:pPr>
                <a:spcBef>
                  <a:spcPct val="50000"/>
                </a:spcBef>
              </a:pPr>
              <a:r>
                <a:rPr lang="en-US" sz="2400" b="1">
                  <a:solidFill>
                    <a:srgbClr val="0033CC"/>
                  </a:solidFill>
                </a:rPr>
                <a:t>New IP Hdr</a:t>
              </a:r>
              <a:r>
                <a:rPr lang="en-US" sz="1200">
                  <a:solidFill>
                    <a:srgbClr val="0033CC"/>
                  </a:solidFill>
                </a:rPr>
                <a:t>		</a:t>
              </a:r>
              <a:r>
                <a:rPr lang="en-US" sz="1400">
                  <a:solidFill>
                    <a:srgbClr val="0033CC"/>
                  </a:solidFill>
                </a:rPr>
                <a:t> </a:t>
              </a:r>
              <a:r>
                <a:rPr lang="en-US" sz="1400"/>
                <a:t>   </a:t>
              </a:r>
              <a:r>
                <a:rPr lang="en-US" sz="1400" b="1"/>
                <a:t>P</a:t>
              </a:r>
              <a:r>
                <a:rPr lang="en-US" sz="1600"/>
                <a:t>ayload	</a:t>
              </a:r>
              <a:r>
                <a:rPr lang="en-US" sz="1400"/>
                <a:t>	</a:t>
              </a:r>
              <a:endParaRPr lang="en-US" sz="2000"/>
            </a:p>
          </p:txBody>
        </p:sp>
        <p:sp>
          <p:nvSpPr>
            <p:cNvPr id="25" name="Rectangle 10"/>
            <p:cNvSpPr>
              <a:spLocks noChangeArrowheads="1"/>
            </p:cNvSpPr>
            <p:nvPr/>
          </p:nvSpPr>
          <p:spPr bwMode="auto">
            <a:xfrm>
              <a:off x="6858000" y="3903763"/>
              <a:ext cx="1066800" cy="533399"/>
            </a:xfrm>
            <a:prstGeom prst="rect">
              <a:avLst/>
            </a:prstGeom>
            <a:solidFill>
              <a:srgbClr val="00CCFF"/>
            </a:solidFill>
            <a:ln w="38100" algn="ctr">
              <a:solidFill>
                <a:srgbClr val="FF3300"/>
              </a:solidFill>
              <a:miter lim="800000"/>
              <a:headEnd/>
              <a:tailEnd/>
            </a:ln>
          </p:spPr>
          <p:txBody>
            <a:bodyPr/>
            <a:lstStyle/>
            <a:p>
              <a:pPr>
                <a:spcBef>
                  <a:spcPct val="50000"/>
                </a:spcBef>
              </a:pPr>
              <a:r>
                <a:rPr lang="en-US" sz="2400"/>
                <a:t>ESP Trl</a:t>
              </a:r>
            </a:p>
          </p:txBody>
        </p:sp>
        <p:sp>
          <p:nvSpPr>
            <p:cNvPr id="26" name="Rectangle 11"/>
            <p:cNvSpPr>
              <a:spLocks noChangeArrowheads="1"/>
            </p:cNvSpPr>
            <p:nvPr/>
          </p:nvSpPr>
          <p:spPr bwMode="auto">
            <a:xfrm>
              <a:off x="7853082" y="3903764"/>
              <a:ext cx="1290918" cy="533399"/>
            </a:xfrm>
            <a:prstGeom prst="rect">
              <a:avLst/>
            </a:prstGeom>
            <a:solidFill>
              <a:srgbClr val="00CCFF"/>
            </a:solidFill>
            <a:ln w="38100" algn="ctr">
              <a:solidFill>
                <a:srgbClr val="FF3300"/>
              </a:solidFill>
              <a:miter lim="800000"/>
              <a:headEnd/>
              <a:tailEnd/>
            </a:ln>
          </p:spPr>
          <p:txBody>
            <a:bodyPr/>
            <a:lstStyle/>
            <a:p>
              <a:pPr>
                <a:spcBef>
                  <a:spcPct val="50000"/>
                </a:spcBef>
              </a:pPr>
              <a:r>
                <a:rPr lang="en-US" sz="2200" dirty="0"/>
                <a:t>ESP </a:t>
              </a:r>
              <a:r>
                <a:rPr lang="en-US" sz="2200" dirty="0" err="1"/>
                <a:t>Auth</a:t>
              </a:r>
              <a:endParaRPr lang="en-US" sz="2200" dirty="0"/>
            </a:p>
          </p:txBody>
        </p:sp>
        <p:sp>
          <p:nvSpPr>
            <p:cNvPr id="27" name="Rectangle 9"/>
            <p:cNvSpPr>
              <a:spLocks noChangeArrowheads="1"/>
            </p:cNvSpPr>
            <p:nvPr/>
          </p:nvSpPr>
          <p:spPr bwMode="auto">
            <a:xfrm>
              <a:off x="1341120" y="3903763"/>
              <a:ext cx="1324535" cy="533400"/>
            </a:xfrm>
            <a:prstGeom prst="rect">
              <a:avLst/>
            </a:prstGeom>
            <a:solidFill>
              <a:srgbClr val="00CCFF"/>
            </a:solidFill>
            <a:ln w="38100" algn="ctr">
              <a:solidFill>
                <a:srgbClr val="FF3300"/>
              </a:solidFill>
              <a:miter lim="800000"/>
              <a:headEnd/>
              <a:tailEnd/>
            </a:ln>
          </p:spPr>
          <p:txBody>
            <a:bodyPr lIns="0" tIns="0" rIns="0" bIns="0"/>
            <a:lstStyle/>
            <a:p>
              <a:pPr algn="ctr">
                <a:spcBef>
                  <a:spcPct val="50000"/>
                </a:spcBef>
              </a:pPr>
              <a:r>
                <a:rPr lang="en-US" sz="2800"/>
                <a:t>ESP Hdr</a:t>
              </a:r>
            </a:p>
          </p:txBody>
        </p:sp>
        <p:grpSp>
          <p:nvGrpSpPr>
            <p:cNvPr id="28" name="Group 41"/>
            <p:cNvGrpSpPr>
              <a:grpSpLocks/>
            </p:cNvGrpSpPr>
            <p:nvPr/>
          </p:nvGrpSpPr>
          <p:grpSpPr bwMode="auto">
            <a:xfrm>
              <a:off x="2590800" y="3886994"/>
              <a:ext cx="4282440" cy="548681"/>
              <a:chOff x="2590800" y="3886994"/>
              <a:chExt cx="4282440" cy="548681"/>
            </a:xfrm>
          </p:grpSpPr>
          <p:sp>
            <p:nvSpPr>
              <p:cNvPr id="29" name="Rectangle 22"/>
              <p:cNvSpPr>
                <a:spLocks noChangeArrowheads="1"/>
              </p:cNvSpPr>
              <p:nvPr/>
            </p:nvSpPr>
            <p:spPr bwMode="auto">
              <a:xfrm>
                <a:off x="5284246" y="3901440"/>
                <a:ext cx="1588994" cy="534235"/>
              </a:xfrm>
              <a:prstGeom prst="rect">
                <a:avLst/>
              </a:prstGeom>
              <a:solidFill>
                <a:srgbClr val="FFFFFF"/>
              </a:solidFill>
              <a:ln w="9525" algn="ctr">
                <a:solidFill>
                  <a:srgbClr val="000000"/>
                </a:solidFill>
                <a:miter lim="800000"/>
                <a:headEnd/>
                <a:tailEnd/>
              </a:ln>
            </p:spPr>
            <p:txBody>
              <a:bodyPr/>
              <a:lstStyle/>
              <a:p>
                <a:pPr algn="ctr">
                  <a:spcBef>
                    <a:spcPct val="50000"/>
                  </a:spcBef>
                </a:pPr>
                <a:r>
                  <a:rPr lang="en-US" sz="2800"/>
                  <a:t>       Data</a:t>
                </a:r>
              </a:p>
            </p:txBody>
          </p:sp>
          <p:grpSp>
            <p:nvGrpSpPr>
              <p:cNvPr id="30" name="Group 39"/>
              <p:cNvGrpSpPr>
                <a:grpSpLocks/>
              </p:cNvGrpSpPr>
              <p:nvPr/>
            </p:nvGrpSpPr>
            <p:grpSpPr bwMode="auto">
              <a:xfrm>
                <a:off x="2590800" y="3886994"/>
                <a:ext cx="3200400" cy="548681"/>
                <a:chOff x="2590800" y="3886994"/>
                <a:chExt cx="3200400" cy="548681"/>
              </a:xfrm>
            </p:grpSpPr>
            <p:sp>
              <p:nvSpPr>
                <p:cNvPr id="31" name="Rectangle 21"/>
                <p:cNvSpPr>
                  <a:spLocks noChangeArrowheads="1"/>
                </p:cNvSpPr>
                <p:nvPr/>
              </p:nvSpPr>
              <p:spPr bwMode="auto">
                <a:xfrm>
                  <a:off x="2590800" y="3901440"/>
                  <a:ext cx="3200400" cy="534235"/>
                </a:xfrm>
                <a:prstGeom prst="rect">
                  <a:avLst/>
                </a:prstGeom>
                <a:solidFill>
                  <a:srgbClr val="FFFFFF"/>
                </a:solidFill>
                <a:ln w="9525" algn="ctr">
                  <a:solidFill>
                    <a:srgbClr val="000000"/>
                  </a:solidFill>
                  <a:miter lim="800000"/>
                  <a:headEnd/>
                  <a:tailEnd/>
                </a:ln>
              </p:spPr>
              <p:txBody>
                <a:bodyPr lIns="0" tIns="0" rIns="0" bIns="0"/>
                <a:lstStyle/>
                <a:p>
                  <a:pPr algn="ctr">
                    <a:spcBef>
                      <a:spcPct val="50000"/>
                    </a:spcBef>
                  </a:pPr>
                  <a:r>
                    <a:rPr lang="en-US" sz="2800"/>
                    <a:t>  IP Hdr  TCP|UDP Hdr</a:t>
                  </a:r>
                </a:p>
              </p:txBody>
            </p:sp>
            <p:cxnSp>
              <p:nvCxnSpPr>
                <p:cNvPr id="32" name="Straight Connector 31"/>
                <p:cNvCxnSpPr/>
                <p:nvPr/>
              </p:nvCxnSpPr>
              <p:spPr>
                <a:xfrm rot="5400000">
                  <a:off x="3543861" y="4151546"/>
                  <a:ext cx="532280" cy="3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72179396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to="" calcmode="lin" valueType="num">
                                      <p:cBhvr>
                                        <p:cTn id="10" dur="1" fill="hold"/>
                                        <p:tgtEl>
                                          <p:spTgt spid="5"/>
                                        </p:tgtEl>
                                        <p:attrNameLst>
                                          <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20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strips(downLeft)">
                                      <p:cBhvr>
                                        <p:cTn id="3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342900" lvl="1" indent="-342900">
              <a:lnSpc>
                <a:spcPct val="114000"/>
              </a:lnSpc>
              <a:spcBef>
                <a:spcPts val="600"/>
              </a:spcBef>
              <a:spcAft>
                <a:spcPts val="600"/>
              </a:spcAft>
              <a:buFont typeface="Arial" pitchFamily="34" charset="0"/>
              <a:buChar char="•"/>
            </a:pPr>
            <a:r>
              <a:rPr lang="en-US" dirty="0" err="1">
                <a:solidFill>
                  <a:srgbClr val="0000FF"/>
                </a:solidFill>
                <a:latin typeface="Arial" pitchFamily="34" charset="0"/>
              </a:rPr>
              <a:t>Chế</a:t>
            </a:r>
            <a:r>
              <a:rPr lang="en-US" dirty="0">
                <a:solidFill>
                  <a:srgbClr val="0000FF"/>
                </a:solidFill>
                <a:latin typeface="Arial" pitchFamily="34" charset="0"/>
              </a:rPr>
              <a:t> </a:t>
            </a:r>
            <a:r>
              <a:rPr lang="en-US" dirty="0" err="1">
                <a:solidFill>
                  <a:srgbClr val="0000FF"/>
                </a:solidFill>
                <a:latin typeface="Arial" pitchFamily="34" charset="0"/>
              </a:rPr>
              <a:t>độ</a:t>
            </a:r>
            <a:r>
              <a:rPr lang="en-US" dirty="0">
                <a:solidFill>
                  <a:srgbClr val="0000FF"/>
                </a:solidFill>
                <a:latin typeface="Arial" pitchFamily="34" charset="0"/>
              </a:rPr>
              <a:t> Tunnel:</a:t>
            </a:r>
          </a:p>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13</a:t>
            </a:fld>
            <a:endParaRPr lang="ru-RU" dirty="0"/>
          </a:p>
        </p:txBody>
      </p:sp>
      <p:sp>
        <p:nvSpPr>
          <p:cNvPr id="5" name="Text Box 19"/>
          <p:cNvSpPr txBox="1">
            <a:spLocks noChangeArrowheads="1"/>
          </p:cNvSpPr>
          <p:nvPr/>
        </p:nvSpPr>
        <p:spPr bwMode="auto">
          <a:xfrm>
            <a:off x="152400" y="2370138"/>
            <a:ext cx="2260600" cy="431800"/>
          </a:xfrm>
          <a:prstGeom prst="rect">
            <a:avLst/>
          </a:prstGeom>
          <a:solidFill>
            <a:schemeClr val="accent3">
              <a:lumMod val="60000"/>
              <a:lumOff val="40000"/>
            </a:schemeClr>
          </a:solidFill>
          <a:ln>
            <a:noFill/>
          </a:ln>
          <a:extLst/>
        </p:spPr>
        <p:txBody>
          <a:bodyPr lIns="0" tIns="0" rIns="0" bIns="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dirty="0" err="1">
                <a:latin typeface="Times New Roman" pitchFamily="18" charset="0"/>
              </a:rPr>
              <a:t>Gói</a:t>
            </a:r>
            <a:r>
              <a:rPr lang="en-US" sz="2400" dirty="0">
                <a:latin typeface="Times New Roman" pitchFamily="18" charset="0"/>
              </a:rPr>
              <a:t> tin IP ban </a:t>
            </a:r>
            <a:r>
              <a:rPr lang="en-US" sz="2400" dirty="0" err="1">
                <a:latin typeface="Times New Roman" pitchFamily="18" charset="0"/>
              </a:rPr>
              <a:t>đầu</a:t>
            </a:r>
            <a:endParaRPr lang="en-US" sz="2400" dirty="0">
              <a:latin typeface="Times New Roman" pitchFamily="18" charset="0"/>
            </a:endParaRPr>
          </a:p>
        </p:txBody>
      </p:sp>
      <p:sp>
        <p:nvSpPr>
          <p:cNvPr id="6" name="Text Box 23"/>
          <p:cNvSpPr txBox="1">
            <a:spLocks noChangeArrowheads="1"/>
          </p:cNvSpPr>
          <p:nvPr/>
        </p:nvSpPr>
        <p:spPr bwMode="auto">
          <a:xfrm>
            <a:off x="2259013" y="5867400"/>
            <a:ext cx="4453883" cy="406400"/>
          </a:xfrm>
          <a:prstGeom prst="rect">
            <a:avLst/>
          </a:prstGeom>
          <a:solidFill>
            <a:schemeClr val="accent3">
              <a:lumMod val="60000"/>
              <a:lumOff val="40000"/>
            </a:schemeClr>
          </a:solidFill>
          <a:ln>
            <a:noFill/>
          </a:ln>
          <a:extLst/>
        </p:spPr>
        <p:txBody>
          <a:bodyPr lIns="0" tIns="0" rIns="0" bIns="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800" dirty="0" err="1">
                <a:latin typeface="Times New Roman" pitchFamily="18" charset="0"/>
              </a:rPr>
              <a:t>Gói</a:t>
            </a:r>
            <a:r>
              <a:rPr lang="en-US" sz="2800" dirty="0">
                <a:latin typeface="Times New Roman" pitchFamily="18" charset="0"/>
              </a:rPr>
              <a:t> ESP </a:t>
            </a:r>
            <a:r>
              <a:rPr lang="en-US" sz="2800" dirty="0" err="1">
                <a:latin typeface="Times New Roman" pitchFamily="18" charset="0"/>
              </a:rPr>
              <a:t>trong</a:t>
            </a:r>
            <a:r>
              <a:rPr lang="en-US" sz="2800" dirty="0">
                <a:latin typeface="Times New Roman" pitchFamily="18" charset="0"/>
              </a:rPr>
              <a:t> </a:t>
            </a:r>
            <a:r>
              <a:rPr lang="en-US" sz="2800" dirty="0" err="1">
                <a:latin typeface="Times New Roman" pitchFamily="18" charset="0"/>
              </a:rPr>
              <a:t>chế</a:t>
            </a:r>
            <a:r>
              <a:rPr lang="en-US" sz="2800" dirty="0">
                <a:latin typeface="Times New Roman" pitchFamily="18" charset="0"/>
              </a:rPr>
              <a:t> </a:t>
            </a:r>
            <a:r>
              <a:rPr lang="en-US" sz="2800" dirty="0" err="1">
                <a:latin typeface="Times New Roman" pitchFamily="18" charset="0"/>
              </a:rPr>
              <a:t>độ</a:t>
            </a:r>
            <a:r>
              <a:rPr lang="en-US" sz="2800" dirty="0">
                <a:latin typeface="Times New Roman" pitchFamily="18" charset="0"/>
              </a:rPr>
              <a:t> Tunnel</a:t>
            </a:r>
          </a:p>
        </p:txBody>
      </p:sp>
      <p:grpSp>
        <p:nvGrpSpPr>
          <p:cNvPr id="7" name="Group 25"/>
          <p:cNvGrpSpPr>
            <a:grpSpLocks/>
          </p:cNvGrpSpPr>
          <p:nvPr/>
        </p:nvGrpSpPr>
        <p:grpSpPr bwMode="auto">
          <a:xfrm>
            <a:off x="2590800" y="2344738"/>
            <a:ext cx="4916488" cy="533400"/>
            <a:chOff x="481853" y="3124200"/>
            <a:chExt cx="4917141" cy="534235"/>
          </a:xfrm>
        </p:grpSpPr>
        <p:sp>
          <p:nvSpPr>
            <p:cNvPr id="8" name="Rectangle 21"/>
            <p:cNvSpPr>
              <a:spLocks noChangeArrowheads="1"/>
            </p:cNvSpPr>
            <p:nvPr/>
          </p:nvSpPr>
          <p:spPr bwMode="auto">
            <a:xfrm>
              <a:off x="481853" y="3124200"/>
              <a:ext cx="1266265" cy="534235"/>
            </a:xfrm>
            <a:prstGeom prst="rect">
              <a:avLst/>
            </a:prstGeom>
            <a:solidFill>
              <a:srgbClr val="FFFFFF"/>
            </a:solidFill>
            <a:ln w="9525" algn="ctr">
              <a:solidFill>
                <a:srgbClr val="000000"/>
              </a:solidFill>
              <a:miter lim="800000"/>
              <a:headEnd/>
              <a:tailEnd/>
            </a:ln>
          </p:spPr>
          <p:txBody>
            <a:bodyPr lIns="0" tIns="0" rIns="0" bIns="0"/>
            <a:lstStyle/>
            <a:p>
              <a:pPr algn="ctr">
                <a:spcBef>
                  <a:spcPct val="50000"/>
                </a:spcBef>
              </a:pPr>
              <a:r>
                <a:rPr lang="en-US" sz="2800"/>
                <a:t>IP Hdr</a:t>
              </a:r>
            </a:p>
          </p:txBody>
        </p:sp>
        <p:sp>
          <p:nvSpPr>
            <p:cNvPr id="9" name="Rectangle 22"/>
            <p:cNvSpPr>
              <a:spLocks noChangeArrowheads="1"/>
            </p:cNvSpPr>
            <p:nvPr/>
          </p:nvSpPr>
          <p:spPr bwMode="auto">
            <a:xfrm>
              <a:off x="3810000" y="3124200"/>
              <a:ext cx="1588994" cy="534235"/>
            </a:xfrm>
            <a:prstGeom prst="rect">
              <a:avLst/>
            </a:prstGeom>
            <a:solidFill>
              <a:srgbClr val="FFFFFF"/>
            </a:solidFill>
            <a:ln w="9525" algn="ctr">
              <a:solidFill>
                <a:srgbClr val="000000"/>
              </a:solidFill>
              <a:miter lim="800000"/>
              <a:headEnd/>
              <a:tailEnd/>
            </a:ln>
          </p:spPr>
          <p:txBody>
            <a:bodyPr/>
            <a:lstStyle/>
            <a:p>
              <a:pPr algn="ctr">
                <a:spcBef>
                  <a:spcPct val="50000"/>
                </a:spcBef>
              </a:pPr>
              <a:r>
                <a:rPr lang="en-US" sz="2800"/>
                <a:t>Data</a:t>
              </a:r>
            </a:p>
          </p:txBody>
        </p:sp>
        <p:sp>
          <p:nvSpPr>
            <p:cNvPr id="10" name="Rectangle 21"/>
            <p:cNvSpPr>
              <a:spLocks noChangeArrowheads="1"/>
            </p:cNvSpPr>
            <p:nvPr/>
          </p:nvSpPr>
          <p:spPr bwMode="auto">
            <a:xfrm>
              <a:off x="1752600" y="3124200"/>
              <a:ext cx="2057400" cy="534235"/>
            </a:xfrm>
            <a:prstGeom prst="rect">
              <a:avLst/>
            </a:prstGeom>
            <a:solidFill>
              <a:srgbClr val="FFFFFF"/>
            </a:solidFill>
            <a:ln w="9525" algn="ctr">
              <a:solidFill>
                <a:srgbClr val="000000"/>
              </a:solidFill>
              <a:miter lim="800000"/>
              <a:headEnd/>
              <a:tailEnd/>
            </a:ln>
          </p:spPr>
          <p:txBody>
            <a:bodyPr lIns="0" tIns="0" rIns="0" bIns="0"/>
            <a:lstStyle/>
            <a:p>
              <a:pPr algn="ctr">
                <a:spcBef>
                  <a:spcPct val="50000"/>
                </a:spcBef>
              </a:pPr>
              <a:r>
                <a:rPr lang="en-US" sz="2800"/>
                <a:t>TCP|UDP Hdr</a:t>
              </a:r>
            </a:p>
          </p:txBody>
        </p:sp>
      </p:grpSp>
      <p:grpSp>
        <p:nvGrpSpPr>
          <p:cNvPr id="11" name="Group 48"/>
          <p:cNvGrpSpPr>
            <a:grpSpLocks/>
          </p:cNvGrpSpPr>
          <p:nvPr/>
        </p:nvGrpSpPr>
        <p:grpSpPr bwMode="auto">
          <a:xfrm>
            <a:off x="228600" y="2895600"/>
            <a:ext cx="7315200" cy="992188"/>
            <a:chOff x="228600" y="2895600"/>
            <a:chExt cx="7315200" cy="991394"/>
          </a:xfrm>
        </p:grpSpPr>
        <p:cxnSp>
          <p:nvCxnSpPr>
            <p:cNvPr id="12" name="Straight Connector 11"/>
            <p:cNvCxnSpPr/>
            <p:nvPr/>
          </p:nvCxnSpPr>
          <p:spPr>
            <a:xfrm rot="10800000" flipV="1">
              <a:off x="228600" y="2895600"/>
              <a:ext cx="2362200" cy="989807"/>
            </a:xfrm>
            <a:prstGeom prst="line">
              <a:avLst/>
            </a:prstGeom>
            <a:ln w="28575">
              <a:solidFill>
                <a:srgbClr val="FF330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6705996" y="3047604"/>
              <a:ext cx="989807" cy="685800"/>
            </a:xfrm>
            <a:prstGeom prst="line">
              <a:avLst/>
            </a:prstGeom>
            <a:ln w="28575">
              <a:solidFill>
                <a:srgbClr val="FF3300"/>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2133967" y="3428572"/>
              <a:ext cx="913668" cy="3175"/>
            </a:xfrm>
            <a:prstGeom prst="line">
              <a:avLst/>
            </a:prstGeom>
            <a:ln w="28575">
              <a:solidFill>
                <a:srgbClr val="FF3300"/>
              </a:solidFill>
              <a:prstDash val="dash"/>
            </a:ln>
          </p:spPr>
          <p:style>
            <a:lnRef idx="1">
              <a:schemeClr val="accent1"/>
            </a:lnRef>
            <a:fillRef idx="0">
              <a:schemeClr val="accent1"/>
            </a:fillRef>
            <a:effectRef idx="0">
              <a:schemeClr val="accent1"/>
            </a:effectRef>
            <a:fontRef idx="minor">
              <a:schemeClr val="tx1"/>
            </a:fontRef>
          </p:style>
        </p:cxnSp>
      </p:grpSp>
      <p:grpSp>
        <p:nvGrpSpPr>
          <p:cNvPr id="15" name="Group 44"/>
          <p:cNvGrpSpPr>
            <a:grpSpLocks/>
          </p:cNvGrpSpPr>
          <p:nvPr/>
        </p:nvGrpSpPr>
        <p:grpSpPr bwMode="auto">
          <a:xfrm>
            <a:off x="1355725" y="4572000"/>
            <a:ext cx="6492875" cy="1093788"/>
            <a:chOff x="1356360" y="4572000"/>
            <a:chExt cx="6492240" cy="1093756"/>
          </a:xfrm>
        </p:grpSpPr>
        <p:sp>
          <p:nvSpPr>
            <p:cNvPr id="16" name="Line 13"/>
            <p:cNvSpPr>
              <a:spLocks noChangeShapeType="1"/>
            </p:cNvSpPr>
            <p:nvPr/>
          </p:nvSpPr>
          <p:spPr bwMode="auto">
            <a:xfrm>
              <a:off x="2590800" y="4576493"/>
              <a:ext cx="1407" cy="710335"/>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 name="Line 14"/>
            <p:cNvSpPr>
              <a:spLocks noChangeShapeType="1"/>
            </p:cNvSpPr>
            <p:nvPr/>
          </p:nvSpPr>
          <p:spPr bwMode="auto">
            <a:xfrm flipV="1">
              <a:off x="2590800" y="4909105"/>
              <a:ext cx="5257800" cy="45719"/>
            </a:xfrm>
            <a:prstGeom prst="line">
              <a:avLst/>
            </a:prstGeom>
            <a:noFill/>
            <a:ln w="28575">
              <a:solidFill>
                <a:srgbClr val="7030A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 name="Text Box 15"/>
            <p:cNvSpPr txBox="1">
              <a:spLocks noChangeArrowheads="1"/>
            </p:cNvSpPr>
            <p:nvPr/>
          </p:nvSpPr>
          <p:spPr bwMode="auto">
            <a:xfrm>
              <a:off x="4572000" y="4724400"/>
              <a:ext cx="1974476" cy="3561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b="1">
                  <a:latin typeface="Times New Roman" pitchFamily="18" charset="0"/>
                </a:rPr>
                <a:t>Được mã hoá</a:t>
              </a:r>
              <a:endParaRPr lang="en-US" sz="2400">
                <a:latin typeface="Times New Roman" pitchFamily="18" charset="0"/>
              </a:endParaRPr>
            </a:p>
          </p:txBody>
        </p:sp>
        <p:sp>
          <p:nvSpPr>
            <p:cNvPr id="19" name="Line 16"/>
            <p:cNvSpPr>
              <a:spLocks noChangeShapeType="1"/>
            </p:cNvSpPr>
            <p:nvPr/>
          </p:nvSpPr>
          <p:spPr bwMode="auto">
            <a:xfrm>
              <a:off x="1356360" y="4575630"/>
              <a:ext cx="1407" cy="106847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7"/>
            <p:cNvSpPr>
              <a:spLocks noChangeShapeType="1"/>
            </p:cNvSpPr>
            <p:nvPr/>
          </p:nvSpPr>
          <p:spPr bwMode="auto">
            <a:xfrm flipV="1">
              <a:off x="1371600" y="5598381"/>
              <a:ext cx="6477000" cy="45719"/>
            </a:xfrm>
            <a:prstGeom prst="line">
              <a:avLst/>
            </a:prstGeom>
            <a:noFill/>
            <a:ln w="28575">
              <a:solidFill>
                <a:srgbClr val="7030A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 name="Text Box 18"/>
            <p:cNvSpPr txBox="1">
              <a:spLocks noChangeArrowheads="1"/>
            </p:cNvSpPr>
            <p:nvPr/>
          </p:nvSpPr>
          <p:spPr bwMode="auto">
            <a:xfrm>
              <a:off x="4038600" y="5287944"/>
              <a:ext cx="1938618" cy="3778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b="1">
                  <a:latin typeface="Times New Roman" pitchFamily="18" charset="0"/>
                </a:rPr>
                <a:t>Được xác thực</a:t>
              </a:r>
              <a:endParaRPr lang="en-US" sz="2400">
                <a:latin typeface="Times New Roman" pitchFamily="18" charset="0"/>
              </a:endParaRPr>
            </a:p>
          </p:txBody>
        </p:sp>
        <p:sp>
          <p:nvSpPr>
            <p:cNvPr id="22" name="Line 16"/>
            <p:cNvSpPr>
              <a:spLocks noChangeShapeType="1"/>
            </p:cNvSpPr>
            <p:nvPr/>
          </p:nvSpPr>
          <p:spPr bwMode="auto">
            <a:xfrm>
              <a:off x="7847193" y="4572000"/>
              <a:ext cx="1407" cy="106847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3" name="Group 43"/>
          <p:cNvGrpSpPr>
            <a:grpSpLocks/>
          </p:cNvGrpSpPr>
          <p:nvPr/>
        </p:nvGrpSpPr>
        <p:grpSpPr bwMode="auto">
          <a:xfrm>
            <a:off x="0" y="3887788"/>
            <a:ext cx="9144000" cy="561975"/>
            <a:chOff x="0" y="3886994"/>
            <a:chExt cx="9144000" cy="562469"/>
          </a:xfrm>
        </p:grpSpPr>
        <p:sp>
          <p:nvSpPr>
            <p:cNvPr id="24" name="Rectangle 8"/>
            <p:cNvSpPr>
              <a:spLocks noChangeArrowheads="1"/>
            </p:cNvSpPr>
            <p:nvPr/>
          </p:nvSpPr>
          <p:spPr bwMode="auto">
            <a:xfrm>
              <a:off x="0" y="3913249"/>
              <a:ext cx="8332694" cy="536214"/>
            </a:xfrm>
            <a:prstGeom prst="rect">
              <a:avLst/>
            </a:prstGeom>
            <a:solidFill>
              <a:srgbClr val="FFFFFF"/>
            </a:solidFill>
            <a:ln w="9525" algn="ctr">
              <a:solidFill>
                <a:srgbClr val="000000"/>
              </a:solidFill>
              <a:miter lim="800000"/>
              <a:headEnd/>
              <a:tailEnd/>
            </a:ln>
          </p:spPr>
          <p:txBody>
            <a:bodyPr lIns="0" tIns="0" rIns="0" bIns="0"/>
            <a:lstStyle/>
            <a:p>
              <a:pPr>
                <a:spcBef>
                  <a:spcPct val="50000"/>
                </a:spcBef>
              </a:pPr>
              <a:r>
                <a:rPr lang="en-US" sz="2400" b="1">
                  <a:solidFill>
                    <a:srgbClr val="0033CC"/>
                  </a:solidFill>
                </a:rPr>
                <a:t>New IP Hdr</a:t>
              </a:r>
              <a:r>
                <a:rPr lang="en-US" sz="1200">
                  <a:solidFill>
                    <a:srgbClr val="0033CC"/>
                  </a:solidFill>
                </a:rPr>
                <a:t>		</a:t>
              </a:r>
              <a:r>
                <a:rPr lang="en-US" sz="1400">
                  <a:solidFill>
                    <a:srgbClr val="0033CC"/>
                  </a:solidFill>
                </a:rPr>
                <a:t> </a:t>
              </a:r>
              <a:r>
                <a:rPr lang="en-US" sz="1400"/>
                <a:t>   </a:t>
              </a:r>
              <a:r>
                <a:rPr lang="en-US" sz="1400" b="1"/>
                <a:t>P</a:t>
              </a:r>
              <a:r>
                <a:rPr lang="en-US" sz="1600"/>
                <a:t>ayload	</a:t>
              </a:r>
              <a:r>
                <a:rPr lang="en-US" sz="1400"/>
                <a:t>	</a:t>
              </a:r>
              <a:endParaRPr lang="en-US" sz="2000"/>
            </a:p>
          </p:txBody>
        </p:sp>
        <p:sp>
          <p:nvSpPr>
            <p:cNvPr id="25" name="Rectangle 10"/>
            <p:cNvSpPr>
              <a:spLocks noChangeArrowheads="1"/>
            </p:cNvSpPr>
            <p:nvPr/>
          </p:nvSpPr>
          <p:spPr bwMode="auto">
            <a:xfrm>
              <a:off x="6858000" y="3903763"/>
              <a:ext cx="1066800" cy="533399"/>
            </a:xfrm>
            <a:prstGeom prst="rect">
              <a:avLst/>
            </a:prstGeom>
            <a:solidFill>
              <a:srgbClr val="00CCFF"/>
            </a:solidFill>
            <a:ln w="38100" algn="ctr">
              <a:solidFill>
                <a:srgbClr val="FF3300"/>
              </a:solidFill>
              <a:miter lim="800000"/>
              <a:headEnd/>
              <a:tailEnd/>
            </a:ln>
          </p:spPr>
          <p:txBody>
            <a:bodyPr/>
            <a:lstStyle/>
            <a:p>
              <a:pPr>
                <a:spcBef>
                  <a:spcPct val="50000"/>
                </a:spcBef>
              </a:pPr>
              <a:r>
                <a:rPr lang="en-US" sz="2400"/>
                <a:t>ESP Trl</a:t>
              </a:r>
            </a:p>
          </p:txBody>
        </p:sp>
        <p:sp>
          <p:nvSpPr>
            <p:cNvPr id="26" name="Rectangle 11"/>
            <p:cNvSpPr>
              <a:spLocks noChangeArrowheads="1"/>
            </p:cNvSpPr>
            <p:nvPr/>
          </p:nvSpPr>
          <p:spPr bwMode="auto">
            <a:xfrm>
              <a:off x="7853082" y="3903764"/>
              <a:ext cx="1290918" cy="533399"/>
            </a:xfrm>
            <a:prstGeom prst="rect">
              <a:avLst/>
            </a:prstGeom>
            <a:solidFill>
              <a:srgbClr val="00CCFF"/>
            </a:solidFill>
            <a:ln w="38100" algn="ctr">
              <a:solidFill>
                <a:srgbClr val="FF3300"/>
              </a:solidFill>
              <a:miter lim="800000"/>
              <a:headEnd/>
              <a:tailEnd/>
            </a:ln>
          </p:spPr>
          <p:txBody>
            <a:bodyPr/>
            <a:lstStyle/>
            <a:p>
              <a:pPr>
                <a:spcBef>
                  <a:spcPct val="50000"/>
                </a:spcBef>
              </a:pPr>
              <a:r>
                <a:rPr lang="en-US" sz="2200" dirty="0"/>
                <a:t>ESP </a:t>
              </a:r>
              <a:r>
                <a:rPr lang="en-US" sz="2200" dirty="0" err="1"/>
                <a:t>Auth</a:t>
              </a:r>
              <a:endParaRPr lang="en-US" sz="2200" dirty="0"/>
            </a:p>
          </p:txBody>
        </p:sp>
        <p:sp>
          <p:nvSpPr>
            <p:cNvPr id="27" name="Rectangle 9"/>
            <p:cNvSpPr>
              <a:spLocks noChangeArrowheads="1"/>
            </p:cNvSpPr>
            <p:nvPr/>
          </p:nvSpPr>
          <p:spPr bwMode="auto">
            <a:xfrm>
              <a:off x="1341120" y="3903763"/>
              <a:ext cx="1324535" cy="533400"/>
            </a:xfrm>
            <a:prstGeom prst="rect">
              <a:avLst/>
            </a:prstGeom>
            <a:solidFill>
              <a:srgbClr val="00CCFF"/>
            </a:solidFill>
            <a:ln w="38100" algn="ctr">
              <a:solidFill>
                <a:srgbClr val="FF3300"/>
              </a:solidFill>
              <a:miter lim="800000"/>
              <a:headEnd/>
              <a:tailEnd/>
            </a:ln>
          </p:spPr>
          <p:txBody>
            <a:bodyPr lIns="0" tIns="0" rIns="0" bIns="0"/>
            <a:lstStyle/>
            <a:p>
              <a:pPr algn="ctr">
                <a:spcBef>
                  <a:spcPct val="50000"/>
                </a:spcBef>
              </a:pPr>
              <a:r>
                <a:rPr lang="en-US" sz="2800"/>
                <a:t>ESP Hdr</a:t>
              </a:r>
            </a:p>
          </p:txBody>
        </p:sp>
        <p:grpSp>
          <p:nvGrpSpPr>
            <p:cNvPr id="28" name="Group 41"/>
            <p:cNvGrpSpPr>
              <a:grpSpLocks/>
            </p:cNvGrpSpPr>
            <p:nvPr/>
          </p:nvGrpSpPr>
          <p:grpSpPr bwMode="auto">
            <a:xfrm>
              <a:off x="2590800" y="3886994"/>
              <a:ext cx="4282440" cy="548681"/>
              <a:chOff x="2590800" y="3886994"/>
              <a:chExt cx="4282440" cy="548681"/>
            </a:xfrm>
          </p:grpSpPr>
          <p:sp>
            <p:nvSpPr>
              <p:cNvPr id="29" name="Rectangle 22"/>
              <p:cNvSpPr>
                <a:spLocks noChangeArrowheads="1"/>
              </p:cNvSpPr>
              <p:nvPr/>
            </p:nvSpPr>
            <p:spPr bwMode="auto">
              <a:xfrm>
                <a:off x="5284246" y="3901440"/>
                <a:ext cx="1588994" cy="534235"/>
              </a:xfrm>
              <a:prstGeom prst="rect">
                <a:avLst/>
              </a:prstGeom>
              <a:solidFill>
                <a:srgbClr val="FFFFFF"/>
              </a:solidFill>
              <a:ln w="9525" algn="ctr">
                <a:solidFill>
                  <a:srgbClr val="000000"/>
                </a:solidFill>
                <a:miter lim="800000"/>
                <a:headEnd/>
                <a:tailEnd/>
              </a:ln>
            </p:spPr>
            <p:txBody>
              <a:bodyPr/>
              <a:lstStyle/>
              <a:p>
                <a:pPr algn="ctr">
                  <a:spcBef>
                    <a:spcPct val="50000"/>
                  </a:spcBef>
                </a:pPr>
                <a:r>
                  <a:rPr lang="en-US" sz="2800"/>
                  <a:t>       Data</a:t>
                </a:r>
              </a:p>
            </p:txBody>
          </p:sp>
          <p:grpSp>
            <p:nvGrpSpPr>
              <p:cNvPr id="30" name="Group 39"/>
              <p:cNvGrpSpPr>
                <a:grpSpLocks/>
              </p:cNvGrpSpPr>
              <p:nvPr/>
            </p:nvGrpSpPr>
            <p:grpSpPr bwMode="auto">
              <a:xfrm>
                <a:off x="2590800" y="3886994"/>
                <a:ext cx="3200400" cy="548681"/>
                <a:chOff x="2590800" y="3886994"/>
                <a:chExt cx="3200400" cy="548681"/>
              </a:xfrm>
            </p:grpSpPr>
            <p:sp>
              <p:nvSpPr>
                <p:cNvPr id="31" name="Rectangle 21"/>
                <p:cNvSpPr>
                  <a:spLocks noChangeArrowheads="1"/>
                </p:cNvSpPr>
                <p:nvPr/>
              </p:nvSpPr>
              <p:spPr bwMode="auto">
                <a:xfrm>
                  <a:off x="2590800" y="3901440"/>
                  <a:ext cx="3200400" cy="534235"/>
                </a:xfrm>
                <a:prstGeom prst="rect">
                  <a:avLst/>
                </a:prstGeom>
                <a:solidFill>
                  <a:srgbClr val="FFFFFF"/>
                </a:solidFill>
                <a:ln w="9525" algn="ctr">
                  <a:solidFill>
                    <a:srgbClr val="000000"/>
                  </a:solidFill>
                  <a:miter lim="800000"/>
                  <a:headEnd/>
                  <a:tailEnd/>
                </a:ln>
              </p:spPr>
              <p:txBody>
                <a:bodyPr lIns="0" tIns="0" rIns="0" bIns="0"/>
                <a:lstStyle/>
                <a:p>
                  <a:pPr algn="ctr">
                    <a:spcBef>
                      <a:spcPct val="50000"/>
                    </a:spcBef>
                  </a:pPr>
                  <a:r>
                    <a:rPr lang="en-US" sz="2800"/>
                    <a:t>  IP Hdr  TCP|UDP Hdr</a:t>
                  </a:r>
                </a:p>
              </p:txBody>
            </p:sp>
            <p:cxnSp>
              <p:nvCxnSpPr>
                <p:cNvPr id="32" name="Straight Connector 31"/>
                <p:cNvCxnSpPr/>
                <p:nvPr/>
              </p:nvCxnSpPr>
              <p:spPr>
                <a:xfrm rot="5400000">
                  <a:off x="3543861" y="4151546"/>
                  <a:ext cx="532280" cy="31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33" name="Oval Callout 32"/>
          <p:cNvSpPr/>
          <p:nvPr/>
        </p:nvSpPr>
        <p:spPr>
          <a:xfrm>
            <a:off x="-155986" y="211138"/>
            <a:ext cx="5715000" cy="2667000"/>
          </a:xfrm>
          <a:prstGeom prst="wedgeEllipseCallout">
            <a:avLst>
              <a:gd name="adj1" fmla="val -32749"/>
              <a:gd name="adj2" fmla="val 88351"/>
            </a:avLst>
          </a:prstGeom>
          <a:solidFill>
            <a:srgbClr val="FFFFCC"/>
          </a:solidFill>
          <a:ln w="28575">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lvl="2">
              <a:lnSpc>
                <a:spcPct val="120000"/>
              </a:lnSpc>
            </a:pPr>
            <a:r>
              <a:rPr lang="en-US" sz="2800" b="1" dirty="0" err="1" smtClean="0">
                <a:solidFill>
                  <a:srgbClr val="0000FF"/>
                </a:solidFill>
                <a:latin typeface="Arial" pitchFamily="34" charset="0"/>
              </a:rPr>
              <a:t>Chế</a:t>
            </a:r>
            <a:r>
              <a:rPr lang="en-US" sz="2800" b="1" dirty="0" smtClean="0">
                <a:solidFill>
                  <a:srgbClr val="0000FF"/>
                </a:solidFill>
                <a:latin typeface="Arial" pitchFamily="34" charset="0"/>
              </a:rPr>
              <a:t> </a:t>
            </a:r>
            <a:r>
              <a:rPr lang="en-US" sz="2800" b="1" dirty="0" err="1" smtClean="0">
                <a:solidFill>
                  <a:srgbClr val="0000FF"/>
                </a:solidFill>
                <a:latin typeface="Arial" pitchFamily="34" charset="0"/>
              </a:rPr>
              <a:t>độ</a:t>
            </a:r>
            <a:r>
              <a:rPr lang="en-US" sz="2800" b="1" dirty="0" smtClean="0">
                <a:solidFill>
                  <a:srgbClr val="0000FF"/>
                </a:solidFill>
                <a:latin typeface="Arial" pitchFamily="34" charset="0"/>
              </a:rPr>
              <a:t> Tunnel: </a:t>
            </a:r>
            <a:r>
              <a:rPr lang="en-US" sz="2800" dirty="0" err="1" smtClean="0">
                <a:solidFill>
                  <a:srgbClr val="0000FF"/>
                </a:solidFill>
                <a:latin typeface="Arial" pitchFamily="34" charset="0"/>
              </a:rPr>
              <a:t>Gói</a:t>
            </a:r>
            <a:r>
              <a:rPr lang="en-US" sz="2800" dirty="0" smtClean="0">
                <a:solidFill>
                  <a:srgbClr val="0000FF"/>
                </a:solidFill>
                <a:latin typeface="Arial" pitchFamily="34" charset="0"/>
              </a:rPr>
              <a:t> </a:t>
            </a:r>
            <a:r>
              <a:rPr lang="en-US" sz="2800" dirty="0">
                <a:solidFill>
                  <a:srgbClr val="0000FF"/>
                </a:solidFill>
                <a:latin typeface="Arial" pitchFamily="34" charset="0"/>
              </a:rPr>
              <a:t>IP </a:t>
            </a:r>
            <a:r>
              <a:rPr lang="en-US" sz="2800" dirty="0" err="1">
                <a:solidFill>
                  <a:srgbClr val="0000FF"/>
                </a:solidFill>
                <a:latin typeface="Arial" pitchFamily="34" charset="0"/>
              </a:rPr>
              <a:t>mới</a:t>
            </a:r>
            <a:r>
              <a:rPr lang="en-US" sz="2800" dirty="0">
                <a:solidFill>
                  <a:srgbClr val="0000FF"/>
                </a:solidFill>
                <a:latin typeface="Arial" pitchFamily="34" charset="0"/>
              </a:rPr>
              <a:t> </a:t>
            </a:r>
            <a:r>
              <a:rPr lang="en-US" sz="2800" dirty="0" err="1">
                <a:solidFill>
                  <a:srgbClr val="0000FF"/>
                </a:solidFill>
                <a:latin typeface="Arial" pitchFamily="34" charset="0"/>
              </a:rPr>
              <a:t>được</a:t>
            </a:r>
            <a:r>
              <a:rPr lang="en-US" sz="2800" dirty="0">
                <a:solidFill>
                  <a:srgbClr val="0000FF"/>
                </a:solidFill>
                <a:latin typeface="Arial" pitchFamily="34" charset="0"/>
              </a:rPr>
              <a:t> </a:t>
            </a:r>
            <a:r>
              <a:rPr lang="en-US" sz="2800" dirty="0" err="1">
                <a:solidFill>
                  <a:srgbClr val="0000FF"/>
                </a:solidFill>
                <a:latin typeface="Arial" pitchFamily="34" charset="0"/>
              </a:rPr>
              <a:t>xây</a:t>
            </a:r>
            <a:r>
              <a:rPr lang="en-US" sz="2800" dirty="0">
                <a:solidFill>
                  <a:srgbClr val="0000FF"/>
                </a:solidFill>
                <a:latin typeface="Arial" pitchFamily="34" charset="0"/>
              </a:rPr>
              <a:t> </a:t>
            </a:r>
            <a:r>
              <a:rPr lang="en-US" sz="2800" dirty="0" err="1">
                <a:solidFill>
                  <a:srgbClr val="0000FF"/>
                </a:solidFill>
                <a:latin typeface="Arial" pitchFamily="34" charset="0"/>
              </a:rPr>
              <a:t>dựng</a:t>
            </a:r>
            <a:r>
              <a:rPr lang="en-US" sz="2800" dirty="0">
                <a:solidFill>
                  <a:srgbClr val="0000FF"/>
                </a:solidFill>
                <a:latin typeface="Arial" pitchFamily="34" charset="0"/>
              </a:rPr>
              <a:t> </a:t>
            </a:r>
            <a:r>
              <a:rPr lang="en-US" sz="2800" dirty="0" err="1">
                <a:solidFill>
                  <a:srgbClr val="0000FF"/>
                </a:solidFill>
                <a:latin typeface="Arial" pitchFamily="34" charset="0"/>
              </a:rPr>
              <a:t>cùng</a:t>
            </a:r>
            <a:r>
              <a:rPr lang="en-US" sz="2800" dirty="0">
                <a:solidFill>
                  <a:srgbClr val="0000FF"/>
                </a:solidFill>
                <a:latin typeface="Arial" pitchFamily="34" charset="0"/>
              </a:rPr>
              <a:t> </a:t>
            </a:r>
            <a:r>
              <a:rPr lang="en-US" sz="2800" dirty="0" err="1">
                <a:solidFill>
                  <a:srgbClr val="0000FF"/>
                </a:solidFill>
                <a:latin typeface="Arial" pitchFamily="34" charset="0"/>
              </a:rPr>
              <a:t>với</a:t>
            </a:r>
            <a:r>
              <a:rPr lang="en-US" sz="2800" dirty="0">
                <a:solidFill>
                  <a:srgbClr val="0000FF"/>
                </a:solidFill>
                <a:latin typeface="Arial" pitchFamily="34" charset="0"/>
              </a:rPr>
              <a:t> </a:t>
            </a:r>
            <a:r>
              <a:rPr lang="en-US" sz="2800" dirty="0" err="1">
                <a:solidFill>
                  <a:srgbClr val="0000FF"/>
                </a:solidFill>
                <a:latin typeface="Arial" pitchFamily="34" charset="0"/>
              </a:rPr>
              <a:t>một</a:t>
            </a:r>
            <a:r>
              <a:rPr lang="en-US" sz="2800" dirty="0">
                <a:solidFill>
                  <a:srgbClr val="0000FF"/>
                </a:solidFill>
                <a:latin typeface="Arial" pitchFamily="34" charset="0"/>
              </a:rPr>
              <a:t> </a:t>
            </a:r>
            <a:r>
              <a:rPr lang="en-US" sz="2800" dirty="0" err="1">
                <a:solidFill>
                  <a:srgbClr val="0000FF"/>
                </a:solidFill>
                <a:latin typeface="Arial" pitchFamily="34" charset="0"/>
              </a:rPr>
              <a:t>tiêu</a:t>
            </a:r>
            <a:r>
              <a:rPr lang="en-US" sz="2800" dirty="0">
                <a:solidFill>
                  <a:srgbClr val="0000FF"/>
                </a:solidFill>
                <a:latin typeface="Arial" pitchFamily="34" charset="0"/>
              </a:rPr>
              <a:t> </a:t>
            </a:r>
            <a:r>
              <a:rPr lang="en-US" sz="2800" dirty="0" err="1">
                <a:solidFill>
                  <a:srgbClr val="0000FF"/>
                </a:solidFill>
                <a:latin typeface="Arial" pitchFamily="34" charset="0"/>
              </a:rPr>
              <a:t>đề</a:t>
            </a:r>
            <a:r>
              <a:rPr lang="en-US" sz="2800" dirty="0">
                <a:solidFill>
                  <a:srgbClr val="0000FF"/>
                </a:solidFill>
                <a:latin typeface="Arial" pitchFamily="34" charset="0"/>
              </a:rPr>
              <a:t> IP </a:t>
            </a:r>
            <a:r>
              <a:rPr lang="en-US" sz="2800" dirty="0" err="1">
                <a:solidFill>
                  <a:srgbClr val="0000FF"/>
                </a:solidFill>
                <a:latin typeface="Arial" pitchFamily="34" charset="0"/>
              </a:rPr>
              <a:t>mới</a:t>
            </a:r>
            <a:endParaRPr lang="en-US" sz="2800" dirty="0">
              <a:solidFill>
                <a:srgbClr val="0000FF"/>
              </a:solidFill>
              <a:latin typeface="Arial" pitchFamily="34" charset="0"/>
            </a:endParaRPr>
          </a:p>
        </p:txBody>
      </p:sp>
      <p:sp>
        <p:nvSpPr>
          <p:cNvPr id="34" name="Oval Callout 33"/>
          <p:cNvSpPr/>
          <p:nvPr/>
        </p:nvSpPr>
        <p:spPr>
          <a:xfrm>
            <a:off x="1282701" y="4418014"/>
            <a:ext cx="7215840" cy="2439986"/>
          </a:xfrm>
          <a:prstGeom prst="wedgeEllipseCallout">
            <a:avLst>
              <a:gd name="adj1" fmla="val -25806"/>
              <a:gd name="adj2" fmla="val -53522"/>
            </a:avLst>
          </a:prstGeom>
          <a:solidFill>
            <a:srgbClr val="FFFFCC"/>
          </a:solidFill>
          <a:ln w="28575">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lvl="2">
              <a:lnSpc>
                <a:spcPct val="120000"/>
              </a:lnSpc>
            </a:pPr>
            <a:r>
              <a:rPr lang="en-US" sz="2600" b="1" dirty="0" err="1" smtClean="0">
                <a:solidFill>
                  <a:srgbClr val="0000FF"/>
                </a:solidFill>
                <a:latin typeface="Arial" pitchFamily="34" charset="0"/>
              </a:rPr>
              <a:t>Chế</a:t>
            </a:r>
            <a:r>
              <a:rPr lang="en-US" sz="2600" b="1" dirty="0" smtClean="0">
                <a:solidFill>
                  <a:srgbClr val="0000FF"/>
                </a:solidFill>
                <a:latin typeface="Arial" pitchFamily="34" charset="0"/>
              </a:rPr>
              <a:t> </a:t>
            </a:r>
            <a:r>
              <a:rPr lang="en-US" sz="2600" b="1" dirty="0" err="1" smtClean="0">
                <a:solidFill>
                  <a:srgbClr val="0000FF"/>
                </a:solidFill>
                <a:latin typeface="Arial" pitchFamily="34" charset="0"/>
              </a:rPr>
              <a:t>độ</a:t>
            </a:r>
            <a:r>
              <a:rPr lang="en-US" sz="2600" b="1" dirty="0" smtClean="0">
                <a:solidFill>
                  <a:srgbClr val="0000FF"/>
                </a:solidFill>
                <a:latin typeface="Arial" pitchFamily="34" charset="0"/>
              </a:rPr>
              <a:t> Tunnel: </a:t>
            </a:r>
            <a:r>
              <a:rPr lang="en-US" sz="2600" dirty="0">
                <a:solidFill>
                  <a:srgbClr val="0000FF"/>
                </a:solidFill>
                <a:latin typeface="Arial" pitchFamily="34" charset="0"/>
              </a:rPr>
              <a:t>ESP </a:t>
            </a:r>
            <a:r>
              <a:rPr lang="en-US" sz="2600" dirty="0" err="1">
                <a:solidFill>
                  <a:srgbClr val="0000FF"/>
                </a:solidFill>
                <a:latin typeface="Arial" pitchFamily="34" charset="0"/>
              </a:rPr>
              <a:t>bảo</a:t>
            </a:r>
            <a:r>
              <a:rPr lang="en-US" sz="2600" dirty="0">
                <a:solidFill>
                  <a:srgbClr val="0000FF"/>
                </a:solidFill>
                <a:latin typeface="Arial" pitchFamily="34" charset="0"/>
              </a:rPr>
              <a:t> </a:t>
            </a:r>
            <a:r>
              <a:rPr lang="en-US" sz="2600" dirty="0" err="1">
                <a:solidFill>
                  <a:srgbClr val="0000FF"/>
                </a:solidFill>
                <a:latin typeface="Arial" pitchFamily="34" charset="0"/>
              </a:rPr>
              <a:t>vệ</a:t>
            </a:r>
            <a:r>
              <a:rPr lang="en-US" sz="2600" dirty="0">
                <a:solidFill>
                  <a:srgbClr val="0000FF"/>
                </a:solidFill>
                <a:latin typeface="Arial" pitchFamily="34" charset="0"/>
              </a:rPr>
              <a:t> </a:t>
            </a:r>
            <a:r>
              <a:rPr lang="en-US" sz="2600" dirty="0" err="1">
                <a:solidFill>
                  <a:srgbClr val="0000FF"/>
                </a:solidFill>
                <a:latin typeface="Arial" pitchFamily="34" charset="0"/>
              </a:rPr>
              <a:t>cả</a:t>
            </a:r>
            <a:r>
              <a:rPr lang="en-US" sz="2600" dirty="0">
                <a:solidFill>
                  <a:srgbClr val="0000FF"/>
                </a:solidFill>
                <a:latin typeface="Arial" pitchFamily="34" charset="0"/>
              </a:rPr>
              <a:t> </a:t>
            </a:r>
            <a:r>
              <a:rPr lang="en-US" sz="2600" dirty="0" err="1">
                <a:solidFill>
                  <a:srgbClr val="0000FF"/>
                </a:solidFill>
                <a:latin typeface="Arial" pitchFamily="34" charset="0"/>
              </a:rPr>
              <a:t>gói</a:t>
            </a:r>
            <a:r>
              <a:rPr lang="en-US" sz="2600" dirty="0">
                <a:solidFill>
                  <a:srgbClr val="0000FF"/>
                </a:solidFill>
                <a:latin typeface="Arial" pitchFamily="34" charset="0"/>
              </a:rPr>
              <a:t> tin ban </a:t>
            </a:r>
            <a:r>
              <a:rPr lang="en-US" sz="2600" dirty="0" err="1">
                <a:solidFill>
                  <a:srgbClr val="0000FF"/>
                </a:solidFill>
                <a:latin typeface="Arial" pitchFamily="34" charset="0"/>
              </a:rPr>
              <a:t>đầu</a:t>
            </a:r>
            <a:r>
              <a:rPr lang="en-US" sz="2600" dirty="0">
                <a:solidFill>
                  <a:srgbClr val="0000FF"/>
                </a:solidFill>
                <a:latin typeface="Arial" pitchFamily="34" charset="0"/>
              </a:rPr>
              <a:t>, </a:t>
            </a:r>
            <a:r>
              <a:rPr lang="en-US" sz="2600" dirty="0" err="1">
                <a:solidFill>
                  <a:srgbClr val="0000FF"/>
                </a:solidFill>
                <a:latin typeface="Arial" pitchFamily="34" charset="0"/>
              </a:rPr>
              <a:t>bao</a:t>
            </a:r>
            <a:r>
              <a:rPr lang="en-US" sz="2600" dirty="0">
                <a:solidFill>
                  <a:srgbClr val="0000FF"/>
                </a:solidFill>
                <a:latin typeface="Arial" pitchFamily="34" charset="0"/>
              </a:rPr>
              <a:t> </a:t>
            </a:r>
            <a:r>
              <a:rPr lang="en-US" sz="2600" dirty="0" err="1">
                <a:solidFill>
                  <a:srgbClr val="0000FF"/>
                </a:solidFill>
                <a:latin typeface="Arial" pitchFamily="34" charset="0"/>
              </a:rPr>
              <a:t>gồm</a:t>
            </a:r>
            <a:r>
              <a:rPr lang="en-US" sz="2600" dirty="0">
                <a:solidFill>
                  <a:srgbClr val="0000FF"/>
                </a:solidFill>
                <a:latin typeface="Arial" pitchFamily="34" charset="0"/>
              </a:rPr>
              <a:t> </a:t>
            </a:r>
            <a:r>
              <a:rPr lang="en-US" sz="2600" dirty="0" err="1">
                <a:solidFill>
                  <a:srgbClr val="0000FF"/>
                </a:solidFill>
                <a:latin typeface="Arial" pitchFamily="34" charset="0"/>
              </a:rPr>
              <a:t>cả</a:t>
            </a:r>
            <a:r>
              <a:rPr lang="en-US" sz="2600" dirty="0">
                <a:solidFill>
                  <a:srgbClr val="0000FF"/>
                </a:solidFill>
                <a:latin typeface="Arial" pitchFamily="34" charset="0"/>
              </a:rPr>
              <a:t> </a:t>
            </a:r>
            <a:r>
              <a:rPr lang="en-US" sz="2600" dirty="0" err="1">
                <a:solidFill>
                  <a:srgbClr val="0000FF"/>
                </a:solidFill>
                <a:latin typeface="Arial" pitchFamily="34" charset="0"/>
              </a:rPr>
              <a:t>tiêu</a:t>
            </a:r>
            <a:r>
              <a:rPr lang="en-US" sz="2600" dirty="0">
                <a:solidFill>
                  <a:srgbClr val="0000FF"/>
                </a:solidFill>
                <a:latin typeface="Arial" pitchFamily="34" charset="0"/>
              </a:rPr>
              <a:t> </a:t>
            </a:r>
            <a:r>
              <a:rPr lang="en-US" sz="2600" dirty="0" err="1">
                <a:solidFill>
                  <a:srgbClr val="0000FF"/>
                </a:solidFill>
                <a:latin typeface="Arial" pitchFamily="34" charset="0"/>
              </a:rPr>
              <a:t>đề</a:t>
            </a:r>
            <a:r>
              <a:rPr lang="en-US" sz="2600" dirty="0">
                <a:solidFill>
                  <a:srgbClr val="0000FF"/>
                </a:solidFill>
                <a:latin typeface="Arial" pitchFamily="34" charset="0"/>
              </a:rPr>
              <a:t> IP </a:t>
            </a:r>
            <a:r>
              <a:rPr lang="en-US" sz="2600" dirty="0" err="1">
                <a:solidFill>
                  <a:srgbClr val="0000FF"/>
                </a:solidFill>
                <a:latin typeface="Arial" pitchFamily="34" charset="0"/>
              </a:rPr>
              <a:t>và</a:t>
            </a:r>
            <a:r>
              <a:rPr lang="en-US" sz="2600" dirty="0">
                <a:solidFill>
                  <a:srgbClr val="0000FF"/>
                </a:solidFill>
                <a:latin typeface="Arial" pitchFamily="34" charset="0"/>
              </a:rPr>
              <a:t> Payload = </a:t>
            </a:r>
            <a:r>
              <a:rPr lang="en-US" sz="2600" dirty="0" err="1">
                <a:solidFill>
                  <a:srgbClr val="0000FF"/>
                </a:solidFill>
                <a:latin typeface="Arial" pitchFamily="34" charset="0"/>
              </a:rPr>
              <a:t>TCP|UDP</a:t>
            </a:r>
            <a:r>
              <a:rPr lang="en-US" sz="2600" dirty="0">
                <a:solidFill>
                  <a:srgbClr val="0000FF"/>
                </a:solidFill>
                <a:latin typeface="Arial" pitchFamily="34" charset="0"/>
              </a:rPr>
              <a:t> Header + Data</a:t>
            </a:r>
          </a:p>
        </p:txBody>
      </p:sp>
    </p:spTree>
    <p:extLst>
      <p:ext uri="{BB962C8B-B14F-4D97-AF65-F5344CB8AC3E}">
        <p14:creationId xmlns:p14="http://schemas.microsoft.com/office/powerpoint/2010/main" val="15241033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to="" calcmode="lin" valueType="num">
                                      <p:cBhvr>
                                        <p:cTn id="10" dur="1" fill="hold"/>
                                        <p:tgtEl>
                                          <p:spTgt spid="5"/>
                                        </p:tgtEl>
                                        <p:attrNameLst>
                                          <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20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strips(downLeft)">
                                      <p:cBhvr>
                                        <p:cTn id="30" dur="10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12"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strips(downLeft)">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8" presetClass="exit" presetSubtype="16" fill="hold" grpId="1" nodeType="clickEffect">
                                  <p:stCondLst>
                                    <p:cond delay="0"/>
                                  </p:stCondLst>
                                  <p:childTnLst>
                                    <p:animEffect transition="out" filter="diamond(in)">
                                      <p:cBhvr>
                                        <p:cTn id="39" dur="1000"/>
                                        <p:tgtEl>
                                          <p:spTgt spid="33"/>
                                        </p:tgtEl>
                                      </p:cBhvr>
                                    </p:animEffect>
                                    <p:set>
                                      <p:cBhvr>
                                        <p:cTn id="40" dur="1" fill="hold">
                                          <p:stCondLst>
                                            <p:cond delay="999"/>
                                          </p:stCondLst>
                                        </p:cTn>
                                        <p:tgtEl>
                                          <p:spTgt spid="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8" presetClass="entr" presetSubtype="12"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strips(downLeft)">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8" presetClass="exit" presetSubtype="16" fill="hold" grpId="1" nodeType="clickEffect">
                                  <p:stCondLst>
                                    <p:cond delay="0"/>
                                  </p:stCondLst>
                                  <p:childTnLst>
                                    <p:animEffect transition="out" filter="diamond(in)">
                                      <p:cBhvr>
                                        <p:cTn id="49" dur="1000"/>
                                        <p:tgtEl>
                                          <p:spTgt spid="34"/>
                                        </p:tgtEl>
                                      </p:cBhvr>
                                    </p:animEffect>
                                    <p:set>
                                      <p:cBhvr>
                                        <p:cTn id="50" dur="1" fill="hold">
                                          <p:stCondLst>
                                            <p:cond delay="9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3" grpId="0" animBg="1"/>
      <p:bldP spid="33" grpId="1" animBg="1"/>
      <p:bldP spid="34" grpId="0" animBg="1"/>
      <p:bldP spid="3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342900" lvl="1" indent="-342900">
              <a:lnSpc>
                <a:spcPct val="114000"/>
              </a:lnSpc>
              <a:spcBef>
                <a:spcPts val="600"/>
              </a:spcBef>
              <a:spcAft>
                <a:spcPts val="600"/>
              </a:spcAft>
              <a:buFont typeface="Arial" pitchFamily="34" charset="0"/>
              <a:buChar char="•"/>
            </a:pPr>
            <a:r>
              <a:rPr lang="en-US" dirty="0" err="1" smtClean="0">
                <a:solidFill>
                  <a:srgbClr val="0000FF"/>
                </a:solidFill>
                <a:latin typeface="Arial" pitchFamily="34" charset="0"/>
              </a:rPr>
              <a:t>Khuôn</a:t>
            </a:r>
            <a:r>
              <a:rPr lang="en-US" dirty="0" smtClean="0">
                <a:solidFill>
                  <a:srgbClr val="0000FF"/>
                </a:solidFill>
                <a:latin typeface="Arial" pitchFamily="34" charset="0"/>
              </a:rPr>
              <a:t> </a:t>
            </a:r>
            <a:r>
              <a:rPr lang="en-US" dirty="0" err="1">
                <a:solidFill>
                  <a:srgbClr val="0000FF"/>
                </a:solidFill>
                <a:latin typeface="Arial" pitchFamily="34" charset="0"/>
              </a:rPr>
              <a:t>dạng</a:t>
            </a:r>
            <a:r>
              <a:rPr lang="en-US" dirty="0">
                <a:solidFill>
                  <a:srgbClr val="0000FF"/>
                </a:solidFill>
                <a:latin typeface="Arial" pitchFamily="34" charset="0"/>
              </a:rPr>
              <a:t> </a:t>
            </a:r>
            <a:r>
              <a:rPr lang="en-US" dirty="0" err="1">
                <a:solidFill>
                  <a:srgbClr val="0000FF"/>
                </a:solidFill>
                <a:latin typeface="Arial" pitchFamily="34" charset="0"/>
              </a:rPr>
              <a:t>gói</a:t>
            </a:r>
            <a:r>
              <a:rPr lang="en-US" dirty="0">
                <a:solidFill>
                  <a:srgbClr val="0000FF"/>
                </a:solidFill>
                <a:latin typeface="Arial" pitchFamily="34" charset="0"/>
              </a:rPr>
              <a:t> </a:t>
            </a:r>
            <a:r>
              <a:rPr lang="en-US" dirty="0" err="1">
                <a:solidFill>
                  <a:srgbClr val="0000FF"/>
                </a:solidFill>
                <a:latin typeface="Arial" pitchFamily="34" charset="0"/>
              </a:rPr>
              <a:t>dữ</a:t>
            </a:r>
            <a:r>
              <a:rPr lang="en-US" dirty="0">
                <a:solidFill>
                  <a:srgbClr val="0000FF"/>
                </a:solidFill>
                <a:latin typeface="Arial" pitchFamily="34" charset="0"/>
              </a:rPr>
              <a:t> </a:t>
            </a:r>
            <a:r>
              <a:rPr lang="en-US" dirty="0" err="1">
                <a:solidFill>
                  <a:srgbClr val="0000FF"/>
                </a:solidFill>
                <a:latin typeface="Arial" pitchFamily="34" charset="0"/>
              </a:rPr>
              <a:t>liệu</a:t>
            </a:r>
            <a:r>
              <a:rPr lang="en-US" dirty="0">
                <a:solidFill>
                  <a:srgbClr val="0000FF"/>
                </a:solidFill>
                <a:latin typeface="Arial" pitchFamily="34" charset="0"/>
              </a:rPr>
              <a:t> ESP:</a:t>
            </a:r>
          </a:p>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en-US" b="0"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14</a:t>
            </a:fld>
            <a:endParaRPr lang="ru-RU" dirty="0"/>
          </a:p>
        </p:txBody>
      </p:sp>
      <p:grpSp>
        <p:nvGrpSpPr>
          <p:cNvPr id="5" name="Group 7"/>
          <p:cNvGrpSpPr>
            <a:grpSpLocks/>
          </p:cNvGrpSpPr>
          <p:nvPr/>
        </p:nvGrpSpPr>
        <p:grpSpPr bwMode="auto">
          <a:xfrm>
            <a:off x="0" y="2133600"/>
            <a:ext cx="9372600" cy="4038600"/>
            <a:chOff x="2741" y="2664"/>
            <a:chExt cx="7420" cy="2560"/>
          </a:xfrm>
        </p:grpSpPr>
        <p:sp>
          <p:nvSpPr>
            <p:cNvPr id="6" name="Text Box 8"/>
            <p:cNvSpPr txBox="1">
              <a:spLocks noChangeArrowheads="1"/>
            </p:cNvSpPr>
            <p:nvPr/>
          </p:nvSpPr>
          <p:spPr bwMode="auto">
            <a:xfrm>
              <a:off x="3321" y="4718"/>
              <a:ext cx="72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500" b="1">
                  <a:latin typeface="Times New Roman" pitchFamily="18" charset="0"/>
                </a:rPr>
                <a:t>32 </a:t>
              </a:r>
              <a:endParaRPr lang="en-US" sz="3600">
                <a:latin typeface="Times New Roman" pitchFamily="18" charset="0"/>
              </a:endParaRPr>
            </a:p>
          </p:txBody>
        </p:sp>
        <p:sp>
          <p:nvSpPr>
            <p:cNvPr id="7" name="Text Box 9"/>
            <p:cNvSpPr txBox="1">
              <a:spLocks noChangeArrowheads="1"/>
            </p:cNvSpPr>
            <p:nvPr/>
          </p:nvSpPr>
          <p:spPr bwMode="auto">
            <a:xfrm>
              <a:off x="4941" y="4718"/>
              <a:ext cx="90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000" b="1">
                  <a:latin typeface="Times New Roman" pitchFamily="18" charset="0"/>
                </a:rPr>
                <a:t>32</a:t>
              </a:r>
              <a:endParaRPr lang="en-US" sz="2000">
                <a:latin typeface="Times New Roman" pitchFamily="18" charset="0"/>
              </a:endParaRPr>
            </a:p>
          </p:txBody>
        </p:sp>
        <p:sp>
          <p:nvSpPr>
            <p:cNvPr id="8" name="Text Box 10"/>
            <p:cNvSpPr txBox="1">
              <a:spLocks noChangeArrowheads="1"/>
            </p:cNvSpPr>
            <p:nvPr/>
          </p:nvSpPr>
          <p:spPr bwMode="auto">
            <a:xfrm>
              <a:off x="6381" y="4718"/>
              <a:ext cx="108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b="1">
                  <a:latin typeface="Times New Roman" pitchFamily="18" charset="0"/>
                </a:rPr>
                <a:t>0-255</a:t>
              </a:r>
              <a:endParaRPr lang="en-US" sz="2400">
                <a:latin typeface="Times New Roman" pitchFamily="18" charset="0"/>
              </a:endParaRPr>
            </a:p>
          </p:txBody>
        </p:sp>
        <p:sp>
          <p:nvSpPr>
            <p:cNvPr id="9" name="Text Box 11"/>
            <p:cNvSpPr txBox="1">
              <a:spLocks noChangeArrowheads="1"/>
            </p:cNvSpPr>
            <p:nvPr/>
          </p:nvSpPr>
          <p:spPr bwMode="auto">
            <a:xfrm>
              <a:off x="7821" y="4718"/>
              <a:ext cx="54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b="1">
                  <a:latin typeface="Times New Roman" pitchFamily="18" charset="0"/>
                </a:rPr>
                <a:t>8</a:t>
              </a:r>
              <a:endParaRPr lang="en-US" sz="2400">
                <a:latin typeface="Times New Roman" pitchFamily="18" charset="0"/>
              </a:endParaRPr>
            </a:p>
          </p:txBody>
        </p:sp>
        <p:sp>
          <p:nvSpPr>
            <p:cNvPr id="10" name="Text Box 12"/>
            <p:cNvSpPr txBox="1">
              <a:spLocks noChangeArrowheads="1"/>
            </p:cNvSpPr>
            <p:nvPr/>
          </p:nvSpPr>
          <p:spPr bwMode="auto">
            <a:xfrm>
              <a:off x="8901" y="4718"/>
              <a:ext cx="54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400" b="1">
                  <a:latin typeface="Times New Roman" pitchFamily="18" charset="0"/>
                </a:rPr>
                <a:t>8</a:t>
              </a:r>
              <a:endParaRPr lang="en-US" sz="2400">
                <a:latin typeface="Times New Roman" pitchFamily="18" charset="0"/>
              </a:endParaRPr>
            </a:p>
          </p:txBody>
        </p:sp>
        <p:sp>
          <p:nvSpPr>
            <p:cNvPr id="11" name="Text Box 13"/>
            <p:cNvSpPr txBox="1">
              <a:spLocks noChangeArrowheads="1"/>
            </p:cNvSpPr>
            <p:nvPr/>
          </p:nvSpPr>
          <p:spPr bwMode="auto">
            <a:xfrm>
              <a:off x="9441" y="4755"/>
              <a:ext cx="72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ct val="50000"/>
                </a:spcBef>
              </a:pPr>
              <a:r>
                <a:rPr lang="en-US" sz="2000" b="1">
                  <a:latin typeface="Times New Roman" pitchFamily="18" charset="0"/>
                </a:rPr>
                <a:t>Bits</a:t>
              </a:r>
              <a:endParaRPr lang="en-US" sz="2000">
                <a:latin typeface="Times New Roman" pitchFamily="18" charset="0"/>
              </a:endParaRPr>
            </a:p>
          </p:txBody>
        </p:sp>
        <p:grpSp>
          <p:nvGrpSpPr>
            <p:cNvPr id="12" name="Group 14"/>
            <p:cNvGrpSpPr>
              <a:grpSpLocks/>
            </p:cNvGrpSpPr>
            <p:nvPr/>
          </p:nvGrpSpPr>
          <p:grpSpPr bwMode="auto">
            <a:xfrm>
              <a:off x="2741" y="2664"/>
              <a:ext cx="7020" cy="1961"/>
              <a:chOff x="3120" y="-258"/>
              <a:chExt cx="5850" cy="1852"/>
            </a:xfrm>
          </p:grpSpPr>
          <p:sp>
            <p:nvSpPr>
              <p:cNvPr id="13" name="Rectangle 15"/>
              <p:cNvSpPr>
                <a:spLocks noChangeArrowheads="1"/>
              </p:cNvSpPr>
              <p:nvPr/>
            </p:nvSpPr>
            <p:spPr bwMode="auto">
              <a:xfrm>
                <a:off x="3420" y="-258"/>
                <a:ext cx="4950" cy="463"/>
              </a:xfrm>
              <a:prstGeom prst="rect">
                <a:avLst/>
              </a:prstGeom>
              <a:solidFill>
                <a:srgbClr val="FFFFFF"/>
              </a:solidFill>
              <a:ln w="9525" algn="ctr">
                <a:solidFill>
                  <a:srgbClr val="000000"/>
                </a:solidFill>
                <a:miter lim="800000"/>
                <a:headEnd/>
                <a:tailEnd/>
              </a:ln>
            </p:spPr>
            <p:txBody>
              <a:bodyPr lIns="0" tIns="0" rIns="0" bIns="0"/>
              <a:lstStyle/>
              <a:p>
                <a:pPr>
                  <a:spcBef>
                    <a:spcPct val="50000"/>
                  </a:spcBef>
                </a:pPr>
                <a:r>
                  <a:rPr lang="en-US" sz="2800" dirty="0"/>
                  <a:t>  IP </a:t>
                </a:r>
                <a:r>
                  <a:rPr lang="en-US" sz="2800" dirty="0" err="1"/>
                  <a:t>Hdr</a:t>
                </a:r>
                <a:r>
                  <a:rPr lang="en-US" dirty="0"/>
                  <a:t>			</a:t>
                </a:r>
                <a:r>
                  <a:rPr lang="en-US" sz="1400" dirty="0"/>
                  <a:t>     </a:t>
                </a:r>
                <a:r>
                  <a:rPr lang="en-US" sz="3200" dirty="0"/>
                  <a:t>Payload	</a:t>
                </a:r>
                <a:r>
                  <a:rPr lang="en-US" dirty="0"/>
                  <a:t>		</a:t>
                </a:r>
                <a:endParaRPr lang="en-US" sz="2400" dirty="0"/>
              </a:p>
            </p:txBody>
          </p:sp>
          <p:sp>
            <p:nvSpPr>
              <p:cNvPr id="14" name="Rectangle 16"/>
              <p:cNvSpPr>
                <a:spLocks noChangeArrowheads="1"/>
              </p:cNvSpPr>
              <p:nvPr/>
            </p:nvSpPr>
            <p:spPr bwMode="auto">
              <a:xfrm>
                <a:off x="4170" y="-250"/>
                <a:ext cx="600" cy="456"/>
              </a:xfrm>
              <a:prstGeom prst="rect">
                <a:avLst/>
              </a:prstGeom>
              <a:solidFill>
                <a:srgbClr val="00CCFF"/>
              </a:solidFill>
              <a:ln w="38100" algn="ctr">
                <a:solidFill>
                  <a:srgbClr val="FF0000"/>
                </a:solidFill>
                <a:miter lim="800000"/>
                <a:headEnd/>
                <a:tailEnd/>
              </a:ln>
            </p:spPr>
            <p:txBody>
              <a:bodyPr lIns="0" tIns="0" rIns="0" bIns="0"/>
              <a:lstStyle/>
              <a:p>
                <a:pPr algn="ctr">
                  <a:spcBef>
                    <a:spcPct val="50000"/>
                  </a:spcBef>
                </a:pPr>
                <a:r>
                  <a:rPr lang="en-US" sz="2400"/>
                  <a:t>ESP Hdr</a:t>
                </a:r>
                <a:endParaRPr lang="en-US" sz="3600"/>
              </a:p>
            </p:txBody>
          </p:sp>
          <p:sp>
            <p:nvSpPr>
              <p:cNvPr id="15" name="Rectangle 17"/>
              <p:cNvSpPr>
                <a:spLocks noChangeArrowheads="1"/>
              </p:cNvSpPr>
              <p:nvPr/>
            </p:nvSpPr>
            <p:spPr bwMode="auto">
              <a:xfrm>
                <a:off x="7320" y="-250"/>
                <a:ext cx="600" cy="456"/>
              </a:xfrm>
              <a:prstGeom prst="rect">
                <a:avLst/>
              </a:prstGeom>
              <a:solidFill>
                <a:srgbClr val="00CCFF"/>
              </a:solidFill>
              <a:ln w="38100" algn="ctr">
                <a:solidFill>
                  <a:srgbClr val="FF0000"/>
                </a:solidFill>
                <a:miter lim="800000"/>
                <a:headEnd/>
                <a:tailEnd/>
              </a:ln>
            </p:spPr>
            <p:txBody>
              <a:bodyPr lIns="0" tIns="0" rIns="0" bIns="0"/>
              <a:lstStyle/>
              <a:p>
                <a:pPr algn="ctr">
                  <a:spcBef>
                    <a:spcPct val="50000"/>
                  </a:spcBef>
                </a:pPr>
                <a:r>
                  <a:rPr lang="en-US" sz="2400"/>
                  <a:t>ESP Trl</a:t>
                </a:r>
                <a:endParaRPr lang="en-US" sz="3600"/>
              </a:p>
            </p:txBody>
          </p:sp>
          <p:sp>
            <p:nvSpPr>
              <p:cNvPr id="16" name="Rectangle 18"/>
              <p:cNvSpPr>
                <a:spLocks noChangeArrowheads="1"/>
              </p:cNvSpPr>
              <p:nvPr/>
            </p:nvSpPr>
            <p:spPr bwMode="auto">
              <a:xfrm>
                <a:off x="7920" y="-250"/>
                <a:ext cx="750" cy="456"/>
              </a:xfrm>
              <a:prstGeom prst="rect">
                <a:avLst/>
              </a:prstGeom>
              <a:solidFill>
                <a:srgbClr val="00CCFF"/>
              </a:solidFill>
              <a:ln w="38100" algn="ctr">
                <a:solidFill>
                  <a:srgbClr val="FF0000"/>
                </a:solidFill>
                <a:miter lim="800000"/>
                <a:headEnd/>
                <a:tailEnd/>
              </a:ln>
            </p:spPr>
            <p:txBody>
              <a:bodyPr lIns="0" tIns="0" rIns="0" bIns="0"/>
              <a:lstStyle/>
              <a:p>
                <a:pPr algn="ctr">
                  <a:spcBef>
                    <a:spcPct val="50000"/>
                  </a:spcBef>
                </a:pPr>
                <a:r>
                  <a:rPr lang="en-US" sz="2400"/>
                  <a:t>ESP Auth</a:t>
                </a:r>
                <a:endParaRPr lang="en-US" sz="3600"/>
              </a:p>
            </p:txBody>
          </p:sp>
          <p:sp>
            <p:nvSpPr>
              <p:cNvPr id="17" name="Line 19"/>
              <p:cNvSpPr>
                <a:spLocks noChangeShapeType="1"/>
              </p:cNvSpPr>
              <p:nvPr/>
            </p:nvSpPr>
            <p:spPr bwMode="auto">
              <a:xfrm flipH="1">
                <a:off x="3720" y="206"/>
                <a:ext cx="45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20"/>
              <p:cNvSpPr>
                <a:spLocks noChangeShapeType="1"/>
              </p:cNvSpPr>
              <p:nvPr/>
            </p:nvSpPr>
            <p:spPr bwMode="auto">
              <a:xfrm flipH="1">
                <a:off x="6870" y="206"/>
                <a:ext cx="450" cy="7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21"/>
              <p:cNvSpPr>
                <a:spLocks noChangeShapeType="1"/>
              </p:cNvSpPr>
              <p:nvPr/>
            </p:nvSpPr>
            <p:spPr bwMode="auto">
              <a:xfrm>
                <a:off x="4770" y="206"/>
                <a:ext cx="45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22"/>
              <p:cNvSpPr>
                <a:spLocks noChangeShapeType="1"/>
              </p:cNvSpPr>
              <p:nvPr/>
            </p:nvSpPr>
            <p:spPr bwMode="auto">
              <a:xfrm>
                <a:off x="7920" y="206"/>
                <a:ext cx="60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Rectangle 23"/>
              <p:cNvSpPr>
                <a:spLocks noChangeArrowheads="1"/>
              </p:cNvSpPr>
              <p:nvPr/>
            </p:nvSpPr>
            <p:spPr bwMode="auto">
              <a:xfrm>
                <a:off x="3120" y="977"/>
                <a:ext cx="1950" cy="617"/>
              </a:xfrm>
              <a:prstGeom prst="rect">
                <a:avLst/>
              </a:prstGeom>
              <a:solidFill>
                <a:srgbClr val="FFFFFF"/>
              </a:solidFill>
              <a:ln w="9525" algn="ctr">
                <a:solidFill>
                  <a:srgbClr val="000000"/>
                </a:solidFill>
                <a:miter lim="800000"/>
                <a:headEnd/>
                <a:tailEnd/>
              </a:ln>
            </p:spPr>
            <p:txBody>
              <a:bodyPr lIns="0" tIns="0" rIns="0" bIns="0"/>
              <a:lstStyle/>
              <a:p>
                <a:pPr algn="ctr"/>
                <a:r>
                  <a:rPr lang="en-US" sz="2800" dirty="0" err="1"/>
                  <a:t>SecurityParameters</a:t>
                </a:r>
                <a:endParaRPr lang="en-US" sz="2800" dirty="0"/>
              </a:p>
              <a:p>
                <a:pPr algn="ctr"/>
                <a:r>
                  <a:rPr lang="en-US" sz="2800" dirty="0"/>
                  <a:t>Index (</a:t>
                </a:r>
                <a:r>
                  <a:rPr lang="en-US" sz="2800" dirty="0" err="1"/>
                  <a:t>SPI</a:t>
                </a:r>
                <a:r>
                  <a:rPr lang="en-US" sz="2800" dirty="0"/>
                  <a:t>)</a:t>
                </a:r>
              </a:p>
            </p:txBody>
          </p:sp>
          <p:sp>
            <p:nvSpPr>
              <p:cNvPr id="22" name="Rectangle 24"/>
              <p:cNvSpPr>
                <a:spLocks noChangeArrowheads="1"/>
              </p:cNvSpPr>
              <p:nvPr/>
            </p:nvSpPr>
            <p:spPr bwMode="auto">
              <a:xfrm>
                <a:off x="4920" y="977"/>
                <a:ext cx="1050" cy="617"/>
              </a:xfrm>
              <a:prstGeom prst="rect">
                <a:avLst/>
              </a:prstGeom>
              <a:solidFill>
                <a:srgbClr val="FFFFFF"/>
              </a:solidFill>
              <a:ln w="9525" algn="ctr">
                <a:solidFill>
                  <a:srgbClr val="000000"/>
                </a:solidFill>
                <a:miter lim="800000"/>
                <a:headEnd/>
                <a:tailEnd/>
              </a:ln>
            </p:spPr>
            <p:txBody>
              <a:bodyPr lIns="0" tIns="0" rIns="0" bIns="0"/>
              <a:lstStyle/>
              <a:p>
                <a:pPr algn="ctr">
                  <a:spcBef>
                    <a:spcPts val="600"/>
                  </a:spcBef>
                </a:pPr>
                <a:r>
                  <a:rPr lang="en-US" sz="2800" dirty="0"/>
                  <a:t>Sequence</a:t>
                </a:r>
              </a:p>
              <a:p>
                <a:pPr algn="ctr">
                  <a:spcBef>
                    <a:spcPts val="600"/>
                  </a:spcBef>
                </a:pPr>
                <a:r>
                  <a:rPr lang="en-US" sz="2800" dirty="0"/>
                  <a:t>Number</a:t>
                </a:r>
              </a:p>
            </p:txBody>
          </p:sp>
          <p:sp>
            <p:nvSpPr>
              <p:cNvPr id="23" name="Rectangle 25"/>
              <p:cNvSpPr>
                <a:spLocks noChangeArrowheads="1"/>
              </p:cNvSpPr>
              <p:nvPr/>
            </p:nvSpPr>
            <p:spPr bwMode="auto">
              <a:xfrm>
                <a:off x="6270" y="977"/>
                <a:ext cx="900" cy="617"/>
              </a:xfrm>
              <a:prstGeom prst="rect">
                <a:avLst/>
              </a:prstGeom>
              <a:solidFill>
                <a:srgbClr val="FFFFFF"/>
              </a:solidFill>
              <a:ln w="9525" algn="ctr">
                <a:solidFill>
                  <a:srgbClr val="000000"/>
                </a:solidFill>
                <a:miter lim="800000"/>
                <a:headEnd/>
                <a:tailEnd/>
              </a:ln>
            </p:spPr>
            <p:txBody>
              <a:bodyPr lIns="0" tIns="0" rIns="0" bIns="0"/>
              <a:lstStyle/>
              <a:p>
                <a:pPr algn="ctr">
                  <a:spcBef>
                    <a:spcPct val="50000"/>
                  </a:spcBef>
                </a:pPr>
                <a:endParaRPr lang="en-US" sz="900"/>
              </a:p>
              <a:p>
                <a:pPr algn="ctr">
                  <a:spcBef>
                    <a:spcPct val="50000"/>
                  </a:spcBef>
                </a:pPr>
                <a:r>
                  <a:rPr lang="en-US" sz="2800"/>
                  <a:t>Padding</a:t>
                </a:r>
                <a:endParaRPr lang="en-US" sz="4000"/>
              </a:p>
            </p:txBody>
          </p:sp>
          <p:sp>
            <p:nvSpPr>
              <p:cNvPr id="24" name="Rectangle 26"/>
              <p:cNvSpPr>
                <a:spLocks noChangeArrowheads="1"/>
              </p:cNvSpPr>
              <p:nvPr/>
            </p:nvSpPr>
            <p:spPr bwMode="auto">
              <a:xfrm>
                <a:off x="7170" y="977"/>
                <a:ext cx="900" cy="617"/>
              </a:xfrm>
              <a:prstGeom prst="rect">
                <a:avLst/>
              </a:prstGeom>
              <a:solidFill>
                <a:srgbClr val="FFFFFF"/>
              </a:solidFill>
              <a:ln w="9525" algn="ctr">
                <a:solidFill>
                  <a:srgbClr val="000000"/>
                </a:solidFill>
                <a:miter lim="800000"/>
                <a:headEnd/>
                <a:tailEnd/>
              </a:ln>
            </p:spPr>
            <p:txBody>
              <a:bodyPr/>
              <a:lstStyle/>
              <a:p>
                <a:pPr algn="ctr"/>
                <a:r>
                  <a:rPr lang="en-US" sz="2800"/>
                  <a:t>Pad</a:t>
                </a:r>
              </a:p>
              <a:p>
                <a:pPr algn="ctr"/>
                <a:r>
                  <a:rPr lang="en-US" sz="2800"/>
                  <a:t>Length</a:t>
                </a:r>
              </a:p>
            </p:txBody>
          </p:sp>
          <p:sp>
            <p:nvSpPr>
              <p:cNvPr id="25" name="Rectangle 27"/>
              <p:cNvSpPr>
                <a:spLocks noChangeArrowheads="1"/>
              </p:cNvSpPr>
              <p:nvPr/>
            </p:nvSpPr>
            <p:spPr bwMode="auto">
              <a:xfrm>
                <a:off x="8070" y="977"/>
                <a:ext cx="900" cy="617"/>
              </a:xfrm>
              <a:prstGeom prst="rect">
                <a:avLst/>
              </a:prstGeom>
              <a:solidFill>
                <a:srgbClr val="FFFFFF"/>
              </a:solidFill>
              <a:ln w="9525" algn="ctr">
                <a:solidFill>
                  <a:srgbClr val="000000"/>
                </a:solidFill>
                <a:miter lim="800000"/>
                <a:headEnd/>
                <a:tailEnd/>
              </a:ln>
            </p:spPr>
            <p:txBody>
              <a:bodyPr/>
              <a:lstStyle/>
              <a:p>
                <a:pPr algn="ctr"/>
                <a:r>
                  <a:rPr lang="en-US" sz="2800" dirty="0"/>
                  <a:t>Next</a:t>
                </a:r>
              </a:p>
              <a:p>
                <a:pPr algn="ctr"/>
                <a:r>
                  <a:rPr lang="en-US" sz="2800" dirty="0"/>
                  <a:t>Header</a:t>
                </a:r>
              </a:p>
            </p:txBody>
          </p:sp>
        </p:grpSp>
      </p:grpSp>
    </p:spTree>
    <p:extLst>
      <p:ext uri="{BB962C8B-B14F-4D97-AF65-F5344CB8AC3E}">
        <p14:creationId xmlns:p14="http://schemas.microsoft.com/office/powerpoint/2010/main" val="175658436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en-US" b="0"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15</a:t>
            </a:fld>
            <a:endParaRPr lang="ru-RU" dirty="0"/>
          </a:p>
        </p:txBody>
      </p:sp>
      <p:grpSp>
        <p:nvGrpSpPr>
          <p:cNvPr id="5" name="Group 7"/>
          <p:cNvGrpSpPr>
            <a:grpSpLocks/>
          </p:cNvGrpSpPr>
          <p:nvPr/>
        </p:nvGrpSpPr>
        <p:grpSpPr bwMode="auto">
          <a:xfrm>
            <a:off x="304800" y="1219200"/>
            <a:ext cx="8991600" cy="3221038"/>
            <a:chOff x="2741" y="2664"/>
            <a:chExt cx="7420" cy="2397"/>
          </a:xfrm>
        </p:grpSpPr>
        <p:sp>
          <p:nvSpPr>
            <p:cNvPr id="6" name="Text Box 8"/>
            <p:cNvSpPr txBox="1">
              <a:spLocks noChangeArrowheads="1"/>
            </p:cNvSpPr>
            <p:nvPr/>
          </p:nvSpPr>
          <p:spPr bwMode="auto">
            <a:xfrm>
              <a:off x="3321" y="4535"/>
              <a:ext cx="72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32</a:t>
              </a:r>
              <a:r>
                <a:rPr lang="en-US" sz="2800" b="1">
                  <a:latin typeface="Times New Roman" pitchFamily="18" charset="0"/>
                </a:rPr>
                <a:t> </a:t>
              </a:r>
              <a:endParaRPr lang="en-US" sz="4000">
                <a:latin typeface="Times New Roman" pitchFamily="18" charset="0"/>
              </a:endParaRPr>
            </a:p>
          </p:txBody>
        </p:sp>
        <p:sp>
          <p:nvSpPr>
            <p:cNvPr id="7" name="Text Box 9"/>
            <p:cNvSpPr txBox="1">
              <a:spLocks noChangeArrowheads="1"/>
            </p:cNvSpPr>
            <p:nvPr/>
          </p:nvSpPr>
          <p:spPr bwMode="auto">
            <a:xfrm>
              <a:off x="4941" y="4592"/>
              <a:ext cx="90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32</a:t>
              </a:r>
              <a:endParaRPr lang="en-US" sz="2400">
                <a:latin typeface="Times New Roman" pitchFamily="18" charset="0"/>
              </a:endParaRPr>
            </a:p>
          </p:txBody>
        </p:sp>
        <p:sp>
          <p:nvSpPr>
            <p:cNvPr id="8" name="Text Box 10"/>
            <p:cNvSpPr txBox="1">
              <a:spLocks noChangeArrowheads="1"/>
            </p:cNvSpPr>
            <p:nvPr/>
          </p:nvSpPr>
          <p:spPr bwMode="auto">
            <a:xfrm>
              <a:off x="6381" y="4592"/>
              <a:ext cx="108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0-255</a:t>
              </a:r>
              <a:endParaRPr lang="en-US" sz="2400">
                <a:latin typeface="Times New Roman" pitchFamily="18" charset="0"/>
              </a:endParaRPr>
            </a:p>
          </p:txBody>
        </p:sp>
        <p:sp>
          <p:nvSpPr>
            <p:cNvPr id="9" name="Text Box 11"/>
            <p:cNvSpPr txBox="1">
              <a:spLocks noChangeArrowheads="1"/>
            </p:cNvSpPr>
            <p:nvPr/>
          </p:nvSpPr>
          <p:spPr bwMode="auto">
            <a:xfrm>
              <a:off x="7821" y="4577"/>
              <a:ext cx="54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800" b="1">
                  <a:latin typeface="Times New Roman" pitchFamily="18" charset="0"/>
                </a:rPr>
                <a:t>8</a:t>
              </a:r>
              <a:endParaRPr lang="en-US" sz="2800">
                <a:latin typeface="Times New Roman" pitchFamily="18" charset="0"/>
              </a:endParaRPr>
            </a:p>
          </p:txBody>
        </p:sp>
        <p:sp>
          <p:nvSpPr>
            <p:cNvPr id="10" name="Text Box 12"/>
            <p:cNvSpPr txBox="1">
              <a:spLocks noChangeArrowheads="1"/>
            </p:cNvSpPr>
            <p:nvPr/>
          </p:nvSpPr>
          <p:spPr bwMode="auto">
            <a:xfrm>
              <a:off x="8901" y="4577"/>
              <a:ext cx="54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800" b="1">
                  <a:latin typeface="Times New Roman" pitchFamily="18" charset="0"/>
                </a:rPr>
                <a:t>8</a:t>
              </a:r>
              <a:endParaRPr lang="en-US" sz="2800">
                <a:latin typeface="Times New Roman" pitchFamily="18" charset="0"/>
              </a:endParaRPr>
            </a:p>
          </p:txBody>
        </p:sp>
        <p:sp>
          <p:nvSpPr>
            <p:cNvPr id="11" name="Text Box 13"/>
            <p:cNvSpPr txBox="1">
              <a:spLocks noChangeArrowheads="1"/>
            </p:cNvSpPr>
            <p:nvPr/>
          </p:nvSpPr>
          <p:spPr bwMode="auto">
            <a:xfrm>
              <a:off x="9441" y="4577"/>
              <a:ext cx="72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Bits</a:t>
              </a:r>
              <a:endParaRPr lang="en-US" sz="2400">
                <a:latin typeface="Times New Roman" pitchFamily="18" charset="0"/>
              </a:endParaRPr>
            </a:p>
          </p:txBody>
        </p:sp>
        <p:grpSp>
          <p:nvGrpSpPr>
            <p:cNvPr id="12" name="Group 14"/>
            <p:cNvGrpSpPr>
              <a:grpSpLocks/>
            </p:cNvGrpSpPr>
            <p:nvPr/>
          </p:nvGrpSpPr>
          <p:grpSpPr bwMode="auto">
            <a:xfrm>
              <a:off x="2741" y="2664"/>
              <a:ext cx="7020" cy="1961"/>
              <a:chOff x="3120" y="-258"/>
              <a:chExt cx="5850" cy="1852"/>
            </a:xfrm>
          </p:grpSpPr>
          <p:sp>
            <p:nvSpPr>
              <p:cNvPr id="13" name="Rectangle 15"/>
              <p:cNvSpPr>
                <a:spLocks noChangeArrowheads="1"/>
              </p:cNvSpPr>
              <p:nvPr/>
            </p:nvSpPr>
            <p:spPr bwMode="auto">
              <a:xfrm>
                <a:off x="3420" y="-258"/>
                <a:ext cx="4950" cy="463"/>
              </a:xfrm>
              <a:prstGeom prst="rect">
                <a:avLst/>
              </a:prstGeom>
              <a:solidFill>
                <a:srgbClr val="FFFFFF"/>
              </a:solidFill>
              <a:ln w="9525" algn="ctr">
                <a:solidFill>
                  <a:srgbClr val="000000"/>
                </a:solidFill>
                <a:miter lim="800000"/>
                <a:headEnd/>
                <a:tailEnd/>
              </a:ln>
            </p:spPr>
            <p:txBody>
              <a:bodyPr lIns="0" tIns="0" rIns="0" bIns="0"/>
              <a:lstStyle/>
              <a:p>
                <a:r>
                  <a:rPr lang="en-US" sz="2800" dirty="0"/>
                  <a:t>  IP </a:t>
                </a:r>
                <a:r>
                  <a:rPr lang="en-US" sz="2800" dirty="0" err="1"/>
                  <a:t>Hdr</a:t>
                </a:r>
                <a:r>
                  <a:rPr lang="en-US" dirty="0"/>
                  <a:t>			</a:t>
                </a:r>
                <a:r>
                  <a:rPr lang="en-US" sz="1400" dirty="0"/>
                  <a:t>     </a:t>
                </a:r>
                <a:r>
                  <a:rPr lang="en-US" sz="3200" dirty="0"/>
                  <a:t>Payload	</a:t>
                </a:r>
                <a:r>
                  <a:rPr lang="en-US" dirty="0"/>
                  <a:t>		</a:t>
                </a:r>
                <a:endParaRPr lang="en-US" sz="2400" dirty="0"/>
              </a:p>
            </p:txBody>
          </p:sp>
          <p:sp>
            <p:nvSpPr>
              <p:cNvPr id="14" name="Rectangle 16"/>
              <p:cNvSpPr>
                <a:spLocks noChangeArrowheads="1"/>
              </p:cNvSpPr>
              <p:nvPr/>
            </p:nvSpPr>
            <p:spPr bwMode="auto">
              <a:xfrm>
                <a:off x="4170" y="-250"/>
                <a:ext cx="60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Hdr</a:t>
                </a:r>
                <a:endParaRPr lang="en-US" sz="3600"/>
              </a:p>
            </p:txBody>
          </p:sp>
          <p:sp>
            <p:nvSpPr>
              <p:cNvPr id="15" name="Rectangle 17"/>
              <p:cNvSpPr>
                <a:spLocks noChangeArrowheads="1"/>
              </p:cNvSpPr>
              <p:nvPr/>
            </p:nvSpPr>
            <p:spPr bwMode="auto">
              <a:xfrm>
                <a:off x="7320" y="-250"/>
                <a:ext cx="60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Trl</a:t>
                </a:r>
                <a:endParaRPr lang="en-US" sz="3600"/>
              </a:p>
            </p:txBody>
          </p:sp>
          <p:sp>
            <p:nvSpPr>
              <p:cNvPr id="16" name="Rectangle 18"/>
              <p:cNvSpPr>
                <a:spLocks noChangeArrowheads="1"/>
              </p:cNvSpPr>
              <p:nvPr/>
            </p:nvSpPr>
            <p:spPr bwMode="auto">
              <a:xfrm>
                <a:off x="7920" y="-250"/>
                <a:ext cx="75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Auth</a:t>
                </a:r>
                <a:endParaRPr lang="en-US" sz="3600"/>
              </a:p>
            </p:txBody>
          </p:sp>
          <p:sp>
            <p:nvSpPr>
              <p:cNvPr id="17" name="Line 19"/>
              <p:cNvSpPr>
                <a:spLocks noChangeShapeType="1"/>
              </p:cNvSpPr>
              <p:nvPr/>
            </p:nvSpPr>
            <p:spPr bwMode="auto">
              <a:xfrm flipH="1">
                <a:off x="3720" y="206"/>
                <a:ext cx="45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8" name="Line 20"/>
              <p:cNvSpPr>
                <a:spLocks noChangeShapeType="1"/>
              </p:cNvSpPr>
              <p:nvPr/>
            </p:nvSpPr>
            <p:spPr bwMode="auto">
              <a:xfrm flipH="1">
                <a:off x="6870" y="206"/>
                <a:ext cx="450" cy="7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9" name="Line 21"/>
              <p:cNvSpPr>
                <a:spLocks noChangeShapeType="1"/>
              </p:cNvSpPr>
              <p:nvPr/>
            </p:nvSpPr>
            <p:spPr bwMode="auto">
              <a:xfrm>
                <a:off x="4770" y="206"/>
                <a:ext cx="45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20" name="Line 22"/>
              <p:cNvSpPr>
                <a:spLocks noChangeShapeType="1"/>
              </p:cNvSpPr>
              <p:nvPr/>
            </p:nvSpPr>
            <p:spPr bwMode="auto">
              <a:xfrm>
                <a:off x="7920" y="206"/>
                <a:ext cx="60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21" name="Rectangle 23"/>
              <p:cNvSpPr>
                <a:spLocks noChangeArrowheads="1"/>
              </p:cNvSpPr>
              <p:nvPr/>
            </p:nvSpPr>
            <p:spPr bwMode="auto">
              <a:xfrm>
                <a:off x="3120" y="977"/>
                <a:ext cx="1950" cy="617"/>
              </a:xfrm>
              <a:prstGeom prst="rect">
                <a:avLst/>
              </a:prstGeom>
              <a:solidFill>
                <a:srgbClr val="FFFFFF"/>
              </a:solidFill>
              <a:ln w="9525" algn="ctr">
                <a:solidFill>
                  <a:srgbClr val="000000"/>
                </a:solidFill>
                <a:miter lim="800000"/>
                <a:headEnd/>
                <a:tailEnd/>
              </a:ln>
            </p:spPr>
            <p:txBody>
              <a:bodyPr lIns="0" tIns="0" rIns="0" bIns="0"/>
              <a:lstStyle/>
              <a:p>
                <a:pPr algn="ctr"/>
                <a:r>
                  <a:rPr lang="en-US" sz="2400" dirty="0" err="1"/>
                  <a:t>SecurityParameters</a:t>
                </a:r>
                <a:endParaRPr lang="en-US" sz="2400" dirty="0"/>
              </a:p>
              <a:p>
                <a:pPr algn="ctr"/>
                <a:r>
                  <a:rPr lang="en-US" sz="2400" dirty="0"/>
                  <a:t>Index (</a:t>
                </a:r>
                <a:r>
                  <a:rPr lang="en-US" sz="2400" dirty="0" err="1"/>
                  <a:t>SPI</a:t>
                </a:r>
                <a:r>
                  <a:rPr lang="en-US" sz="2400" dirty="0"/>
                  <a:t>)</a:t>
                </a:r>
              </a:p>
            </p:txBody>
          </p:sp>
          <p:sp>
            <p:nvSpPr>
              <p:cNvPr id="22" name="Rectangle 24"/>
              <p:cNvSpPr>
                <a:spLocks noChangeArrowheads="1"/>
              </p:cNvSpPr>
              <p:nvPr/>
            </p:nvSpPr>
            <p:spPr bwMode="auto">
              <a:xfrm>
                <a:off x="4920" y="977"/>
                <a:ext cx="1050" cy="617"/>
              </a:xfrm>
              <a:prstGeom prst="rect">
                <a:avLst/>
              </a:prstGeom>
              <a:solidFill>
                <a:srgbClr val="FFFFFF"/>
              </a:solidFill>
              <a:ln w="9525" algn="ctr">
                <a:solidFill>
                  <a:srgbClr val="000000"/>
                </a:solidFill>
                <a:miter lim="800000"/>
                <a:headEnd/>
                <a:tailEnd/>
              </a:ln>
            </p:spPr>
            <p:txBody>
              <a:bodyPr lIns="0" tIns="0" rIns="0" bIns="0"/>
              <a:lstStyle/>
              <a:p>
                <a:pPr algn="ctr"/>
                <a:r>
                  <a:rPr lang="en-US" sz="2800"/>
                  <a:t>Sequence</a:t>
                </a:r>
              </a:p>
              <a:p>
                <a:pPr algn="ctr"/>
                <a:r>
                  <a:rPr lang="en-US" sz="2800"/>
                  <a:t>Number</a:t>
                </a:r>
              </a:p>
            </p:txBody>
          </p:sp>
          <p:sp>
            <p:nvSpPr>
              <p:cNvPr id="23" name="Rectangle 25"/>
              <p:cNvSpPr>
                <a:spLocks noChangeArrowheads="1"/>
              </p:cNvSpPr>
              <p:nvPr/>
            </p:nvSpPr>
            <p:spPr bwMode="auto">
              <a:xfrm>
                <a:off x="6270" y="977"/>
                <a:ext cx="900" cy="617"/>
              </a:xfrm>
              <a:prstGeom prst="rect">
                <a:avLst/>
              </a:prstGeom>
              <a:solidFill>
                <a:srgbClr val="FFFFFF"/>
              </a:solidFill>
              <a:ln w="9525" algn="ctr">
                <a:solidFill>
                  <a:srgbClr val="000000"/>
                </a:solidFill>
                <a:miter lim="800000"/>
                <a:headEnd/>
                <a:tailEnd/>
              </a:ln>
            </p:spPr>
            <p:txBody>
              <a:bodyPr lIns="0" tIns="0" rIns="0" bIns="0"/>
              <a:lstStyle/>
              <a:p>
                <a:pPr algn="ctr"/>
                <a:endParaRPr lang="en-US" sz="900"/>
              </a:p>
              <a:p>
                <a:pPr algn="ctr"/>
                <a:r>
                  <a:rPr lang="en-US" sz="2800"/>
                  <a:t>Padding</a:t>
                </a:r>
                <a:endParaRPr lang="en-US" sz="4000"/>
              </a:p>
            </p:txBody>
          </p:sp>
          <p:sp>
            <p:nvSpPr>
              <p:cNvPr id="24" name="Rectangle 26"/>
              <p:cNvSpPr>
                <a:spLocks noChangeArrowheads="1"/>
              </p:cNvSpPr>
              <p:nvPr/>
            </p:nvSpPr>
            <p:spPr bwMode="auto">
              <a:xfrm>
                <a:off x="7170" y="977"/>
                <a:ext cx="900" cy="617"/>
              </a:xfrm>
              <a:prstGeom prst="rect">
                <a:avLst/>
              </a:prstGeom>
              <a:solidFill>
                <a:srgbClr val="FFFFFF"/>
              </a:solidFill>
              <a:ln w="9525" algn="ctr">
                <a:solidFill>
                  <a:srgbClr val="000000"/>
                </a:solidFill>
                <a:miter lim="800000"/>
                <a:headEnd/>
                <a:tailEnd/>
              </a:ln>
            </p:spPr>
            <p:txBody>
              <a:bodyPr/>
              <a:lstStyle/>
              <a:p>
                <a:pPr algn="ctr"/>
                <a:r>
                  <a:rPr lang="en-US" sz="2800"/>
                  <a:t>Pad</a:t>
                </a:r>
              </a:p>
              <a:p>
                <a:pPr algn="ctr"/>
                <a:r>
                  <a:rPr lang="en-US" sz="2800"/>
                  <a:t>Length</a:t>
                </a:r>
              </a:p>
            </p:txBody>
          </p:sp>
          <p:sp>
            <p:nvSpPr>
              <p:cNvPr id="25" name="Rectangle 27"/>
              <p:cNvSpPr>
                <a:spLocks noChangeArrowheads="1"/>
              </p:cNvSpPr>
              <p:nvPr/>
            </p:nvSpPr>
            <p:spPr bwMode="auto">
              <a:xfrm>
                <a:off x="8070" y="977"/>
                <a:ext cx="900" cy="617"/>
              </a:xfrm>
              <a:prstGeom prst="rect">
                <a:avLst/>
              </a:prstGeom>
              <a:solidFill>
                <a:srgbClr val="FFFFFF"/>
              </a:solidFill>
              <a:ln w="9525" algn="ctr">
                <a:solidFill>
                  <a:srgbClr val="000000"/>
                </a:solidFill>
                <a:miter lim="800000"/>
                <a:headEnd/>
                <a:tailEnd/>
              </a:ln>
            </p:spPr>
            <p:txBody>
              <a:bodyPr/>
              <a:lstStyle/>
              <a:p>
                <a:pPr algn="ctr"/>
                <a:r>
                  <a:rPr lang="en-US" sz="2800"/>
                  <a:t>Next</a:t>
                </a:r>
              </a:p>
              <a:p>
                <a:pPr algn="ctr"/>
                <a:r>
                  <a:rPr lang="en-US" sz="2800"/>
                  <a:t>Header</a:t>
                </a:r>
              </a:p>
            </p:txBody>
          </p:sp>
        </p:grpSp>
      </p:grpSp>
      <p:sp>
        <p:nvSpPr>
          <p:cNvPr id="26" name="TextBox 25"/>
          <p:cNvSpPr txBox="1">
            <a:spLocks noChangeArrowheads="1"/>
          </p:cNvSpPr>
          <p:nvPr/>
        </p:nvSpPr>
        <p:spPr bwMode="auto">
          <a:xfrm>
            <a:off x="533400" y="4383088"/>
            <a:ext cx="5878902" cy="2092881"/>
          </a:xfrm>
          <a:prstGeom prst="rect">
            <a:avLst/>
          </a:prstGeom>
          <a:solidFill>
            <a:schemeClr val="accent5">
              <a:lumMod val="40000"/>
              <a:lumOff val="60000"/>
            </a:schemeClr>
          </a:solidFill>
          <a:ln>
            <a:noFill/>
          </a:ln>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600" b="1" dirty="0" err="1"/>
              <a:t>SPI</a:t>
            </a:r>
            <a:r>
              <a:rPr lang="en-US" sz="2600" b="1" dirty="0"/>
              <a:t>:</a:t>
            </a:r>
          </a:p>
          <a:p>
            <a:pPr eaLnBrk="1" hangingPunct="1">
              <a:buFontTx/>
              <a:buChar char="-"/>
            </a:pPr>
            <a:r>
              <a:rPr lang="en-US" sz="2600" dirty="0" err="1"/>
              <a:t>Mỗi</a:t>
            </a:r>
            <a:r>
              <a:rPr lang="en-US" sz="2600" dirty="0"/>
              <a:t> </a:t>
            </a:r>
            <a:r>
              <a:rPr lang="en-US" sz="2600" dirty="0" err="1"/>
              <a:t>bên</a:t>
            </a:r>
            <a:r>
              <a:rPr lang="en-US" sz="2600" dirty="0"/>
              <a:t> </a:t>
            </a:r>
            <a:r>
              <a:rPr lang="en-US" sz="2600" dirty="0" err="1"/>
              <a:t>liên</a:t>
            </a:r>
            <a:r>
              <a:rPr lang="en-US" sz="2600" dirty="0"/>
              <a:t> </a:t>
            </a:r>
            <a:r>
              <a:rPr lang="en-US" sz="2600" dirty="0" err="1"/>
              <a:t>lạc</a:t>
            </a:r>
            <a:r>
              <a:rPr lang="en-US" sz="2600" dirty="0"/>
              <a:t> </a:t>
            </a:r>
            <a:r>
              <a:rPr lang="en-US" sz="2600" dirty="0" err="1"/>
              <a:t>tùy</a:t>
            </a:r>
            <a:r>
              <a:rPr lang="en-US" sz="2600" dirty="0"/>
              <a:t> </a:t>
            </a:r>
            <a:r>
              <a:rPr lang="en-US" sz="2600" dirty="0" err="1"/>
              <a:t>chọn</a:t>
            </a:r>
            <a:r>
              <a:rPr lang="en-US" sz="2600" dirty="0"/>
              <a:t> </a:t>
            </a:r>
            <a:r>
              <a:rPr lang="en-US" sz="2600" dirty="0" err="1"/>
              <a:t>gtri</a:t>
            </a:r>
            <a:r>
              <a:rPr lang="en-US" sz="2600" dirty="0"/>
              <a:t> </a:t>
            </a:r>
            <a:r>
              <a:rPr lang="en-US" sz="2600" dirty="0" err="1"/>
              <a:t>SPI</a:t>
            </a:r>
            <a:endParaRPr lang="en-US" sz="2600" dirty="0"/>
          </a:p>
          <a:p>
            <a:pPr eaLnBrk="1" hangingPunct="1">
              <a:buFontTx/>
              <a:buChar char="-"/>
            </a:pPr>
            <a:r>
              <a:rPr lang="en-US" sz="2600" dirty="0" err="1"/>
              <a:t>Bên</a:t>
            </a:r>
            <a:r>
              <a:rPr lang="en-US" sz="2600" dirty="0"/>
              <a:t> </a:t>
            </a:r>
            <a:r>
              <a:rPr lang="en-US" sz="2600" dirty="0" err="1"/>
              <a:t>nhận</a:t>
            </a:r>
            <a:r>
              <a:rPr lang="en-US" sz="2600" dirty="0"/>
              <a:t> </a:t>
            </a:r>
            <a:r>
              <a:rPr lang="en-US" sz="2600" dirty="0" err="1"/>
              <a:t>dựa</a:t>
            </a:r>
            <a:r>
              <a:rPr lang="en-US" sz="2600" dirty="0"/>
              <a:t> </a:t>
            </a:r>
            <a:r>
              <a:rPr lang="en-US" sz="2600" dirty="0" err="1"/>
              <a:t>vào</a:t>
            </a:r>
            <a:r>
              <a:rPr lang="en-US" sz="2600" dirty="0"/>
              <a:t> </a:t>
            </a:r>
            <a:r>
              <a:rPr lang="en-US" sz="2600" b="1" dirty="0" err="1"/>
              <a:t>SPI</a:t>
            </a:r>
            <a:r>
              <a:rPr lang="en-US" sz="2600" b="1" dirty="0"/>
              <a:t>, đ/c IP </a:t>
            </a:r>
            <a:r>
              <a:rPr lang="en-US" sz="2600" b="1" dirty="0" err="1"/>
              <a:t>đích</a:t>
            </a:r>
            <a:r>
              <a:rPr lang="en-US" sz="2600" dirty="0"/>
              <a:t>, </a:t>
            </a:r>
            <a:r>
              <a:rPr lang="en-US" sz="2600" dirty="0" err="1"/>
              <a:t>gthức</a:t>
            </a:r>
            <a:r>
              <a:rPr lang="en-US" sz="2600" dirty="0"/>
              <a:t> </a:t>
            </a:r>
            <a:r>
              <a:rPr lang="en-US" sz="2600" dirty="0" err="1"/>
              <a:t>IPSec</a:t>
            </a:r>
            <a:r>
              <a:rPr lang="en-US" sz="2600" dirty="0"/>
              <a:t> </a:t>
            </a:r>
            <a:r>
              <a:rPr lang="en-US" sz="2600" b="1" dirty="0"/>
              <a:t>(ESP</a:t>
            </a:r>
            <a:r>
              <a:rPr lang="en-US" sz="2600" dirty="0"/>
              <a:t>) =&gt; </a:t>
            </a:r>
            <a:r>
              <a:rPr lang="en-US" sz="2600" dirty="0" err="1"/>
              <a:t>xđ</a:t>
            </a:r>
            <a:r>
              <a:rPr lang="en-US" sz="2600" dirty="0"/>
              <a:t> </a:t>
            </a:r>
            <a:r>
              <a:rPr lang="en-US" sz="2600" dirty="0" err="1"/>
              <a:t>một</a:t>
            </a:r>
            <a:r>
              <a:rPr lang="en-US" sz="2600" dirty="0"/>
              <a:t> SA </a:t>
            </a:r>
            <a:r>
              <a:rPr lang="en-US" sz="2600" dirty="0" err="1"/>
              <a:t>duy</a:t>
            </a:r>
            <a:r>
              <a:rPr lang="en-US" sz="2600" dirty="0"/>
              <a:t> </a:t>
            </a:r>
            <a:r>
              <a:rPr lang="en-US" sz="2600" dirty="0" err="1"/>
              <a:t>nhất</a:t>
            </a:r>
            <a:r>
              <a:rPr lang="en-US" sz="2600" dirty="0"/>
              <a:t> </a:t>
            </a:r>
            <a:r>
              <a:rPr lang="en-US" sz="2600" dirty="0" err="1"/>
              <a:t>để</a:t>
            </a:r>
            <a:r>
              <a:rPr lang="en-US" sz="2600" dirty="0"/>
              <a:t> </a:t>
            </a:r>
            <a:r>
              <a:rPr lang="en-US" sz="2600" dirty="0" err="1"/>
              <a:t>áp</a:t>
            </a:r>
            <a:r>
              <a:rPr lang="en-US" sz="2600" dirty="0"/>
              <a:t> </a:t>
            </a:r>
            <a:r>
              <a:rPr lang="en-US" sz="2600" dirty="0" err="1"/>
              <a:t>cho</a:t>
            </a:r>
            <a:r>
              <a:rPr lang="en-US" sz="2600" dirty="0"/>
              <a:t> </a:t>
            </a:r>
            <a:r>
              <a:rPr lang="en-US" sz="2600" dirty="0" err="1"/>
              <a:t>gói</a:t>
            </a:r>
            <a:r>
              <a:rPr lang="en-US" sz="2600" dirty="0"/>
              <a:t> tin </a:t>
            </a:r>
            <a:r>
              <a:rPr lang="en-US" sz="2600" dirty="0" err="1"/>
              <a:t>nhận</a:t>
            </a:r>
            <a:r>
              <a:rPr lang="en-US" sz="2600" dirty="0"/>
              <a:t> </a:t>
            </a:r>
            <a:r>
              <a:rPr lang="en-US" sz="2600" dirty="0" err="1"/>
              <a:t>được</a:t>
            </a:r>
            <a:r>
              <a:rPr lang="en-US" sz="2600" dirty="0"/>
              <a:t>.</a:t>
            </a:r>
          </a:p>
        </p:txBody>
      </p:sp>
    </p:spTree>
    <p:extLst>
      <p:ext uri="{BB962C8B-B14F-4D97-AF65-F5344CB8AC3E}">
        <p14:creationId xmlns:p14="http://schemas.microsoft.com/office/powerpoint/2010/main" val="7130964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26"/>
                                        </p:tgtEl>
                                        <p:attrNameLst>
                                          <p:attrName>ppt_x</p:attrName>
                                        </p:attrNameLst>
                                      </p:cBhvr>
                                      <p:tavLst>
                                        <p:tav tm="0">
                                          <p:val>
                                            <p:strVal val="ppt_x"/>
                                          </p:val>
                                        </p:tav>
                                        <p:tav tm="100000">
                                          <p:val>
                                            <p:strVal val="ppt_x"/>
                                          </p:val>
                                        </p:tav>
                                      </p:tavLst>
                                    </p:anim>
                                    <p:anim calcmode="lin" valueType="num">
                                      <p:cBhvr additive="base">
                                        <p:cTn id="13" dur="500"/>
                                        <p:tgtEl>
                                          <p:spTgt spid="26"/>
                                        </p:tgtEl>
                                        <p:attrNameLst>
                                          <p:attrName>ppt_y</p:attrName>
                                        </p:attrNameLst>
                                      </p:cBhvr>
                                      <p:tavLst>
                                        <p:tav tm="0">
                                          <p:val>
                                            <p:strVal val="ppt_y"/>
                                          </p:val>
                                        </p:tav>
                                        <p:tav tm="100000">
                                          <p:val>
                                            <p:strVal val="1+ppt_h/2"/>
                                          </p:val>
                                        </p:tav>
                                      </p:tavLst>
                                    </p:anim>
                                    <p:set>
                                      <p:cBhvr>
                                        <p:cTn id="1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16</a:t>
            </a:fld>
            <a:endParaRPr lang="ru-RU" dirty="0"/>
          </a:p>
        </p:txBody>
      </p:sp>
      <p:grpSp>
        <p:nvGrpSpPr>
          <p:cNvPr id="5" name="Group 7"/>
          <p:cNvGrpSpPr>
            <a:grpSpLocks/>
          </p:cNvGrpSpPr>
          <p:nvPr/>
        </p:nvGrpSpPr>
        <p:grpSpPr bwMode="auto">
          <a:xfrm>
            <a:off x="304800" y="1219200"/>
            <a:ext cx="8991600" cy="3221038"/>
            <a:chOff x="2741" y="2664"/>
            <a:chExt cx="7420" cy="2397"/>
          </a:xfrm>
        </p:grpSpPr>
        <p:sp>
          <p:nvSpPr>
            <p:cNvPr id="6" name="Text Box 8"/>
            <p:cNvSpPr txBox="1">
              <a:spLocks noChangeArrowheads="1"/>
            </p:cNvSpPr>
            <p:nvPr/>
          </p:nvSpPr>
          <p:spPr bwMode="auto">
            <a:xfrm>
              <a:off x="3321" y="4535"/>
              <a:ext cx="72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32</a:t>
              </a:r>
              <a:r>
                <a:rPr lang="en-US" sz="2800" b="1">
                  <a:latin typeface="Times New Roman" pitchFamily="18" charset="0"/>
                </a:rPr>
                <a:t> </a:t>
              </a:r>
              <a:endParaRPr lang="en-US" sz="4000">
                <a:latin typeface="Times New Roman" pitchFamily="18" charset="0"/>
              </a:endParaRPr>
            </a:p>
          </p:txBody>
        </p:sp>
        <p:sp>
          <p:nvSpPr>
            <p:cNvPr id="7" name="Text Box 9"/>
            <p:cNvSpPr txBox="1">
              <a:spLocks noChangeArrowheads="1"/>
            </p:cNvSpPr>
            <p:nvPr/>
          </p:nvSpPr>
          <p:spPr bwMode="auto">
            <a:xfrm>
              <a:off x="4941" y="4592"/>
              <a:ext cx="90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32</a:t>
              </a:r>
              <a:endParaRPr lang="en-US" sz="2400">
                <a:latin typeface="Times New Roman" pitchFamily="18" charset="0"/>
              </a:endParaRPr>
            </a:p>
          </p:txBody>
        </p:sp>
        <p:sp>
          <p:nvSpPr>
            <p:cNvPr id="8" name="Text Box 10"/>
            <p:cNvSpPr txBox="1">
              <a:spLocks noChangeArrowheads="1"/>
            </p:cNvSpPr>
            <p:nvPr/>
          </p:nvSpPr>
          <p:spPr bwMode="auto">
            <a:xfrm>
              <a:off x="6381" y="4592"/>
              <a:ext cx="108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0-255</a:t>
              </a:r>
              <a:endParaRPr lang="en-US" sz="2400">
                <a:latin typeface="Times New Roman" pitchFamily="18" charset="0"/>
              </a:endParaRPr>
            </a:p>
          </p:txBody>
        </p:sp>
        <p:sp>
          <p:nvSpPr>
            <p:cNvPr id="9" name="Text Box 11"/>
            <p:cNvSpPr txBox="1">
              <a:spLocks noChangeArrowheads="1"/>
            </p:cNvSpPr>
            <p:nvPr/>
          </p:nvSpPr>
          <p:spPr bwMode="auto">
            <a:xfrm>
              <a:off x="7821" y="4577"/>
              <a:ext cx="54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800" b="1">
                  <a:latin typeface="Times New Roman" pitchFamily="18" charset="0"/>
                </a:rPr>
                <a:t>8</a:t>
              </a:r>
              <a:endParaRPr lang="en-US" sz="2800">
                <a:latin typeface="Times New Roman" pitchFamily="18" charset="0"/>
              </a:endParaRPr>
            </a:p>
          </p:txBody>
        </p:sp>
        <p:sp>
          <p:nvSpPr>
            <p:cNvPr id="10" name="Text Box 12"/>
            <p:cNvSpPr txBox="1">
              <a:spLocks noChangeArrowheads="1"/>
            </p:cNvSpPr>
            <p:nvPr/>
          </p:nvSpPr>
          <p:spPr bwMode="auto">
            <a:xfrm>
              <a:off x="8901" y="4577"/>
              <a:ext cx="54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800" b="1">
                  <a:latin typeface="Times New Roman" pitchFamily="18" charset="0"/>
                </a:rPr>
                <a:t>8</a:t>
              </a:r>
              <a:endParaRPr lang="en-US" sz="2800">
                <a:latin typeface="Times New Roman" pitchFamily="18" charset="0"/>
              </a:endParaRPr>
            </a:p>
          </p:txBody>
        </p:sp>
        <p:sp>
          <p:nvSpPr>
            <p:cNvPr id="11" name="Text Box 13"/>
            <p:cNvSpPr txBox="1">
              <a:spLocks noChangeArrowheads="1"/>
            </p:cNvSpPr>
            <p:nvPr/>
          </p:nvSpPr>
          <p:spPr bwMode="auto">
            <a:xfrm>
              <a:off x="9441" y="4577"/>
              <a:ext cx="72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Bits</a:t>
              </a:r>
              <a:endParaRPr lang="en-US" sz="2400">
                <a:latin typeface="Times New Roman" pitchFamily="18" charset="0"/>
              </a:endParaRPr>
            </a:p>
          </p:txBody>
        </p:sp>
        <p:grpSp>
          <p:nvGrpSpPr>
            <p:cNvPr id="12" name="Group 14"/>
            <p:cNvGrpSpPr>
              <a:grpSpLocks/>
            </p:cNvGrpSpPr>
            <p:nvPr/>
          </p:nvGrpSpPr>
          <p:grpSpPr bwMode="auto">
            <a:xfrm>
              <a:off x="2741" y="2664"/>
              <a:ext cx="7020" cy="1961"/>
              <a:chOff x="3120" y="-258"/>
              <a:chExt cx="5850" cy="1852"/>
            </a:xfrm>
          </p:grpSpPr>
          <p:sp>
            <p:nvSpPr>
              <p:cNvPr id="13" name="Rectangle 15"/>
              <p:cNvSpPr>
                <a:spLocks noChangeArrowheads="1"/>
              </p:cNvSpPr>
              <p:nvPr/>
            </p:nvSpPr>
            <p:spPr bwMode="auto">
              <a:xfrm>
                <a:off x="3420" y="-258"/>
                <a:ext cx="4950" cy="463"/>
              </a:xfrm>
              <a:prstGeom prst="rect">
                <a:avLst/>
              </a:prstGeom>
              <a:solidFill>
                <a:srgbClr val="FFFFFF"/>
              </a:solidFill>
              <a:ln w="9525" algn="ctr">
                <a:solidFill>
                  <a:srgbClr val="000000"/>
                </a:solidFill>
                <a:miter lim="800000"/>
                <a:headEnd/>
                <a:tailEnd/>
              </a:ln>
            </p:spPr>
            <p:txBody>
              <a:bodyPr lIns="0" tIns="0" rIns="0" bIns="0"/>
              <a:lstStyle/>
              <a:p>
                <a:r>
                  <a:rPr lang="en-US" sz="2400"/>
                  <a:t>  IP Hdr</a:t>
                </a:r>
                <a:r>
                  <a:rPr lang="en-US" sz="1600"/>
                  <a:t>			</a:t>
                </a:r>
                <a:r>
                  <a:rPr lang="en-US" sz="1200"/>
                  <a:t>     </a:t>
                </a:r>
                <a:r>
                  <a:rPr lang="en-US" sz="2800"/>
                  <a:t>Payload	</a:t>
                </a:r>
                <a:r>
                  <a:rPr lang="en-US" sz="1600"/>
                  <a:t>		</a:t>
                </a:r>
                <a:endParaRPr lang="en-US" sz="2000"/>
              </a:p>
            </p:txBody>
          </p:sp>
          <p:sp>
            <p:nvSpPr>
              <p:cNvPr id="14" name="Rectangle 16"/>
              <p:cNvSpPr>
                <a:spLocks noChangeArrowheads="1"/>
              </p:cNvSpPr>
              <p:nvPr/>
            </p:nvSpPr>
            <p:spPr bwMode="auto">
              <a:xfrm>
                <a:off x="4170" y="-250"/>
                <a:ext cx="60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Hdr</a:t>
                </a:r>
                <a:endParaRPr lang="en-US" sz="3600"/>
              </a:p>
            </p:txBody>
          </p:sp>
          <p:sp>
            <p:nvSpPr>
              <p:cNvPr id="15" name="Rectangle 17"/>
              <p:cNvSpPr>
                <a:spLocks noChangeArrowheads="1"/>
              </p:cNvSpPr>
              <p:nvPr/>
            </p:nvSpPr>
            <p:spPr bwMode="auto">
              <a:xfrm>
                <a:off x="7320" y="-250"/>
                <a:ext cx="60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Trl</a:t>
                </a:r>
                <a:endParaRPr lang="en-US" sz="3600"/>
              </a:p>
            </p:txBody>
          </p:sp>
          <p:sp>
            <p:nvSpPr>
              <p:cNvPr id="16" name="Rectangle 18"/>
              <p:cNvSpPr>
                <a:spLocks noChangeArrowheads="1"/>
              </p:cNvSpPr>
              <p:nvPr/>
            </p:nvSpPr>
            <p:spPr bwMode="auto">
              <a:xfrm>
                <a:off x="7920" y="-250"/>
                <a:ext cx="75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Auth</a:t>
                </a:r>
                <a:endParaRPr lang="en-US" sz="3600"/>
              </a:p>
            </p:txBody>
          </p:sp>
          <p:sp>
            <p:nvSpPr>
              <p:cNvPr id="17" name="Line 19"/>
              <p:cNvSpPr>
                <a:spLocks noChangeShapeType="1"/>
              </p:cNvSpPr>
              <p:nvPr/>
            </p:nvSpPr>
            <p:spPr bwMode="auto">
              <a:xfrm flipH="1">
                <a:off x="3720" y="206"/>
                <a:ext cx="45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8" name="Line 20"/>
              <p:cNvSpPr>
                <a:spLocks noChangeShapeType="1"/>
              </p:cNvSpPr>
              <p:nvPr/>
            </p:nvSpPr>
            <p:spPr bwMode="auto">
              <a:xfrm flipH="1">
                <a:off x="6870" y="206"/>
                <a:ext cx="450" cy="7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9" name="Line 21"/>
              <p:cNvSpPr>
                <a:spLocks noChangeShapeType="1"/>
              </p:cNvSpPr>
              <p:nvPr/>
            </p:nvSpPr>
            <p:spPr bwMode="auto">
              <a:xfrm>
                <a:off x="4770" y="206"/>
                <a:ext cx="45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20" name="Line 22"/>
              <p:cNvSpPr>
                <a:spLocks noChangeShapeType="1"/>
              </p:cNvSpPr>
              <p:nvPr/>
            </p:nvSpPr>
            <p:spPr bwMode="auto">
              <a:xfrm>
                <a:off x="7920" y="206"/>
                <a:ext cx="60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21" name="Rectangle 23"/>
              <p:cNvSpPr>
                <a:spLocks noChangeArrowheads="1"/>
              </p:cNvSpPr>
              <p:nvPr/>
            </p:nvSpPr>
            <p:spPr bwMode="auto">
              <a:xfrm>
                <a:off x="3120" y="977"/>
                <a:ext cx="1950" cy="617"/>
              </a:xfrm>
              <a:prstGeom prst="rect">
                <a:avLst/>
              </a:prstGeom>
              <a:solidFill>
                <a:srgbClr val="FFFFFF"/>
              </a:solidFill>
              <a:ln w="9525" algn="ctr">
                <a:solidFill>
                  <a:srgbClr val="000000"/>
                </a:solidFill>
                <a:miter lim="800000"/>
                <a:headEnd/>
                <a:tailEnd/>
              </a:ln>
            </p:spPr>
            <p:txBody>
              <a:bodyPr lIns="0" tIns="0" rIns="0" bIns="0"/>
              <a:lstStyle/>
              <a:p>
                <a:pPr algn="ctr"/>
                <a:r>
                  <a:rPr lang="en-US" sz="2800" dirty="0" err="1"/>
                  <a:t>SecurityParameters</a:t>
                </a:r>
                <a:endParaRPr lang="en-US" sz="2800" dirty="0"/>
              </a:p>
              <a:p>
                <a:pPr algn="ctr"/>
                <a:r>
                  <a:rPr lang="en-US" sz="2800" dirty="0"/>
                  <a:t>Index (</a:t>
                </a:r>
                <a:r>
                  <a:rPr lang="en-US" sz="2800" dirty="0" err="1"/>
                  <a:t>SPI</a:t>
                </a:r>
                <a:r>
                  <a:rPr lang="en-US" sz="2800" dirty="0"/>
                  <a:t>)</a:t>
                </a:r>
              </a:p>
            </p:txBody>
          </p:sp>
          <p:sp>
            <p:nvSpPr>
              <p:cNvPr id="22" name="Rectangle 24"/>
              <p:cNvSpPr>
                <a:spLocks noChangeArrowheads="1"/>
              </p:cNvSpPr>
              <p:nvPr/>
            </p:nvSpPr>
            <p:spPr bwMode="auto">
              <a:xfrm>
                <a:off x="4920" y="977"/>
                <a:ext cx="1050" cy="617"/>
              </a:xfrm>
              <a:prstGeom prst="rect">
                <a:avLst/>
              </a:prstGeom>
              <a:solidFill>
                <a:srgbClr val="FFFFFF"/>
              </a:solidFill>
              <a:ln w="9525" algn="ctr">
                <a:solidFill>
                  <a:srgbClr val="000000"/>
                </a:solidFill>
                <a:miter lim="800000"/>
                <a:headEnd/>
                <a:tailEnd/>
              </a:ln>
            </p:spPr>
            <p:txBody>
              <a:bodyPr lIns="0" tIns="0" rIns="0" bIns="0"/>
              <a:lstStyle/>
              <a:p>
                <a:pPr algn="ctr"/>
                <a:r>
                  <a:rPr lang="en-US" sz="2800"/>
                  <a:t>Sequence</a:t>
                </a:r>
              </a:p>
              <a:p>
                <a:pPr algn="ctr"/>
                <a:r>
                  <a:rPr lang="en-US" sz="2800"/>
                  <a:t>Number</a:t>
                </a:r>
              </a:p>
            </p:txBody>
          </p:sp>
          <p:sp>
            <p:nvSpPr>
              <p:cNvPr id="23" name="Rectangle 25"/>
              <p:cNvSpPr>
                <a:spLocks noChangeArrowheads="1"/>
              </p:cNvSpPr>
              <p:nvPr/>
            </p:nvSpPr>
            <p:spPr bwMode="auto">
              <a:xfrm>
                <a:off x="6270" y="977"/>
                <a:ext cx="900" cy="617"/>
              </a:xfrm>
              <a:prstGeom prst="rect">
                <a:avLst/>
              </a:prstGeom>
              <a:solidFill>
                <a:srgbClr val="FFFFFF"/>
              </a:solidFill>
              <a:ln w="9525" algn="ctr">
                <a:solidFill>
                  <a:srgbClr val="000000"/>
                </a:solidFill>
                <a:miter lim="800000"/>
                <a:headEnd/>
                <a:tailEnd/>
              </a:ln>
            </p:spPr>
            <p:txBody>
              <a:bodyPr lIns="0" tIns="0" rIns="0" bIns="0"/>
              <a:lstStyle/>
              <a:p>
                <a:pPr algn="ctr"/>
                <a:endParaRPr lang="en-US" sz="900"/>
              </a:p>
              <a:p>
                <a:pPr algn="ctr"/>
                <a:r>
                  <a:rPr lang="en-US" sz="2800"/>
                  <a:t>Padding</a:t>
                </a:r>
                <a:endParaRPr lang="en-US" sz="4000"/>
              </a:p>
            </p:txBody>
          </p:sp>
          <p:sp>
            <p:nvSpPr>
              <p:cNvPr id="24" name="Rectangle 26"/>
              <p:cNvSpPr>
                <a:spLocks noChangeArrowheads="1"/>
              </p:cNvSpPr>
              <p:nvPr/>
            </p:nvSpPr>
            <p:spPr bwMode="auto">
              <a:xfrm>
                <a:off x="7170" y="977"/>
                <a:ext cx="900" cy="617"/>
              </a:xfrm>
              <a:prstGeom prst="rect">
                <a:avLst/>
              </a:prstGeom>
              <a:solidFill>
                <a:srgbClr val="FFFFFF"/>
              </a:solidFill>
              <a:ln w="9525" algn="ctr">
                <a:solidFill>
                  <a:srgbClr val="000000"/>
                </a:solidFill>
                <a:miter lim="800000"/>
                <a:headEnd/>
                <a:tailEnd/>
              </a:ln>
            </p:spPr>
            <p:txBody>
              <a:bodyPr/>
              <a:lstStyle/>
              <a:p>
                <a:pPr algn="ctr"/>
                <a:r>
                  <a:rPr lang="en-US" sz="2800"/>
                  <a:t>Pad</a:t>
                </a:r>
              </a:p>
              <a:p>
                <a:pPr algn="ctr"/>
                <a:r>
                  <a:rPr lang="en-US" sz="2800"/>
                  <a:t>Length</a:t>
                </a:r>
              </a:p>
            </p:txBody>
          </p:sp>
          <p:sp>
            <p:nvSpPr>
              <p:cNvPr id="25" name="Rectangle 27"/>
              <p:cNvSpPr>
                <a:spLocks noChangeArrowheads="1"/>
              </p:cNvSpPr>
              <p:nvPr/>
            </p:nvSpPr>
            <p:spPr bwMode="auto">
              <a:xfrm>
                <a:off x="8070" y="977"/>
                <a:ext cx="900" cy="617"/>
              </a:xfrm>
              <a:prstGeom prst="rect">
                <a:avLst/>
              </a:prstGeom>
              <a:solidFill>
                <a:srgbClr val="FFFFFF"/>
              </a:solidFill>
              <a:ln w="9525" algn="ctr">
                <a:solidFill>
                  <a:srgbClr val="000000"/>
                </a:solidFill>
                <a:miter lim="800000"/>
                <a:headEnd/>
                <a:tailEnd/>
              </a:ln>
            </p:spPr>
            <p:txBody>
              <a:bodyPr/>
              <a:lstStyle/>
              <a:p>
                <a:pPr algn="ctr"/>
                <a:r>
                  <a:rPr lang="en-US" sz="2800"/>
                  <a:t>Next</a:t>
                </a:r>
              </a:p>
              <a:p>
                <a:pPr algn="ctr"/>
                <a:r>
                  <a:rPr lang="en-US" sz="2800"/>
                  <a:t>Header</a:t>
                </a:r>
              </a:p>
            </p:txBody>
          </p:sp>
        </p:grpSp>
      </p:grpSp>
      <p:sp>
        <p:nvSpPr>
          <p:cNvPr id="26" name="TextBox 25"/>
          <p:cNvSpPr txBox="1">
            <a:spLocks noChangeArrowheads="1"/>
          </p:cNvSpPr>
          <p:nvPr/>
        </p:nvSpPr>
        <p:spPr bwMode="auto">
          <a:xfrm>
            <a:off x="1007647" y="4464050"/>
            <a:ext cx="6495280" cy="1815882"/>
          </a:xfrm>
          <a:prstGeom prst="rect">
            <a:avLst/>
          </a:prstGeom>
          <a:solidFill>
            <a:schemeClr val="accent5">
              <a:lumMod val="40000"/>
              <a:lumOff val="60000"/>
            </a:schemeClr>
          </a:solidFill>
          <a:ln>
            <a:noFill/>
          </a:ln>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800" b="1" dirty="0"/>
              <a:t>Sequence Number:</a:t>
            </a:r>
          </a:p>
          <a:p>
            <a:pPr eaLnBrk="1" hangingPunct="1">
              <a:buFontTx/>
              <a:buChar char="-"/>
            </a:pPr>
            <a:r>
              <a:rPr lang="en-US" sz="2800" dirty="0"/>
              <a:t> </a:t>
            </a:r>
            <a:r>
              <a:rPr lang="en-US" sz="2800" dirty="0" err="1"/>
              <a:t>Khởi</a:t>
            </a:r>
            <a:r>
              <a:rPr lang="en-US" sz="2800" dirty="0"/>
              <a:t> </a:t>
            </a:r>
            <a:r>
              <a:rPr lang="en-US" sz="2800" dirty="0" err="1"/>
              <a:t>tạo</a:t>
            </a:r>
            <a:r>
              <a:rPr lang="en-US" sz="2800" dirty="0"/>
              <a:t> </a:t>
            </a:r>
            <a:r>
              <a:rPr lang="en-US" sz="2800" dirty="0" err="1"/>
              <a:t>bằng</a:t>
            </a:r>
            <a:r>
              <a:rPr lang="en-US" sz="2800" dirty="0"/>
              <a:t> 0</a:t>
            </a:r>
          </a:p>
          <a:p>
            <a:pPr eaLnBrk="1" hangingPunct="1">
              <a:buFontTx/>
              <a:buChar char="-"/>
            </a:pPr>
            <a:r>
              <a:rPr lang="en-US" sz="2800" dirty="0"/>
              <a:t> </a:t>
            </a:r>
            <a:r>
              <a:rPr lang="en-US" sz="2800" dirty="0" err="1"/>
              <a:t>Tăng</a:t>
            </a:r>
            <a:r>
              <a:rPr lang="en-US" sz="2800" dirty="0"/>
              <a:t> </a:t>
            </a:r>
            <a:r>
              <a:rPr lang="en-US" sz="2800" dirty="0" err="1"/>
              <a:t>lên</a:t>
            </a:r>
            <a:r>
              <a:rPr lang="en-US" sz="2800" dirty="0"/>
              <a:t> 1 </a:t>
            </a:r>
            <a:r>
              <a:rPr lang="en-US" sz="2800" dirty="0" err="1"/>
              <a:t>nếu</a:t>
            </a:r>
            <a:r>
              <a:rPr lang="en-US" sz="2800" dirty="0"/>
              <a:t> </a:t>
            </a:r>
            <a:r>
              <a:rPr lang="en-US" sz="2800" dirty="0" err="1"/>
              <a:t>mỗi</a:t>
            </a:r>
            <a:r>
              <a:rPr lang="en-US" sz="2800" dirty="0"/>
              <a:t> </a:t>
            </a:r>
            <a:r>
              <a:rPr lang="en-US" sz="2800" dirty="0" err="1"/>
              <a:t>gói</a:t>
            </a:r>
            <a:r>
              <a:rPr lang="en-US" sz="2800" dirty="0"/>
              <a:t> tin </a:t>
            </a:r>
            <a:r>
              <a:rPr lang="en-US" sz="2800" dirty="0" err="1"/>
              <a:t>được</a:t>
            </a:r>
            <a:r>
              <a:rPr lang="en-US" sz="2800" dirty="0"/>
              <a:t> </a:t>
            </a:r>
            <a:r>
              <a:rPr lang="en-US" sz="2800" dirty="0" err="1"/>
              <a:t>gửi</a:t>
            </a:r>
            <a:endParaRPr lang="en-US" sz="2800" dirty="0"/>
          </a:p>
          <a:p>
            <a:pPr eaLnBrk="1" hangingPunct="1">
              <a:buFontTx/>
              <a:buChar char="-"/>
            </a:pPr>
            <a:r>
              <a:rPr lang="en-US" sz="2800" dirty="0"/>
              <a:t> </a:t>
            </a:r>
            <a:r>
              <a:rPr lang="en-US" sz="2800" dirty="0" err="1"/>
              <a:t>Để</a:t>
            </a:r>
            <a:r>
              <a:rPr lang="en-US" sz="2800" dirty="0"/>
              <a:t> </a:t>
            </a:r>
            <a:r>
              <a:rPr lang="en-US" sz="2800" dirty="0" err="1"/>
              <a:t>chống</a:t>
            </a:r>
            <a:r>
              <a:rPr lang="en-US" sz="2800" dirty="0"/>
              <a:t> </a:t>
            </a:r>
            <a:r>
              <a:rPr lang="en-US" sz="2800" dirty="0" err="1"/>
              <a:t>trùng</a:t>
            </a:r>
            <a:r>
              <a:rPr lang="en-US" sz="2800" dirty="0"/>
              <a:t> </a:t>
            </a:r>
            <a:r>
              <a:rPr lang="en-US" sz="2800" dirty="0" err="1"/>
              <a:t>lặp</a:t>
            </a:r>
            <a:r>
              <a:rPr lang="en-US" sz="2800" dirty="0"/>
              <a:t> </a:t>
            </a:r>
            <a:r>
              <a:rPr lang="en-US" sz="2800" dirty="0" err="1"/>
              <a:t>gói</a:t>
            </a:r>
            <a:r>
              <a:rPr lang="en-US" sz="2800" dirty="0"/>
              <a:t> tin</a:t>
            </a:r>
          </a:p>
        </p:txBody>
      </p:sp>
    </p:spTree>
    <p:extLst>
      <p:ext uri="{BB962C8B-B14F-4D97-AF65-F5344CB8AC3E}">
        <p14:creationId xmlns:p14="http://schemas.microsoft.com/office/powerpoint/2010/main" val="903763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26"/>
                                        </p:tgtEl>
                                        <p:attrNameLst>
                                          <p:attrName>ppt_x</p:attrName>
                                        </p:attrNameLst>
                                      </p:cBhvr>
                                      <p:tavLst>
                                        <p:tav tm="0">
                                          <p:val>
                                            <p:strVal val="ppt_x"/>
                                          </p:val>
                                        </p:tav>
                                        <p:tav tm="100000">
                                          <p:val>
                                            <p:strVal val="ppt_x"/>
                                          </p:val>
                                        </p:tav>
                                      </p:tavLst>
                                    </p:anim>
                                    <p:anim calcmode="lin" valueType="num">
                                      <p:cBhvr additive="base">
                                        <p:cTn id="13" dur="500"/>
                                        <p:tgtEl>
                                          <p:spTgt spid="26"/>
                                        </p:tgtEl>
                                        <p:attrNameLst>
                                          <p:attrName>ppt_y</p:attrName>
                                        </p:attrNameLst>
                                      </p:cBhvr>
                                      <p:tavLst>
                                        <p:tav tm="0">
                                          <p:val>
                                            <p:strVal val="ppt_y"/>
                                          </p:val>
                                        </p:tav>
                                        <p:tav tm="100000">
                                          <p:val>
                                            <p:strVal val="1+ppt_h/2"/>
                                          </p:val>
                                        </p:tav>
                                      </p:tavLst>
                                    </p:anim>
                                    <p:set>
                                      <p:cBhvr>
                                        <p:cTn id="1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17</a:t>
            </a:fld>
            <a:endParaRPr lang="ru-RU" dirty="0"/>
          </a:p>
        </p:txBody>
      </p:sp>
      <p:grpSp>
        <p:nvGrpSpPr>
          <p:cNvPr id="5" name="Group 7"/>
          <p:cNvGrpSpPr>
            <a:grpSpLocks/>
          </p:cNvGrpSpPr>
          <p:nvPr/>
        </p:nvGrpSpPr>
        <p:grpSpPr bwMode="auto">
          <a:xfrm>
            <a:off x="304800" y="1219200"/>
            <a:ext cx="8991600" cy="3221038"/>
            <a:chOff x="2741" y="2664"/>
            <a:chExt cx="7420" cy="2397"/>
          </a:xfrm>
        </p:grpSpPr>
        <p:sp>
          <p:nvSpPr>
            <p:cNvPr id="6" name="Text Box 8"/>
            <p:cNvSpPr txBox="1">
              <a:spLocks noChangeArrowheads="1"/>
            </p:cNvSpPr>
            <p:nvPr/>
          </p:nvSpPr>
          <p:spPr bwMode="auto">
            <a:xfrm>
              <a:off x="3321" y="4535"/>
              <a:ext cx="72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32</a:t>
              </a:r>
              <a:r>
                <a:rPr lang="en-US" sz="2800" b="1">
                  <a:latin typeface="Times New Roman" pitchFamily="18" charset="0"/>
                </a:rPr>
                <a:t> </a:t>
              </a:r>
              <a:endParaRPr lang="en-US" sz="4000">
                <a:latin typeface="Times New Roman" pitchFamily="18" charset="0"/>
              </a:endParaRPr>
            </a:p>
          </p:txBody>
        </p:sp>
        <p:sp>
          <p:nvSpPr>
            <p:cNvPr id="7" name="Text Box 9"/>
            <p:cNvSpPr txBox="1">
              <a:spLocks noChangeArrowheads="1"/>
            </p:cNvSpPr>
            <p:nvPr/>
          </p:nvSpPr>
          <p:spPr bwMode="auto">
            <a:xfrm>
              <a:off x="4941" y="4592"/>
              <a:ext cx="90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32</a:t>
              </a:r>
              <a:endParaRPr lang="en-US" sz="2400">
                <a:latin typeface="Times New Roman" pitchFamily="18" charset="0"/>
              </a:endParaRPr>
            </a:p>
          </p:txBody>
        </p:sp>
        <p:sp>
          <p:nvSpPr>
            <p:cNvPr id="8" name="Text Box 10"/>
            <p:cNvSpPr txBox="1">
              <a:spLocks noChangeArrowheads="1"/>
            </p:cNvSpPr>
            <p:nvPr/>
          </p:nvSpPr>
          <p:spPr bwMode="auto">
            <a:xfrm>
              <a:off x="6381" y="4592"/>
              <a:ext cx="108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0-255</a:t>
              </a:r>
              <a:endParaRPr lang="en-US" sz="2400">
                <a:latin typeface="Times New Roman" pitchFamily="18" charset="0"/>
              </a:endParaRPr>
            </a:p>
          </p:txBody>
        </p:sp>
        <p:sp>
          <p:nvSpPr>
            <p:cNvPr id="9" name="Text Box 11"/>
            <p:cNvSpPr txBox="1">
              <a:spLocks noChangeArrowheads="1"/>
            </p:cNvSpPr>
            <p:nvPr/>
          </p:nvSpPr>
          <p:spPr bwMode="auto">
            <a:xfrm>
              <a:off x="7821" y="4577"/>
              <a:ext cx="54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800" b="1">
                  <a:latin typeface="Times New Roman" pitchFamily="18" charset="0"/>
                </a:rPr>
                <a:t>8</a:t>
              </a:r>
              <a:endParaRPr lang="en-US" sz="2800">
                <a:latin typeface="Times New Roman" pitchFamily="18" charset="0"/>
              </a:endParaRPr>
            </a:p>
          </p:txBody>
        </p:sp>
        <p:sp>
          <p:nvSpPr>
            <p:cNvPr id="10" name="Text Box 12"/>
            <p:cNvSpPr txBox="1">
              <a:spLocks noChangeArrowheads="1"/>
            </p:cNvSpPr>
            <p:nvPr/>
          </p:nvSpPr>
          <p:spPr bwMode="auto">
            <a:xfrm>
              <a:off x="8901" y="4577"/>
              <a:ext cx="54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800" b="1">
                  <a:latin typeface="Times New Roman" pitchFamily="18" charset="0"/>
                </a:rPr>
                <a:t>8</a:t>
              </a:r>
              <a:endParaRPr lang="en-US" sz="2800">
                <a:latin typeface="Times New Roman" pitchFamily="18" charset="0"/>
              </a:endParaRPr>
            </a:p>
          </p:txBody>
        </p:sp>
        <p:sp>
          <p:nvSpPr>
            <p:cNvPr id="11" name="Text Box 13"/>
            <p:cNvSpPr txBox="1">
              <a:spLocks noChangeArrowheads="1"/>
            </p:cNvSpPr>
            <p:nvPr/>
          </p:nvSpPr>
          <p:spPr bwMode="auto">
            <a:xfrm>
              <a:off x="9441" y="4577"/>
              <a:ext cx="72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Bits</a:t>
              </a:r>
              <a:endParaRPr lang="en-US" sz="2400">
                <a:latin typeface="Times New Roman" pitchFamily="18" charset="0"/>
              </a:endParaRPr>
            </a:p>
          </p:txBody>
        </p:sp>
        <p:grpSp>
          <p:nvGrpSpPr>
            <p:cNvPr id="12" name="Group 14"/>
            <p:cNvGrpSpPr>
              <a:grpSpLocks/>
            </p:cNvGrpSpPr>
            <p:nvPr/>
          </p:nvGrpSpPr>
          <p:grpSpPr bwMode="auto">
            <a:xfrm>
              <a:off x="2741" y="2664"/>
              <a:ext cx="7020" cy="1961"/>
              <a:chOff x="3120" y="-258"/>
              <a:chExt cx="5850" cy="1852"/>
            </a:xfrm>
          </p:grpSpPr>
          <p:sp>
            <p:nvSpPr>
              <p:cNvPr id="13" name="Rectangle 15"/>
              <p:cNvSpPr>
                <a:spLocks noChangeArrowheads="1"/>
              </p:cNvSpPr>
              <p:nvPr/>
            </p:nvSpPr>
            <p:spPr bwMode="auto">
              <a:xfrm>
                <a:off x="3420" y="-258"/>
                <a:ext cx="4950" cy="463"/>
              </a:xfrm>
              <a:prstGeom prst="rect">
                <a:avLst/>
              </a:prstGeom>
              <a:solidFill>
                <a:srgbClr val="FFFFFF"/>
              </a:solidFill>
              <a:ln w="9525" algn="ctr">
                <a:solidFill>
                  <a:srgbClr val="000000"/>
                </a:solidFill>
                <a:miter lim="800000"/>
                <a:headEnd/>
                <a:tailEnd/>
              </a:ln>
            </p:spPr>
            <p:txBody>
              <a:bodyPr lIns="0" tIns="0" rIns="0" bIns="0"/>
              <a:lstStyle/>
              <a:p>
                <a:r>
                  <a:rPr lang="en-US" sz="2800"/>
                  <a:t>  IP Hdr</a:t>
                </a:r>
                <a:r>
                  <a:rPr lang="en-US"/>
                  <a:t>			</a:t>
                </a:r>
                <a:r>
                  <a:rPr lang="en-US" sz="1400"/>
                  <a:t>     </a:t>
                </a:r>
                <a:r>
                  <a:rPr lang="en-US" sz="3200"/>
                  <a:t>Payload	</a:t>
                </a:r>
                <a:r>
                  <a:rPr lang="en-US"/>
                  <a:t>		</a:t>
                </a:r>
                <a:endParaRPr lang="en-US" sz="2400"/>
              </a:p>
            </p:txBody>
          </p:sp>
          <p:sp>
            <p:nvSpPr>
              <p:cNvPr id="14" name="Rectangle 16"/>
              <p:cNvSpPr>
                <a:spLocks noChangeArrowheads="1"/>
              </p:cNvSpPr>
              <p:nvPr/>
            </p:nvSpPr>
            <p:spPr bwMode="auto">
              <a:xfrm>
                <a:off x="4170" y="-250"/>
                <a:ext cx="60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Hdr</a:t>
                </a:r>
                <a:endParaRPr lang="en-US" sz="3600"/>
              </a:p>
            </p:txBody>
          </p:sp>
          <p:sp>
            <p:nvSpPr>
              <p:cNvPr id="15" name="Rectangle 17"/>
              <p:cNvSpPr>
                <a:spLocks noChangeArrowheads="1"/>
              </p:cNvSpPr>
              <p:nvPr/>
            </p:nvSpPr>
            <p:spPr bwMode="auto">
              <a:xfrm>
                <a:off x="7320" y="-250"/>
                <a:ext cx="60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Trl</a:t>
                </a:r>
                <a:endParaRPr lang="en-US" sz="3600"/>
              </a:p>
            </p:txBody>
          </p:sp>
          <p:sp>
            <p:nvSpPr>
              <p:cNvPr id="16" name="Rectangle 18"/>
              <p:cNvSpPr>
                <a:spLocks noChangeArrowheads="1"/>
              </p:cNvSpPr>
              <p:nvPr/>
            </p:nvSpPr>
            <p:spPr bwMode="auto">
              <a:xfrm>
                <a:off x="7920" y="-250"/>
                <a:ext cx="75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Auth</a:t>
                </a:r>
                <a:endParaRPr lang="en-US" sz="3600"/>
              </a:p>
            </p:txBody>
          </p:sp>
          <p:sp>
            <p:nvSpPr>
              <p:cNvPr id="17" name="Line 19"/>
              <p:cNvSpPr>
                <a:spLocks noChangeShapeType="1"/>
              </p:cNvSpPr>
              <p:nvPr/>
            </p:nvSpPr>
            <p:spPr bwMode="auto">
              <a:xfrm flipH="1">
                <a:off x="3720" y="206"/>
                <a:ext cx="45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8" name="Line 20"/>
              <p:cNvSpPr>
                <a:spLocks noChangeShapeType="1"/>
              </p:cNvSpPr>
              <p:nvPr/>
            </p:nvSpPr>
            <p:spPr bwMode="auto">
              <a:xfrm flipH="1">
                <a:off x="6870" y="206"/>
                <a:ext cx="450" cy="7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9" name="Line 21"/>
              <p:cNvSpPr>
                <a:spLocks noChangeShapeType="1"/>
              </p:cNvSpPr>
              <p:nvPr/>
            </p:nvSpPr>
            <p:spPr bwMode="auto">
              <a:xfrm>
                <a:off x="4770" y="206"/>
                <a:ext cx="45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20" name="Line 22"/>
              <p:cNvSpPr>
                <a:spLocks noChangeShapeType="1"/>
              </p:cNvSpPr>
              <p:nvPr/>
            </p:nvSpPr>
            <p:spPr bwMode="auto">
              <a:xfrm>
                <a:off x="7920" y="206"/>
                <a:ext cx="60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21" name="Rectangle 23"/>
              <p:cNvSpPr>
                <a:spLocks noChangeArrowheads="1"/>
              </p:cNvSpPr>
              <p:nvPr/>
            </p:nvSpPr>
            <p:spPr bwMode="auto">
              <a:xfrm>
                <a:off x="3120" y="977"/>
                <a:ext cx="1950" cy="617"/>
              </a:xfrm>
              <a:prstGeom prst="rect">
                <a:avLst/>
              </a:prstGeom>
              <a:solidFill>
                <a:srgbClr val="FFFFFF"/>
              </a:solidFill>
              <a:ln w="9525" algn="ctr">
                <a:solidFill>
                  <a:srgbClr val="000000"/>
                </a:solidFill>
                <a:miter lim="800000"/>
                <a:headEnd/>
                <a:tailEnd/>
              </a:ln>
            </p:spPr>
            <p:txBody>
              <a:bodyPr lIns="0" tIns="0" rIns="0" bIns="0"/>
              <a:lstStyle/>
              <a:p>
                <a:pPr algn="ctr"/>
                <a:r>
                  <a:rPr lang="en-US" sz="2800" dirty="0" err="1"/>
                  <a:t>SecurityParameters</a:t>
                </a:r>
                <a:endParaRPr lang="en-US" sz="2800" dirty="0"/>
              </a:p>
              <a:p>
                <a:pPr algn="ctr"/>
                <a:r>
                  <a:rPr lang="en-US" sz="2800" dirty="0"/>
                  <a:t>Index (</a:t>
                </a:r>
                <a:r>
                  <a:rPr lang="en-US" sz="2800" dirty="0" err="1"/>
                  <a:t>SPI</a:t>
                </a:r>
                <a:r>
                  <a:rPr lang="en-US" sz="2800" dirty="0"/>
                  <a:t>)</a:t>
                </a:r>
              </a:p>
            </p:txBody>
          </p:sp>
          <p:sp>
            <p:nvSpPr>
              <p:cNvPr id="22" name="Rectangle 24"/>
              <p:cNvSpPr>
                <a:spLocks noChangeArrowheads="1"/>
              </p:cNvSpPr>
              <p:nvPr/>
            </p:nvSpPr>
            <p:spPr bwMode="auto">
              <a:xfrm>
                <a:off x="4920" y="977"/>
                <a:ext cx="1050" cy="617"/>
              </a:xfrm>
              <a:prstGeom prst="rect">
                <a:avLst/>
              </a:prstGeom>
              <a:solidFill>
                <a:srgbClr val="FFFFFF"/>
              </a:solidFill>
              <a:ln w="9525" algn="ctr">
                <a:solidFill>
                  <a:srgbClr val="000000"/>
                </a:solidFill>
                <a:miter lim="800000"/>
                <a:headEnd/>
                <a:tailEnd/>
              </a:ln>
            </p:spPr>
            <p:txBody>
              <a:bodyPr lIns="0" tIns="0" rIns="0" bIns="0"/>
              <a:lstStyle/>
              <a:p>
                <a:pPr algn="ctr"/>
                <a:r>
                  <a:rPr lang="en-US" sz="2800"/>
                  <a:t>Sequence</a:t>
                </a:r>
              </a:p>
              <a:p>
                <a:pPr algn="ctr"/>
                <a:r>
                  <a:rPr lang="en-US" sz="2800"/>
                  <a:t>Number</a:t>
                </a:r>
              </a:p>
            </p:txBody>
          </p:sp>
          <p:sp>
            <p:nvSpPr>
              <p:cNvPr id="23" name="Rectangle 25"/>
              <p:cNvSpPr>
                <a:spLocks noChangeArrowheads="1"/>
              </p:cNvSpPr>
              <p:nvPr/>
            </p:nvSpPr>
            <p:spPr bwMode="auto">
              <a:xfrm>
                <a:off x="6270" y="977"/>
                <a:ext cx="900" cy="617"/>
              </a:xfrm>
              <a:prstGeom prst="rect">
                <a:avLst/>
              </a:prstGeom>
              <a:solidFill>
                <a:srgbClr val="FFFFFF"/>
              </a:solidFill>
              <a:ln w="9525" algn="ctr">
                <a:solidFill>
                  <a:srgbClr val="000000"/>
                </a:solidFill>
                <a:miter lim="800000"/>
                <a:headEnd/>
                <a:tailEnd/>
              </a:ln>
            </p:spPr>
            <p:txBody>
              <a:bodyPr lIns="0" tIns="0" rIns="0" bIns="0"/>
              <a:lstStyle/>
              <a:p>
                <a:pPr algn="ctr"/>
                <a:endParaRPr lang="en-US" sz="900"/>
              </a:p>
              <a:p>
                <a:pPr algn="ctr"/>
                <a:r>
                  <a:rPr lang="en-US" sz="2800"/>
                  <a:t>Padding</a:t>
                </a:r>
                <a:endParaRPr lang="en-US" sz="4000"/>
              </a:p>
            </p:txBody>
          </p:sp>
          <p:sp>
            <p:nvSpPr>
              <p:cNvPr id="24" name="Rectangle 26"/>
              <p:cNvSpPr>
                <a:spLocks noChangeArrowheads="1"/>
              </p:cNvSpPr>
              <p:nvPr/>
            </p:nvSpPr>
            <p:spPr bwMode="auto">
              <a:xfrm>
                <a:off x="7170" y="977"/>
                <a:ext cx="900" cy="617"/>
              </a:xfrm>
              <a:prstGeom prst="rect">
                <a:avLst/>
              </a:prstGeom>
              <a:solidFill>
                <a:srgbClr val="FFFFFF"/>
              </a:solidFill>
              <a:ln w="9525" algn="ctr">
                <a:solidFill>
                  <a:srgbClr val="000000"/>
                </a:solidFill>
                <a:miter lim="800000"/>
                <a:headEnd/>
                <a:tailEnd/>
              </a:ln>
            </p:spPr>
            <p:txBody>
              <a:bodyPr/>
              <a:lstStyle/>
              <a:p>
                <a:pPr algn="ctr"/>
                <a:r>
                  <a:rPr lang="en-US" sz="2800"/>
                  <a:t>Pad</a:t>
                </a:r>
              </a:p>
              <a:p>
                <a:pPr algn="ctr"/>
                <a:r>
                  <a:rPr lang="en-US" sz="2800"/>
                  <a:t>Length</a:t>
                </a:r>
              </a:p>
            </p:txBody>
          </p:sp>
          <p:sp>
            <p:nvSpPr>
              <p:cNvPr id="25" name="Rectangle 27"/>
              <p:cNvSpPr>
                <a:spLocks noChangeArrowheads="1"/>
              </p:cNvSpPr>
              <p:nvPr/>
            </p:nvSpPr>
            <p:spPr bwMode="auto">
              <a:xfrm>
                <a:off x="8070" y="977"/>
                <a:ext cx="900" cy="617"/>
              </a:xfrm>
              <a:prstGeom prst="rect">
                <a:avLst/>
              </a:prstGeom>
              <a:solidFill>
                <a:srgbClr val="FFFFFF"/>
              </a:solidFill>
              <a:ln w="9525" algn="ctr">
                <a:solidFill>
                  <a:srgbClr val="000000"/>
                </a:solidFill>
                <a:miter lim="800000"/>
                <a:headEnd/>
                <a:tailEnd/>
              </a:ln>
            </p:spPr>
            <p:txBody>
              <a:bodyPr/>
              <a:lstStyle/>
              <a:p>
                <a:pPr algn="ctr"/>
                <a:r>
                  <a:rPr lang="en-US" sz="2800"/>
                  <a:t>Next</a:t>
                </a:r>
              </a:p>
              <a:p>
                <a:pPr algn="ctr"/>
                <a:r>
                  <a:rPr lang="en-US" sz="2800"/>
                  <a:t>Header</a:t>
                </a:r>
              </a:p>
            </p:txBody>
          </p:sp>
        </p:grpSp>
      </p:grpSp>
      <p:sp>
        <p:nvSpPr>
          <p:cNvPr id="26" name="TextBox 25"/>
          <p:cNvSpPr txBox="1">
            <a:spLocks noChangeArrowheads="1"/>
          </p:cNvSpPr>
          <p:nvPr/>
        </p:nvSpPr>
        <p:spPr bwMode="auto">
          <a:xfrm>
            <a:off x="1722613" y="4464050"/>
            <a:ext cx="6107501" cy="954107"/>
          </a:xfrm>
          <a:prstGeom prst="rect">
            <a:avLst/>
          </a:prstGeom>
          <a:solidFill>
            <a:schemeClr val="accent5">
              <a:lumMod val="40000"/>
              <a:lumOff val="60000"/>
            </a:schemeClr>
          </a:solidFill>
          <a:ln>
            <a:noFill/>
          </a:ln>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800" b="1" dirty="0"/>
              <a:t>Payload:</a:t>
            </a:r>
          </a:p>
          <a:p>
            <a:pPr eaLnBrk="1" hangingPunct="1">
              <a:buFontTx/>
              <a:buChar char="-"/>
            </a:pPr>
            <a:r>
              <a:rPr lang="en-US" sz="2800" dirty="0"/>
              <a:t> </a:t>
            </a:r>
            <a:r>
              <a:rPr lang="en-US" sz="2800" dirty="0" err="1"/>
              <a:t>Là</a:t>
            </a:r>
            <a:r>
              <a:rPr lang="en-US" sz="2800" dirty="0"/>
              <a:t> </a:t>
            </a:r>
            <a:r>
              <a:rPr lang="en-US" sz="2800" dirty="0" err="1"/>
              <a:t>phần</a:t>
            </a:r>
            <a:r>
              <a:rPr lang="en-US" sz="2800" dirty="0"/>
              <a:t> payload data </a:t>
            </a:r>
            <a:r>
              <a:rPr lang="en-US" sz="2800" dirty="0" err="1"/>
              <a:t>được</a:t>
            </a:r>
            <a:r>
              <a:rPr lang="en-US" sz="2800" dirty="0"/>
              <a:t> </a:t>
            </a:r>
            <a:r>
              <a:rPr lang="en-US" sz="2800" dirty="0" err="1"/>
              <a:t>mã</a:t>
            </a:r>
            <a:r>
              <a:rPr lang="en-US" sz="2800" dirty="0"/>
              <a:t> </a:t>
            </a:r>
            <a:r>
              <a:rPr lang="en-US" sz="2800" dirty="0" err="1"/>
              <a:t>hóa</a:t>
            </a:r>
            <a:endParaRPr lang="en-US" sz="2800" dirty="0"/>
          </a:p>
        </p:txBody>
      </p:sp>
    </p:spTree>
    <p:extLst>
      <p:ext uri="{BB962C8B-B14F-4D97-AF65-F5344CB8AC3E}">
        <p14:creationId xmlns:p14="http://schemas.microsoft.com/office/powerpoint/2010/main" val="181407776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26"/>
                                        </p:tgtEl>
                                        <p:attrNameLst>
                                          <p:attrName>ppt_x</p:attrName>
                                        </p:attrNameLst>
                                      </p:cBhvr>
                                      <p:tavLst>
                                        <p:tav tm="0">
                                          <p:val>
                                            <p:strVal val="ppt_x"/>
                                          </p:val>
                                        </p:tav>
                                        <p:tav tm="100000">
                                          <p:val>
                                            <p:strVal val="ppt_x"/>
                                          </p:val>
                                        </p:tav>
                                      </p:tavLst>
                                    </p:anim>
                                    <p:anim calcmode="lin" valueType="num">
                                      <p:cBhvr additive="base">
                                        <p:cTn id="13" dur="500"/>
                                        <p:tgtEl>
                                          <p:spTgt spid="26"/>
                                        </p:tgtEl>
                                        <p:attrNameLst>
                                          <p:attrName>ppt_y</p:attrName>
                                        </p:attrNameLst>
                                      </p:cBhvr>
                                      <p:tavLst>
                                        <p:tav tm="0">
                                          <p:val>
                                            <p:strVal val="ppt_y"/>
                                          </p:val>
                                        </p:tav>
                                        <p:tav tm="100000">
                                          <p:val>
                                            <p:strVal val="1+ppt_h/2"/>
                                          </p:val>
                                        </p:tav>
                                      </p:tavLst>
                                    </p:anim>
                                    <p:set>
                                      <p:cBhvr>
                                        <p:cTn id="1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18</a:t>
            </a:fld>
            <a:endParaRPr lang="ru-RU" dirty="0"/>
          </a:p>
        </p:txBody>
      </p:sp>
      <p:grpSp>
        <p:nvGrpSpPr>
          <p:cNvPr id="5" name="Group 7"/>
          <p:cNvGrpSpPr>
            <a:grpSpLocks/>
          </p:cNvGrpSpPr>
          <p:nvPr/>
        </p:nvGrpSpPr>
        <p:grpSpPr bwMode="auto">
          <a:xfrm>
            <a:off x="304800" y="1219200"/>
            <a:ext cx="8991600" cy="3221038"/>
            <a:chOff x="2741" y="2664"/>
            <a:chExt cx="7420" cy="2397"/>
          </a:xfrm>
        </p:grpSpPr>
        <p:sp>
          <p:nvSpPr>
            <p:cNvPr id="6" name="Text Box 8"/>
            <p:cNvSpPr txBox="1">
              <a:spLocks noChangeArrowheads="1"/>
            </p:cNvSpPr>
            <p:nvPr/>
          </p:nvSpPr>
          <p:spPr bwMode="auto">
            <a:xfrm>
              <a:off x="3321" y="4535"/>
              <a:ext cx="72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32</a:t>
              </a:r>
              <a:r>
                <a:rPr lang="en-US" sz="2800" b="1">
                  <a:latin typeface="Times New Roman" pitchFamily="18" charset="0"/>
                </a:rPr>
                <a:t> </a:t>
              </a:r>
              <a:endParaRPr lang="en-US" sz="4000">
                <a:latin typeface="Times New Roman" pitchFamily="18" charset="0"/>
              </a:endParaRPr>
            </a:p>
          </p:txBody>
        </p:sp>
        <p:sp>
          <p:nvSpPr>
            <p:cNvPr id="7" name="Text Box 9"/>
            <p:cNvSpPr txBox="1">
              <a:spLocks noChangeArrowheads="1"/>
            </p:cNvSpPr>
            <p:nvPr/>
          </p:nvSpPr>
          <p:spPr bwMode="auto">
            <a:xfrm>
              <a:off x="4941" y="4592"/>
              <a:ext cx="90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32</a:t>
              </a:r>
              <a:endParaRPr lang="en-US" sz="2400">
                <a:latin typeface="Times New Roman" pitchFamily="18" charset="0"/>
              </a:endParaRPr>
            </a:p>
          </p:txBody>
        </p:sp>
        <p:sp>
          <p:nvSpPr>
            <p:cNvPr id="8" name="Text Box 10"/>
            <p:cNvSpPr txBox="1">
              <a:spLocks noChangeArrowheads="1"/>
            </p:cNvSpPr>
            <p:nvPr/>
          </p:nvSpPr>
          <p:spPr bwMode="auto">
            <a:xfrm>
              <a:off x="6381" y="4592"/>
              <a:ext cx="108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0-255</a:t>
              </a:r>
              <a:endParaRPr lang="en-US" sz="2400">
                <a:latin typeface="Times New Roman" pitchFamily="18" charset="0"/>
              </a:endParaRPr>
            </a:p>
          </p:txBody>
        </p:sp>
        <p:sp>
          <p:nvSpPr>
            <p:cNvPr id="9" name="Text Box 11"/>
            <p:cNvSpPr txBox="1">
              <a:spLocks noChangeArrowheads="1"/>
            </p:cNvSpPr>
            <p:nvPr/>
          </p:nvSpPr>
          <p:spPr bwMode="auto">
            <a:xfrm>
              <a:off x="7821" y="4577"/>
              <a:ext cx="54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800" b="1">
                  <a:latin typeface="Times New Roman" pitchFamily="18" charset="0"/>
                </a:rPr>
                <a:t>8</a:t>
              </a:r>
              <a:endParaRPr lang="en-US" sz="2800">
                <a:latin typeface="Times New Roman" pitchFamily="18" charset="0"/>
              </a:endParaRPr>
            </a:p>
          </p:txBody>
        </p:sp>
        <p:sp>
          <p:nvSpPr>
            <p:cNvPr id="10" name="Text Box 12"/>
            <p:cNvSpPr txBox="1">
              <a:spLocks noChangeArrowheads="1"/>
            </p:cNvSpPr>
            <p:nvPr/>
          </p:nvSpPr>
          <p:spPr bwMode="auto">
            <a:xfrm>
              <a:off x="8901" y="4577"/>
              <a:ext cx="54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800" b="1">
                  <a:latin typeface="Times New Roman" pitchFamily="18" charset="0"/>
                </a:rPr>
                <a:t>8</a:t>
              </a:r>
              <a:endParaRPr lang="en-US" sz="2800">
                <a:latin typeface="Times New Roman" pitchFamily="18" charset="0"/>
              </a:endParaRPr>
            </a:p>
          </p:txBody>
        </p:sp>
        <p:sp>
          <p:nvSpPr>
            <p:cNvPr id="11" name="Text Box 13"/>
            <p:cNvSpPr txBox="1">
              <a:spLocks noChangeArrowheads="1"/>
            </p:cNvSpPr>
            <p:nvPr/>
          </p:nvSpPr>
          <p:spPr bwMode="auto">
            <a:xfrm>
              <a:off x="9441" y="4577"/>
              <a:ext cx="72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Bits</a:t>
              </a:r>
              <a:endParaRPr lang="en-US" sz="2400">
                <a:latin typeface="Times New Roman" pitchFamily="18" charset="0"/>
              </a:endParaRPr>
            </a:p>
          </p:txBody>
        </p:sp>
        <p:grpSp>
          <p:nvGrpSpPr>
            <p:cNvPr id="12" name="Group 14"/>
            <p:cNvGrpSpPr>
              <a:grpSpLocks/>
            </p:cNvGrpSpPr>
            <p:nvPr/>
          </p:nvGrpSpPr>
          <p:grpSpPr bwMode="auto">
            <a:xfrm>
              <a:off x="2741" y="2664"/>
              <a:ext cx="7020" cy="1961"/>
              <a:chOff x="3120" y="-258"/>
              <a:chExt cx="5850" cy="1852"/>
            </a:xfrm>
          </p:grpSpPr>
          <p:sp>
            <p:nvSpPr>
              <p:cNvPr id="13" name="Rectangle 15"/>
              <p:cNvSpPr>
                <a:spLocks noChangeArrowheads="1"/>
              </p:cNvSpPr>
              <p:nvPr/>
            </p:nvSpPr>
            <p:spPr bwMode="auto">
              <a:xfrm>
                <a:off x="3420" y="-258"/>
                <a:ext cx="4950" cy="463"/>
              </a:xfrm>
              <a:prstGeom prst="rect">
                <a:avLst/>
              </a:prstGeom>
              <a:solidFill>
                <a:srgbClr val="FFFFFF"/>
              </a:solidFill>
              <a:ln w="9525" algn="ctr">
                <a:solidFill>
                  <a:srgbClr val="000000"/>
                </a:solidFill>
                <a:miter lim="800000"/>
                <a:headEnd/>
                <a:tailEnd/>
              </a:ln>
            </p:spPr>
            <p:txBody>
              <a:bodyPr lIns="0" tIns="0" rIns="0" bIns="0"/>
              <a:lstStyle/>
              <a:p>
                <a:r>
                  <a:rPr lang="en-US" sz="2800"/>
                  <a:t>  IP Hdr</a:t>
                </a:r>
                <a:r>
                  <a:rPr lang="en-US"/>
                  <a:t>			</a:t>
                </a:r>
                <a:r>
                  <a:rPr lang="en-US" sz="1400"/>
                  <a:t>     </a:t>
                </a:r>
                <a:r>
                  <a:rPr lang="en-US" sz="3200"/>
                  <a:t>Payload	</a:t>
                </a:r>
                <a:r>
                  <a:rPr lang="en-US"/>
                  <a:t>		</a:t>
                </a:r>
                <a:endParaRPr lang="en-US" sz="2400"/>
              </a:p>
            </p:txBody>
          </p:sp>
          <p:sp>
            <p:nvSpPr>
              <p:cNvPr id="14" name="Rectangle 16"/>
              <p:cNvSpPr>
                <a:spLocks noChangeArrowheads="1"/>
              </p:cNvSpPr>
              <p:nvPr/>
            </p:nvSpPr>
            <p:spPr bwMode="auto">
              <a:xfrm>
                <a:off x="4170" y="-250"/>
                <a:ext cx="60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Hdr</a:t>
                </a:r>
                <a:endParaRPr lang="en-US" sz="3600"/>
              </a:p>
            </p:txBody>
          </p:sp>
          <p:sp>
            <p:nvSpPr>
              <p:cNvPr id="15" name="Rectangle 17"/>
              <p:cNvSpPr>
                <a:spLocks noChangeArrowheads="1"/>
              </p:cNvSpPr>
              <p:nvPr/>
            </p:nvSpPr>
            <p:spPr bwMode="auto">
              <a:xfrm>
                <a:off x="7320" y="-250"/>
                <a:ext cx="60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Trl</a:t>
                </a:r>
                <a:endParaRPr lang="en-US" sz="3600"/>
              </a:p>
            </p:txBody>
          </p:sp>
          <p:sp>
            <p:nvSpPr>
              <p:cNvPr id="16" name="Rectangle 18"/>
              <p:cNvSpPr>
                <a:spLocks noChangeArrowheads="1"/>
              </p:cNvSpPr>
              <p:nvPr/>
            </p:nvSpPr>
            <p:spPr bwMode="auto">
              <a:xfrm>
                <a:off x="7920" y="-250"/>
                <a:ext cx="75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Auth</a:t>
                </a:r>
                <a:endParaRPr lang="en-US" sz="3600"/>
              </a:p>
            </p:txBody>
          </p:sp>
          <p:sp>
            <p:nvSpPr>
              <p:cNvPr id="17" name="Line 19"/>
              <p:cNvSpPr>
                <a:spLocks noChangeShapeType="1"/>
              </p:cNvSpPr>
              <p:nvPr/>
            </p:nvSpPr>
            <p:spPr bwMode="auto">
              <a:xfrm flipH="1">
                <a:off x="3720" y="206"/>
                <a:ext cx="45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8" name="Line 20"/>
              <p:cNvSpPr>
                <a:spLocks noChangeShapeType="1"/>
              </p:cNvSpPr>
              <p:nvPr/>
            </p:nvSpPr>
            <p:spPr bwMode="auto">
              <a:xfrm flipH="1">
                <a:off x="6870" y="206"/>
                <a:ext cx="450" cy="7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9" name="Line 21"/>
              <p:cNvSpPr>
                <a:spLocks noChangeShapeType="1"/>
              </p:cNvSpPr>
              <p:nvPr/>
            </p:nvSpPr>
            <p:spPr bwMode="auto">
              <a:xfrm>
                <a:off x="4770" y="206"/>
                <a:ext cx="45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20" name="Line 22"/>
              <p:cNvSpPr>
                <a:spLocks noChangeShapeType="1"/>
              </p:cNvSpPr>
              <p:nvPr/>
            </p:nvSpPr>
            <p:spPr bwMode="auto">
              <a:xfrm>
                <a:off x="7920" y="206"/>
                <a:ext cx="60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21" name="Rectangle 23"/>
              <p:cNvSpPr>
                <a:spLocks noChangeArrowheads="1"/>
              </p:cNvSpPr>
              <p:nvPr/>
            </p:nvSpPr>
            <p:spPr bwMode="auto">
              <a:xfrm>
                <a:off x="3120" y="977"/>
                <a:ext cx="1950" cy="617"/>
              </a:xfrm>
              <a:prstGeom prst="rect">
                <a:avLst/>
              </a:prstGeom>
              <a:solidFill>
                <a:srgbClr val="FFFFFF"/>
              </a:solidFill>
              <a:ln w="9525" algn="ctr">
                <a:solidFill>
                  <a:srgbClr val="000000"/>
                </a:solidFill>
                <a:miter lim="800000"/>
                <a:headEnd/>
                <a:tailEnd/>
              </a:ln>
            </p:spPr>
            <p:txBody>
              <a:bodyPr lIns="0" tIns="0" rIns="0" bIns="0"/>
              <a:lstStyle/>
              <a:p>
                <a:pPr algn="ctr"/>
                <a:r>
                  <a:rPr lang="en-US" sz="2800" dirty="0" err="1"/>
                  <a:t>SecurityParameters</a:t>
                </a:r>
                <a:endParaRPr lang="en-US" sz="2800" dirty="0"/>
              </a:p>
              <a:p>
                <a:pPr algn="ctr"/>
                <a:r>
                  <a:rPr lang="en-US" sz="2800" dirty="0"/>
                  <a:t>Index (</a:t>
                </a:r>
                <a:r>
                  <a:rPr lang="en-US" sz="2800" dirty="0" err="1"/>
                  <a:t>SPI</a:t>
                </a:r>
                <a:r>
                  <a:rPr lang="en-US" sz="2800" dirty="0"/>
                  <a:t>)</a:t>
                </a:r>
              </a:p>
            </p:txBody>
          </p:sp>
          <p:sp>
            <p:nvSpPr>
              <p:cNvPr id="22" name="Rectangle 24"/>
              <p:cNvSpPr>
                <a:spLocks noChangeArrowheads="1"/>
              </p:cNvSpPr>
              <p:nvPr/>
            </p:nvSpPr>
            <p:spPr bwMode="auto">
              <a:xfrm>
                <a:off x="4920" y="977"/>
                <a:ext cx="1050" cy="617"/>
              </a:xfrm>
              <a:prstGeom prst="rect">
                <a:avLst/>
              </a:prstGeom>
              <a:solidFill>
                <a:srgbClr val="FFFFFF"/>
              </a:solidFill>
              <a:ln w="9525" algn="ctr">
                <a:solidFill>
                  <a:srgbClr val="000000"/>
                </a:solidFill>
                <a:miter lim="800000"/>
                <a:headEnd/>
                <a:tailEnd/>
              </a:ln>
            </p:spPr>
            <p:txBody>
              <a:bodyPr lIns="0" tIns="0" rIns="0" bIns="0"/>
              <a:lstStyle/>
              <a:p>
                <a:pPr algn="ctr"/>
                <a:r>
                  <a:rPr lang="en-US" sz="2800"/>
                  <a:t>Sequence</a:t>
                </a:r>
              </a:p>
              <a:p>
                <a:pPr algn="ctr"/>
                <a:r>
                  <a:rPr lang="en-US" sz="2800"/>
                  <a:t>Number</a:t>
                </a:r>
              </a:p>
            </p:txBody>
          </p:sp>
          <p:sp>
            <p:nvSpPr>
              <p:cNvPr id="23" name="Rectangle 25"/>
              <p:cNvSpPr>
                <a:spLocks noChangeArrowheads="1"/>
              </p:cNvSpPr>
              <p:nvPr/>
            </p:nvSpPr>
            <p:spPr bwMode="auto">
              <a:xfrm>
                <a:off x="6270" y="977"/>
                <a:ext cx="900" cy="617"/>
              </a:xfrm>
              <a:prstGeom prst="rect">
                <a:avLst/>
              </a:prstGeom>
              <a:solidFill>
                <a:srgbClr val="FFFFFF"/>
              </a:solidFill>
              <a:ln w="9525" algn="ctr">
                <a:solidFill>
                  <a:srgbClr val="000000"/>
                </a:solidFill>
                <a:miter lim="800000"/>
                <a:headEnd/>
                <a:tailEnd/>
              </a:ln>
            </p:spPr>
            <p:txBody>
              <a:bodyPr lIns="0" tIns="0" rIns="0" bIns="0"/>
              <a:lstStyle/>
              <a:p>
                <a:pPr algn="ctr"/>
                <a:endParaRPr lang="en-US" sz="900"/>
              </a:p>
              <a:p>
                <a:pPr algn="ctr"/>
                <a:r>
                  <a:rPr lang="en-US" sz="2800"/>
                  <a:t>Padding</a:t>
                </a:r>
                <a:endParaRPr lang="en-US" sz="4000"/>
              </a:p>
            </p:txBody>
          </p:sp>
          <p:sp>
            <p:nvSpPr>
              <p:cNvPr id="24" name="Rectangle 26"/>
              <p:cNvSpPr>
                <a:spLocks noChangeArrowheads="1"/>
              </p:cNvSpPr>
              <p:nvPr/>
            </p:nvSpPr>
            <p:spPr bwMode="auto">
              <a:xfrm>
                <a:off x="7170" y="977"/>
                <a:ext cx="900" cy="617"/>
              </a:xfrm>
              <a:prstGeom prst="rect">
                <a:avLst/>
              </a:prstGeom>
              <a:solidFill>
                <a:srgbClr val="FFFFFF"/>
              </a:solidFill>
              <a:ln w="9525" algn="ctr">
                <a:solidFill>
                  <a:srgbClr val="000000"/>
                </a:solidFill>
                <a:miter lim="800000"/>
                <a:headEnd/>
                <a:tailEnd/>
              </a:ln>
            </p:spPr>
            <p:txBody>
              <a:bodyPr/>
              <a:lstStyle/>
              <a:p>
                <a:pPr algn="ctr"/>
                <a:r>
                  <a:rPr lang="en-US" sz="2800"/>
                  <a:t>Pad</a:t>
                </a:r>
              </a:p>
              <a:p>
                <a:pPr algn="ctr"/>
                <a:r>
                  <a:rPr lang="en-US" sz="2800"/>
                  <a:t>Length</a:t>
                </a:r>
              </a:p>
            </p:txBody>
          </p:sp>
          <p:sp>
            <p:nvSpPr>
              <p:cNvPr id="25" name="Rectangle 27"/>
              <p:cNvSpPr>
                <a:spLocks noChangeArrowheads="1"/>
              </p:cNvSpPr>
              <p:nvPr/>
            </p:nvSpPr>
            <p:spPr bwMode="auto">
              <a:xfrm>
                <a:off x="8070" y="977"/>
                <a:ext cx="900" cy="617"/>
              </a:xfrm>
              <a:prstGeom prst="rect">
                <a:avLst/>
              </a:prstGeom>
              <a:solidFill>
                <a:srgbClr val="FFFFFF"/>
              </a:solidFill>
              <a:ln w="9525" algn="ctr">
                <a:solidFill>
                  <a:srgbClr val="000000"/>
                </a:solidFill>
                <a:miter lim="800000"/>
                <a:headEnd/>
                <a:tailEnd/>
              </a:ln>
            </p:spPr>
            <p:txBody>
              <a:bodyPr/>
              <a:lstStyle/>
              <a:p>
                <a:pPr algn="ctr"/>
                <a:r>
                  <a:rPr lang="en-US" sz="2800"/>
                  <a:t>Next</a:t>
                </a:r>
              </a:p>
              <a:p>
                <a:pPr algn="ctr"/>
                <a:r>
                  <a:rPr lang="en-US" sz="2800"/>
                  <a:t>Header</a:t>
                </a:r>
              </a:p>
            </p:txBody>
          </p:sp>
        </p:grpSp>
      </p:grpSp>
      <p:sp>
        <p:nvSpPr>
          <p:cNvPr id="26" name="TextBox 25"/>
          <p:cNvSpPr txBox="1">
            <a:spLocks noChangeArrowheads="1"/>
          </p:cNvSpPr>
          <p:nvPr/>
        </p:nvSpPr>
        <p:spPr bwMode="auto">
          <a:xfrm>
            <a:off x="0" y="4419600"/>
            <a:ext cx="9220200" cy="2585323"/>
          </a:xfrm>
          <a:prstGeom prst="rect">
            <a:avLst/>
          </a:prstGeom>
          <a:solidFill>
            <a:schemeClr val="accent5">
              <a:lumMod val="40000"/>
              <a:lumOff val="60000"/>
            </a:schemeClr>
          </a:solidFill>
          <a:ln>
            <a:noFill/>
          </a:ln>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700" b="1" dirty="0"/>
              <a:t>Padding (0-255 bytes):</a:t>
            </a:r>
          </a:p>
          <a:p>
            <a:pPr eaLnBrk="1" hangingPunct="1">
              <a:buFontTx/>
              <a:buChar char="-"/>
            </a:pPr>
            <a:r>
              <a:rPr lang="en-US" sz="2700" dirty="0" err="1">
                <a:cs typeface="Arial" pitchFamily="34" charset="0"/>
              </a:rPr>
              <a:t>Là</a:t>
            </a:r>
            <a:r>
              <a:rPr lang="en-US" sz="2700" dirty="0">
                <a:cs typeface="Arial" pitchFamily="34" charset="0"/>
              </a:rPr>
              <a:t> </a:t>
            </a:r>
            <a:r>
              <a:rPr lang="en-US" sz="2700" dirty="0" err="1">
                <a:cs typeface="Arial" pitchFamily="34" charset="0"/>
              </a:rPr>
              <a:t>phần</a:t>
            </a:r>
            <a:r>
              <a:rPr lang="en-US" sz="2700" dirty="0">
                <a:cs typeface="Arial" pitchFamily="34" charset="0"/>
              </a:rPr>
              <a:t> </a:t>
            </a:r>
            <a:r>
              <a:rPr lang="en-US" sz="2700" dirty="0" err="1">
                <a:cs typeface="Arial" pitchFamily="34" charset="0"/>
              </a:rPr>
              <a:t>dữ</a:t>
            </a:r>
            <a:r>
              <a:rPr lang="en-US" sz="2700" dirty="0">
                <a:cs typeface="Arial" pitchFamily="34" charset="0"/>
              </a:rPr>
              <a:t> </a:t>
            </a:r>
            <a:r>
              <a:rPr lang="en-US" sz="2700" dirty="0" err="1">
                <a:cs typeface="Arial" pitchFamily="34" charset="0"/>
              </a:rPr>
              <a:t>liệu</a:t>
            </a:r>
            <a:r>
              <a:rPr lang="en-US" sz="2700" dirty="0">
                <a:cs typeface="Arial" pitchFamily="34" charset="0"/>
              </a:rPr>
              <a:t> </a:t>
            </a:r>
            <a:r>
              <a:rPr lang="en-US" sz="2700" dirty="0" err="1">
                <a:cs typeface="Arial" pitchFamily="34" charset="0"/>
              </a:rPr>
              <a:t>được</a:t>
            </a:r>
            <a:r>
              <a:rPr lang="en-US" sz="2700" dirty="0">
                <a:cs typeface="Arial" pitchFamily="34" charset="0"/>
              </a:rPr>
              <a:t> </a:t>
            </a:r>
            <a:r>
              <a:rPr lang="en-US" sz="2700" dirty="0" err="1">
                <a:cs typeface="Arial" pitchFamily="34" charset="0"/>
              </a:rPr>
              <a:t>thêm</a:t>
            </a:r>
            <a:r>
              <a:rPr lang="en-US" sz="2700" dirty="0">
                <a:cs typeface="Arial" pitchFamily="34" charset="0"/>
              </a:rPr>
              <a:t> </a:t>
            </a:r>
            <a:r>
              <a:rPr lang="en-US" sz="2700" dirty="0" err="1">
                <a:cs typeface="Arial" pitchFamily="34" charset="0"/>
              </a:rPr>
              <a:t>vào</a:t>
            </a:r>
            <a:r>
              <a:rPr lang="en-US" sz="2700" dirty="0">
                <a:cs typeface="Arial" pitchFamily="34" charset="0"/>
              </a:rPr>
              <a:t> </a:t>
            </a:r>
            <a:r>
              <a:rPr lang="en-US" sz="2700" dirty="0" err="1">
                <a:cs typeface="Arial" pitchFamily="34" charset="0"/>
              </a:rPr>
              <a:t>gói</a:t>
            </a:r>
            <a:r>
              <a:rPr lang="en-US" sz="2700" dirty="0">
                <a:cs typeface="Arial" pitchFamily="34" charset="0"/>
              </a:rPr>
              <a:t> tin (</a:t>
            </a:r>
            <a:r>
              <a:rPr lang="en-US" sz="2700" dirty="0" err="1">
                <a:cs typeface="Arial" pitchFamily="34" charset="0"/>
              </a:rPr>
              <a:t>trước</a:t>
            </a:r>
            <a:r>
              <a:rPr lang="en-US" sz="2700" dirty="0">
                <a:cs typeface="Arial" pitchFamily="34" charset="0"/>
              </a:rPr>
              <a:t> </a:t>
            </a:r>
            <a:r>
              <a:rPr lang="en-US" sz="2700" dirty="0" err="1">
                <a:cs typeface="Arial" pitchFamily="34" charset="0"/>
              </a:rPr>
              <a:t>khi</a:t>
            </a:r>
            <a:r>
              <a:rPr lang="en-US" sz="2700" dirty="0">
                <a:cs typeface="Arial" pitchFamily="34" charset="0"/>
              </a:rPr>
              <a:t> </a:t>
            </a:r>
            <a:r>
              <a:rPr lang="en-US" sz="2700" dirty="0" err="1">
                <a:cs typeface="Arial" pitchFamily="34" charset="0"/>
              </a:rPr>
              <a:t>mã</a:t>
            </a:r>
            <a:r>
              <a:rPr lang="en-US" sz="2700" dirty="0">
                <a:cs typeface="Arial" pitchFamily="34" charset="0"/>
              </a:rPr>
              <a:t> </a:t>
            </a:r>
            <a:r>
              <a:rPr lang="en-US" sz="2700" dirty="0" err="1">
                <a:cs typeface="Arial" pitchFamily="34" charset="0"/>
              </a:rPr>
              <a:t>hóa</a:t>
            </a:r>
            <a:r>
              <a:rPr lang="en-US" sz="2700" dirty="0">
                <a:cs typeface="Arial" pitchFamily="34" charset="0"/>
              </a:rPr>
              <a:t>) </a:t>
            </a:r>
            <a:r>
              <a:rPr lang="en-US" sz="2700" dirty="0" err="1">
                <a:cs typeface="Arial" pitchFamily="34" charset="0"/>
              </a:rPr>
              <a:t>để</a:t>
            </a:r>
            <a:r>
              <a:rPr lang="en-US" sz="2700" dirty="0">
                <a:cs typeface="Arial" pitchFamily="34" charset="0"/>
              </a:rPr>
              <a:t> </a:t>
            </a:r>
            <a:r>
              <a:rPr lang="en-US" sz="2700" dirty="0" err="1">
                <a:cs typeface="Arial" pitchFamily="34" charset="0"/>
              </a:rPr>
              <a:t>đoạn</a:t>
            </a:r>
            <a:r>
              <a:rPr lang="en-US" sz="2700" dirty="0">
                <a:cs typeface="Arial" pitchFamily="34" charset="0"/>
              </a:rPr>
              <a:t> </a:t>
            </a:r>
            <a:r>
              <a:rPr lang="en-US" sz="2700" dirty="0" err="1">
                <a:cs typeface="Arial" pitchFamily="34" charset="0"/>
              </a:rPr>
              <a:t>dữ</a:t>
            </a:r>
            <a:r>
              <a:rPr lang="en-US" sz="2700" dirty="0">
                <a:cs typeface="Arial" pitchFamily="34" charset="0"/>
              </a:rPr>
              <a:t> </a:t>
            </a:r>
            <a:r>
              <a:rPr lang="en-US" sz="2700" dirty="0" err="1">
                <a:cs typeface="Arial" pitchFamily="34" charset="0"/>
              </a:rPr>
              <a:t>liệu</a:t>
            </a:r>
            <a:r>
              <a:rPr lang="en-US" sz="2700" dirty="0">
                <a:cs typeface="Arial" pitchFamily="34" charset="0"/>
              </a:rPr>
              <a:t> </a:t>
            </a:r>
            <a:r>
              <a:rPr lang="en-US" sz="2700" dirty="0" err="1">
                <a:cs typeface="Arial" pitchFamily="34" charset="0"/>
              </a:rPr>
              <a:t>được</a:t>
            </a:r>
            <a:r>
              <a:rPr lang="en-US" sz="2700" dirty="0">
                <a:cs typeface="Arial" pitchFamily="34" charset="0"/>
              </a:rPr>
              <a:t> </a:t>
            </a:r>
            <a:r>
              <a:rPr lang="en-US" sz="2700" dirty="0" err="1">
                <a:cs typeface="Arial" pitchFamily="34" charset="0"/>
              </a:rPr>
              <a:t>mã</a:t>
            </a:r>
            <a:r>
              <a:rPr lang="en-US" sz="2700" dirty="0">
                <a:cs typeface="Arial" pitchFamily="34" charset="0"/>
              </a:rPr>
              <a:t> </a:t>
            </a:r>
            <a:r>
              <a:rPr lang="en-US" sz="2700" dirty="0" err="1">
                <a:cs typeface="Arial" pitchFamily="34" charset="0"/>
              </a:rPr>
              <a:t>hoá</a:t>
            </a:r>
            <a:r>
              <a:rPr lang="en-US" sz="2700" dirty="0">
                <a:cs typeface="Arial" pitchFamily="34" charset="0"/>
              </a:rPr>
              <a:t> </a:t>
            </a:r>
            <a:r>
              <a:rPr lang="en-US" sz="2700" dirty="0" err="1">
                <a:cs typeface="Arial" pitchFamily="34" charset="0"/>
              </a:rPr>
              <a:t>là</a:t>
            </a:r>
            <a:r>
              <a:rPr lang="en-US" sz="2700" dirty="0">
                <a:cs typeface="Arial" pitchFamily="34" charset="0"/>
              </a:rPr>
              <a:t> </a:t>
            </a:r>
            <a:r>
              <a:rPr lang="en-US" sz="2700" dirty="0" err="1">
                <a:cs typeface="Arial" pitchFamily="34" charset="0"/>
              </a:rPr>
              <a:t>một</a:t>
            </a:r>
            <a:r>
              <a:rPr lang="en-US" sz="2700" dirty="0">
                <a:cs typeface="Arial" pitchFamily="34" charset="0"/>
              </a:rPr>
              <a:t> </a:t>
            </a:r>
            <a:r>
              <a:rPr lang="en-US" sz="2700" dirty="0" err="1">
                <a:cs typeface="Arial" pitchFamily="34" charset="0"/>
              </a:rPr>
              <a:t>số</a:t>
            </a:r>
            <a:r>
              <a:rPr lang="en-US" sz="2700" dirty="0">
                <a:cs typeface="Arial" pitchFamily="34" charset="0"/>
              </a:rPr>
              <a:t> </a:t>
            </a:r>
            <a:r>
              <a:rPr lang="en-US" sz="2700" dirty="0" err="1">
                <a:cs typeface="Arial" pitchFamily="34" charset="0"/>
              </a:rPr>
              <a:t>nguyên</a:t>
            </a:r>
            <a:r>
              <a:rPr lang="en-US" sz="2700" dirty="0">
                <a:cs typeface="Arial" pitchFamily="34" charset="0"/>
              </a:rPr>
              <a:t> </a:t>
            </a:r>
            <a:r>
              <a:rPr lang="en-US" sz="2700" dirty="0" err="1">
                <a:cs typeface="Arial" pitchFamily="34" charset="0"/>
              </a:rPr>
              <a:t>lần</a:t>
            </a:r>
            <a:r>
              <a:rPr lang="en-US" sz="2700" dirty="0">
                <a:cs typeface="Arial" pitchFamily="34" charset="0"/>
              </a:rPr>
              <a:t> </a:t>
            </a:r>
            <a:r>
              <a:rPr lang="en-US" sz="2700" dirty="0" err="1">
                <a:cs typeface="Arial" pitchFamily="34" charset="0"/>
              </a:rPr>
              <a:t>của</a:t>
            </a:r>
            <a:r>
              <a:rPr lang="en-US" sz="2700" dirty="0">
                <a:cs typeface="Arial" pitchFamily="34" charset="0"/>
              </a:rPr>
              <a:t> </a:t>
            </a:r>
            <a:r>
              <a:rPr lang="en-US" sz="2700" dirty="0" err="1">
                <a:cs typeface="Arial" pitchFamily="34" charset="0"/>
              </a:rPr>
              <a:t>một</a:t>
            </a:r>
            <a:r>
              <a:rPr lang="en-US" sz="2700" dirty="0">
                <a:cs typeface="Arial" pitchFamily="34" charset="0"/>
              </a:rPr>
              <a:t> </a:t>
            </a:r>
            <a:r>
              <a:rPr lang="en-US" sz="2700" dirty="0" err="1">
                <a:cs typeface="Arial" pitchFamily="34" charset="0"/>
              </a:rPr>
              <a:t>khối</a:t>
            </a:r>
            <a:r>
              <a:rPr lang="en-US" sz="2700" dirty="0">
                <a:cs typeface="Arial" pitchFamily="34" charset="0"/>
              </a:rPr>
              <a:t> </a:t>
            </a:r>
            <a:r>
              <a:rPr lang="en-US" sz="2700" dirty="0" err="1">
                <a:cs typeface="Arial" pitchFamily="34" charset="0"/>
              </a:rPr>
              <a:t>các</a:t>
            </a:r>
            <a:r>
              <a:rPr lang="en-US" sz="2700" dirty="0">
                <a:cs typeface="Arial" pitchFamily="34" charset="0"/>
              </a:rPr>
              <a:t> byte</a:t>
            </a:r>
          </a:p>
          <a:p>
            <a:pPr eaLnBrk="1" hangingPunct="1">
              <a:buFontTx/>
              <a:buChar char="-"/>
            </a:pPr>
            <a:r>
              <a:rPr lang="en-US" sz="2700" dirty="0">
                <a:cs typeface="Arial" pitchFamily="34" charset="0"/>
              </a:rPr>
              <a:t> </a:t>
            </a:r>
            <a:r>
              <a:rPr lang="en-US" sz="2700" dirty="0" err="1">
                <a:cs typeface="Arial" pitchFamily="34" charset="0"/>
              </a:rPr>
              <a:t>Nó</a:t>
            </a:r>
            <a:r>
              <a:rPr lang="en-US" sz="2700" dirty="0">
                <a:cs typeface="Arial" pitchFamily="34" charset="0"/>
              </a:rPr>
              <a:t> </a:t>
            </a:r>
            <a:r>
              <a:rPr lang="en-US" sz="2700" dirty="0" err="1">
                <a:cs typeface="Arial" pitchFamily="34" charset="0"/>
              </a:rPr>
              <a:t>cũng</a:t>
            </a:r>
            <a:r>
              <a:rPr lang="en-US" sz="2700" dirty="0">
                <a:cs typeface="Arial" pitchFamily="34" charset="0"/>
              </a:rPr>
              <a:t> </a:t>
            </a:r>
            <a:r>
              <a:rPr lang="en-US" sz="2700" dirty="0" err="1">
                <a:cs typeface="Arial" pitchFamily="34" charset="0"/>
              </a:rPr>
              <a:t>được</a:t>
            </a:r>
            <a:r>
              <a:rPr lang="en-US" sz="2700" dirty="0">
                <a:cs typeface="Arial" pitchFamily="34" charset="0"/>
              </a:rPr>
              <a:t> </a:t>
            </a:r>
            <a:r>
              <a:rPr lang="en-US" sz="2700" dirty="0" err="1">
                <a:cs typeface="Arial" pitchFamily="34" charset="0"/>
              </a:rPr>
              <a:t>dùng</a:t>
            </a:r>
            <a:r>
              <a:rPr lang="en-US" sz="2700" dirty="0">
                <a:cs typeface="Arial" pitchFamily="34" charset="0"/>
              </a:rPr>
              <a:t> </a:t>
            </a:r>
            <a:r>
              <a:rPr lang="en-US" sz="2700" dirty="0" err="1">
                <a:cs typeface="Arial" pitchFamily="34" charset="0"/>
              </a:rPr>
              <a:t>để</a:t>
            </a:r>
            <a:r>
              <a:rPr lang="en-US" sz="2700" dirty="0">
                <a:cs typeface="Arial" pitchFamily="34" charset="0"/>
              </a:rPr>
              <a:t> </a:t>
            </a:r>
            <a:r>
              <a:rPr lang="en-US" sz="2700" dirty="0" err="1">
                <a:cs typeface="Arial" pitchFamily="34" charset="0"/>
              </a:rPr>
              <a:t>che</a:t>
            </a:r>
            <a:r>
              <a:rPr lang="en-US" sz="2700" dirty="0">
                <a:cs typeface="Arial" pitchFamily="34" charset="0"/>
              </a:rPr>
              <a:t> </a:t>
            </a:r>
            <a:r>
              <a:rPr lang="en-US" sz="2700" dirty="0" err="1">
                <a:cs typeface="Arial" pitchFamily="34" charset="0"/>
              </a:rPr>
              <a:t>dấu</a:t>
            </a:r>
            <a:r>
              <a:rPr lang="en-US" sz="2700" dirty="0">
                <a:cs typeface="Arial" pitchFamily="34" charset="0"/>
              </a:rPr>
              <a:t> </a:t>
            </a:r>
            <a:r>
              <a:rPr lang="en-US" sz="2700" dirty="0" err="1">
                <a:cs typeface="Arial" pitchFamily="34" charset="0"/>
              </a:rPr>
              <a:t>độ</a:t>
            </a:r>
            <a:r>
              <a:rPr lang="en-US" sz="2700" dirty="0">
                <a:cs typeface="Arial" pitchFamily="34" charset="0"/>
              </a:rPr>
              <a:t> </a:t>
            </a:r>
            <a:r>
              <a:rPr lang="en-US" sz="2700" dirty="0" err="1">
                <a:cs typeface="Arial" pitchFamily="34" charset="0"/>
              </a:rPr>
              <a:t>dài</a:t>
            </a:r>
            <a:r>
              <a:rPr lang="en-US" sz="2700" dirty="0">
                <a:cs typeface="Arial" pitchFamily="34" charset="0"/>
              </a:rPr>
              <a:t> </a:t>
            </a:r>
            <a:r>
              <a:rPr lang="en-US" sz="2700" dirty="0" err="1">
                <a:cs typeface="Arial" pitchFamily="34" charset="0"/>
              </a:rPr>
              <a:t>thực</a:t>
            </a:r>
            <a:r>
              <a:rPr lang="en-US" sz="2700" dirty="0">
                <a:cs typeface="Arial" pitchFamily="34" charset="0"/>
              </a:rPr>
              <a:t> </a:t>
            </a:r>
            <a:r>
              <a:rPr lang="en-US" sz="2700" dirty="0" err="1">
                <a:cs typeface="Arial" pitchFamily="34" charset="0"/>
              </a:rPr>
              <a:t>của</a:t>
            </a:r>
            <a:r>
              <a:rPr lang="en-US" sz="2700" dirty="0">
                <a:cs typeface="Arial" pitchFamily="34" charset="0"/>
              </a:rPr>
              <a:t> Payload</a:t>
            </a:r>
          </a:p>
          <a:p>
            <a:pPr eaLnBrk="1" hangingPunct="1">
              <a:buFontTx/>
              <a:buChar char="-"/>
            </a:pPr>
            <a:endParaRPr lang="en-US" sz="2700" dirty="0">
              <a:cs typeface="Arial" pitchFamily="34" charset="0"/>
            </a:endParaRPr>
          </a:p>
        </p:txBody>
      </p:sp>
    </p:spTree>
    <p:extLst>
      <p:ext uri="{BB962C8B-B14F-4D97-AF65-F5344CB8AC3E}">
        <p14:creationId xmlns:p14="http://schemas.microsoft.com/office/powerpoint/2010/main" val="10115759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26"/>
                                        </p:tgtEl>
                                        <p:attrNameLst>
                                          <p:attrName>ppt_x</p:attrName>
                                        </p:attrNameLst>
                                      </p:cBhvr>
                                      <p:tavLst>
                                        <p:tav tm="0">
                                          <p:val>
                                            <p:strVal val="ppt_x"/>
                                          </p:val>
                                        </p:tav>
                                        <p:tav tm="100000">
                                          <p:val>
                                            <p:strVal val="ppt_x"/>
                                          </p:val>
                                        </p:tav>
                                      </p:tavLst>
                                    </p:anim>
                                    <p:anim calcmode="lin" valueType="num">
                                      <p:cBhvr additive="base">
                                        <p:cTn id="13" dur="500"/>
                                        <p:tgtEl>
                                          <p:spTgt spid="26"/>
                                        </p:tgtEl>
                                        <p:attrNameLst>
                                          <p:attrName>ppt_y</p:attrName>
                                        </p:attrNameLst>
                                      </p:cBhvr>
                                      <p:tavLst>
                                        <p:tav tm="0">
                                          <p:val>
                                            <p:strVal val="ppt_y"/>
                                          </p:val>
                                        </p:tav>
                                        <p:tav tm="100000">
                                          <p:val>
                                            <p:strVal val="1+ppt_h/2"/>
                                          </p:val>
                                        </p:tav>
                                      </p:tavLst>
                                    </p:anim>
                                    <p:set>
                                      <p:cBhvr>
                                        <p:cTn id="1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en-US" b="0"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19</a:t>
            </a:fld>
            <a:endParaRPr lang="ru-RU" dirty="0"/>
          </a:p>
        </p:txBody>
      </p:sp>
      <p:grpSp>
        <p:nvGrpSpPr>
          <p:cNvPr id="5" name="Group 7"/>
          <p:cNvGrpSpPr>
            <a:grpSpLocks/>
          </p:cNvGrpSpPr>
          <p:nvPr/>
        </p:nvGrpSpPr>
        <p:grpSpPr bwMode="auto">
          <a:xfrm>
            <a:off x="304800" y="1219200"/>
            <a:ext cx="8991600" cy="3221038"/>
            <a:chOff x="2741" y="2664"/>
            <a:chExt cx="7420" cy="2397"/>
          </a:xfrm>
        </p:grpSpPr>
        <p:sp>
          <p:nvSpPr>
            <p:cNvPr id="6" name="Text Box 8"/>
            <p:cNvSpPr txBox="1">
              <a:spLocks noChangeArrowheads="1"/>
            </p:cNvSpPr>
            <p:nvPr/>
          </p:nvSpPr>
          <p:spPr bwMode="auto">
            <a:xfrm>
              <a:off x="3321" y="4535"/>
              <a:ext cx="72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32</a:t>
              </a:r>
              <a:r>
                <a:rPr lang="en-US" sz="2800" b="1">
                  <a:latin typeface="Times New Roman" pitchFamily="18" charset="0"/>
                </a:rPr>
                <a:t> </a:t>
              </a:r>
              <a:endParaRPr lang="en-US" sz="4000">
                <a:latin typeface="Times New Roman" pitchFamily="18" charset="0"/>
              </a:endParaRPr>
            </a:p>
          </p:txBody>
        </p:sp>
        <p:sp>
          <p:nvSpPr>
            <p:cNvPr id="7" name="Text Box 9"/>
            <p:cNvSpPr txBox="1">
              <a:spLocks noChangeArrowheads="1"/>
            </p:cNvSpPr>
            <p:nvPr/>
          </p:nvSpPr>
          <p:spPr bwMode="auto">
            <a:xfrm>
              <a:off x="4941" y="4592"/>
              <a:ext cx="90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32</a:t>
              </a:r>
              <a:endParaRPr lang="en-US" sz="2400">
                <a:latin typeface="Times New Roman" pitchFamily="18" charset="0"/>
              </a:endParaRPr>
            </a:p>
          </p:txBody>
        </p:sp>
        <p:sp>
          <p:nvSpPr>
            <p:cNvPr id="8" name="Text Box 10"/>
            <p:cNvSpPr txBox="1">
              <a:spLocks noChangeArrowheads="1"/>
            </p:cNvSpPr>
            <p:nvPr/>
          </p:nvSpPr>
          <p:spPr bwMode="auto">
            <a:xfrm>
              <a:off x="6381" y="4592"/>
              <a:ext cx="108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0-255</a:t>
              </a:r>
              <a:endParaRPr lang="en-US" sz="2400">
                <a:latin typeface="Times New Roman" pitchFamily="18" charset="0"/>
              </a:endParaRPr>
            </a:p>
          </p:txBody>
        </p:sp>
        <p:sp>
          <p:nvSpPr>
            <p:cNvPr id="9" name="Text Box 11"/>
            <p:cNvSpPr txBox="1">
              <a:spLocks noChangeArrowheads="1"/>
            </p:cNvSpPr>
            <p:nvPr/>
          </p:nvSpPr>
          <p:spPr bwMode="auto">
            <a:xfrm>
              <a:off x="7821" y="4577"/>
              <a:ext cx="54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800" b="1">
                  <a:latin typeface="Times New Roman" pitchFamily="18" charset="0"/>
                </a:rPr>
                <a:t>8</a:t>
              </a:r>
              <a:endParaRPr lang="en-US" sz="2800">
                <a:latin typeface="Times New Roman" pitchFamily="18" charset="0"/>
              </a:endParaRPr>
            </a:p>
          </p:txBody>
        </p:sp>
        <p:sp>
          <p:nvSpPr>
            <p:cNvPr id="10" name="Text Box 12"/>
            <p:cNvSpPr txBox="1">
              <a:spLocks noChangeArrowheads="1"/>
            </p:cNvSpPr>
            <p:nvPr/>
          </p:nvSpPr>
          <p:spPr bwMode="auto">
            <a:xfrm>
              <a:off x="8901" y="4577"/>
              <a:ext cx="54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800" b="1">
                  <a:latin typeface="Times New Roman" pitchFamily="18" charset="0"/>
                </a:rPr>
                <a:t>8</a:t>
              </a:r>
              <a:endParaRPr lang="en-US" sz="2800">
                <a:latin typeface="Times New Roman" pitchFamily="18" charset="0"/>
              </a:endParaRPr>
            </a:p>
          </p:txBody>
        </p:sp>
        <p:sp>
          <p:nvSpPr>
            <p:cNvPr id="11" name="Text Box 13"/>
            <p:cNvSpPr txBox="1">
              <a:spLocks noChangeArrowheads="1"/>
            </p:cNvSpPr>
            <p:nvPr/>
          </p:nvSpPr>
          <p:spPr bwMode="auto">
            <a:xfrm>
              <a:off x="9441" y="4577"/>
              <a:ext cx="72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Bits</a:t>
              </a:r>
              <a:endParaRPr lang="en-US" sz="2400">
                <a:latin typeface="Times New Roman" pitchFamily="18" charset="0"/>
              </a:endParaRPr>
            </a:p>
          </p:txBody>
        </p:sp>
        <p:grpSp>
          <p:nvGrpSpPr>
            <p:cNvPr id="12" name="Group 14"/>
            <p:cNvGrpSpPr>
              <a:grpSpLocks/>
            </p:cNvGrpSpPr>
            <p:nvPr/>
          </p:nvGrpSpPr>
          <p:grpSpPr bwMode="auto">
            <a:xfrm>
              <a:off x="2741" y="2664"/>
              <a:ext cx="7020" cy="1961"/>
              <a:chOff x="3120" y="-258"/>
              <a:chExt cx="5850" cy="1852"/>
            </a:xfrm>
          </p:grpSpPr>
          <p:sp>
            <p:nvSpPr>
              <p:cNvPr id="13" name="Rectangle 15"/>
              <p:cNvSpPr>
                <a:spLocks noChangeArrowheads="1"/>
              </p:cNvSpPr>
              <p:nvPr/>
            </p:nvSpPr>
            <p:spPr bwMode="auto">
              <a:xfrm>
                <a:off x="3420" y="-258"/>
                <a:ext cx="4950" cy="463"/>
              </a:xfrm>
              <a:prstGeom prst="rect">
                <a:avLst/>
              </a:prstGeom>
              <a:solidFill>
                <a:srgbClr val="FFFFFF"/>
              </a:solidFill>
              <a:ln w="9525" algn="ctr">
                <a:solidFill>
                  <a:srgbClr val="000000"/>
                </a:solidFill>
                <a:miter lim="800000"/>
                <a:headEnd/>
                <a:tailEnd/>
              </a:ln>
            </p:spPr>
            <p:txBody>
              <a:bodyPr lIns="0" tIns="0" rIns="0" bIns="0"/>
              <a:lstStyle/>
              <a:p>
                <a:r>
                  <a:rPr lang="en-US" sz="2800" dirty="0"/>
                  <a:t>  IP </a:t>
                </a:r>
                <a:r>
                  <a:rPr lang="en-US" sz="2800" dirty="0" err="1"/>
                  <a:t>Hdr</a:t>
                </a:r>
                <a:r>
                  <a:rPr lang="en-US" sz="1600" dirty="0"/>
                  <a:t>			</a:t>
                </a:r>
                <a:r>
                  <a:rPr lang="en-US" sz="1200" dirty="0"/>
                  <a:t>     </a:t>
                </a:r>
                <a:r>
                  <a:rPr lang="en-US" sz="2800" dirty="0"/>
                  <a:t>Payload	</a:t>
                </a:r>
                <a:r>
                  <a:rPr lang="en-US" sz="1600" dirty="0"/>
                  <a:t>		</a:t>
                </a:r>
                <a:endParaRPr lang="en-US" sz="2000" dirty="0"/>
              </a:p>
            </p:txBody>
          </p:sp>
          <p:sp>
            <p:nvSpPr>
              <p:cNvPr id="14" name="Rectangle 16"/>
              <p:cNvSpPr>
                <a:spLocks noChangeArrowheads="1"/>
              </p:cNvSpPr>
              <p:nvPr/>
            </p:nvSpPr>
            <p:spPr bwMode="auto">
              <a:xfrm>
                <a:off x="4170" y="-250"/>
                <a:ext cx="60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Hdr</a:t>
                </a:r>
                <a:endParaRPr lang="en-US" sz="3600"/>
              </a:p>
            </p:txBody>
          </p:sp>
          <p:sp>
            <p:nvSpPr>
              <p:cNvPr id="15" name="Rectangle 17"/>
              <p:cNvSpPr>
                <a:spLocks noChangeArrowheads="1"/>
              </p:cNvSpPr>
              <p:nvPr/>
            </p:nvSpPr>
            <p:spPr bwMode="auto">
              <a:xfrm>
                <a:off x="7320" y="-250"/>
                <a:ext cx="60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Trl</a:t>
                </a:r>
                <a:endParaRPr lang="en-US" sz="3600"/>
              </a:p>
            </p:txBody>
          </p:sp>
          <p:sp>
            <p:nvSpPr>
              <p:cNvPr id="16" name="Rectangle 18"/>
              <p:cNvSpPr>
                <a:spLocks noChangeArrowheads="1"/>
              </p:cNvSpPr>
              <p:nvPr/>
            </p:nvSpPr>
            <p:spPr bwMode="auto">
              <a:xfrm>
                <a:off x="7920" y="-250"/>
                <a:ext cx="75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Auth</a:t>
                </a:r>
                <a:endParaRPr lang="en-US" sz="3600"/>
              </a:p>
            </p:txBody>
          </p:sp>
          <p:sp>
            <p:nvSpPr>
              <p:cNvPr id="17" name="Line 19"/>
              <p:cNvSpPr>
                <a:spLocks noChangeShapeType="1"/>
              </p:cNvSpPr>
              <p:nvPr/>
            </p:nvSpPr>
            <p:spPr bwMode="auto">
              <a:xfrm flipH="1">
                <a:off x="3720" y="206"/>
                <a:ext cx="45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8" name="Line 20"/>
              <p:cNvSpPr>
                <a:spLocks noChangeShapeType="1"/>
              </p:cNvSpPr>
              <p:nvPr/>
            </p:nvSpPr>
            <p:spPr bwMode="auto">
              <a:xfrm flipH="1">
                <a:off x="6870" y="206"/>
                <a:ext cx="450" cy="7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9" name="Line 21"/>
              <p:cNvSpPr>
                <a:spLocks noChangeShapeType="1"/>
              </p:cNvSpPr>
              <p:nvPr/>
            </p:nvSpPr>
            <p:spPr bwMode="auto">
              <a:xfrm>
                <a:off x="4770" y="206"/>
                <a:ext cx="45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20" name="Line 22"/>
              <p:cNvSpPr>
                <a:spLocks noChangeShapeType="1"/>
              </p:cNvSpPr>
              <p:nvPr/>
            </p:nvSpPr>
            <p:spPr bwMode="auto">
              <a:xfrm>
                <a:off x="7920" y="206"/>
                <a:ext cx="60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21" name="Rectangle 23"/>
              <p:cNvSpPr>
                <a:spLocks noChangeArrowheads="1"/>
              </p:cNvSpPr>
              <p:nvPr/>
            </p:nvSpPr>
            <p:spPr bwMode="auto">
              <a:xfrm>
                <a:off x="3120" y="977"/>
                <a:ext cx="1950" cy="617"/>
              </a:xfrm>
              <a:prstGeom prst="rect">
                <a:avLst/>
              </a:prstGeom>
              <a:solidFill>
                <a:srgbClr val="FFFFFF"/>
              </a:solidFill>
              <a:ln w="9525" algn="ctr">
                <a:solidFill>
                  <a:srgbClr val="000000"/>
                </a:solidFill>
                <a:miter lim="800000"/>
                <a:headEnd/>
                <a:tailEnd/>
              </a:ln>
            </p:spPr>
            <p:txBody>
              <a:bodyPr lIns="0" tIns="0" rIns="0" bIns="0"/>
              <a:lstStyle/>
              <a:p>
                <a:pPr algn="ctr"/>
                <a:r>
                  <a:rPr lang="en-US" sz="2800"/>
                  <a:t>SecurityParameters</a:t>
                </a:r>
              </a:p>
              <a:p>
                <a:pPr algn="ctr"/>
                <a:r>
                  <a:rPr lang="en-US" sz="2800"/>
                  <a:t>Index (SPI)</a:t>
                </a:r>
              </a:p>
            </p:txBody>
          </p:sp>
          <p:sp>
            <p:nvSpPr>
              <p:cNvPr id="22" name="Rectangle 24"/>
              <p:cNvSpPr>
                <a:spLocks noChangeArrowheads="1"/>
              </p:cNvSpPr>
              <p:nvPr/>
            </p:nvSpPr>
            <p:spPr bwMode="auto">
              <a:xfrm>
                <a:off x="4920" y="977"/>
                <a:ext cx="1050" cy="617"/>
              </a:xfrm>
              <a:prstGeom prst="rect">
                <a:avLst/>
              </a:prstGeom>
              <a:solidFill>
                <a:srgbClr val="FFFFFF"/>
              </a:solidFill>
              <a:ln w="9525" algn="ctr">
                <a:solidFill>
                  <a:srgbClr val="000000"/>
                </a:solidFill>
                <a:miter lim="800000"/>
                <a:headEnd/>
                <a:tailEnd/>
              </a:ln>
            </p:spPr>
            <p:txBody>
              <a:bodyPr lIns="0" tIns="0" rIns="0" bIns="0"/>
              <a:lstStyle/>
              <a:p>
                <a:pPr algn="ctr"/>
                <a:r>
                  <a:rPr lang="en-US" sz="2800"/>
                  <a:t>Sequence</a:t>
                </a:r>
              </a:p>
              <a:p>
                <a:pPr algn="ctr"/>
                <a:r>
                  <a:rPr lang="en-US" sz="2800"/>
                  <a:t>Number</a:t>
                </a:r>
              </a:p>
            </p:txBody>
          </p:sp>
          <p:sp>
            <p:nvSpPr>
              <p:cNvPr id="23" name="Rectangle 25"/>
              <p:cNvSpPr>
                <a:spLocks noChangeArrowheads="1"/>
              </p:cNvSpPr>
              <p:nvPr/>
            </p:nvSpPr>
            <p:spPr bwMode="auto">
              <a:xfrm>
                <a:off x="6270" y="977"/>
                <a:ext cx="900" cy="617"/>
              </a:xfrm>
              <a:prstGeom prst="rect">
                <a:avLst/>
              </a:prstGeom>
              <a:solidFill>
                <a:srgbClr val="FFFFFF"/>
              </a:solidFill>
              <a:ln w="9525" algn="ctr">
                <a:solidFill>
                  <a:srgbClr val="000000"/>
                </a:solidFill>
                <a:miter lim="800000"/>
                <a:headEnd/>
                <a:tailEnd/>
              </a:ln>
            </p:spPr>
            <p:txBody>
              <a:bodyPr lIns="0" tIns="0" rIns="0" bIns="0"/>
              <a:lstStyle/>
              <a:p>
                <a:pPr algn="ctr"/>
                <a:endParaRPr lang="en-US" sz="900"/>
              </a:p>
              <a:p>
                <a:pPr algn="ctr"/>
                <a:r>
                  <a:rPr lang="en-US" sz="2800"/>
                  <a:t>Padding</a:t>
                </a:r>
                <a:endParaRPr lang="en-US" sz="4000"/>
              </a:p>
            </p:txBody>
          </p:sp>
          <p:sp>
            <p:nvSpPr>
              <p:cNvPr id="24" name="Rectangle 26"/>
              <p:cNvSpPr>
                <a:spLocks noChangeArrowheads="1"/>
              </p:cNvSpPr>
              <p:nvPr/>
            </p:nvSpPr>
            <p:spPr bwMode="auto">
              <a:xfrm>
                <a:off x="7170" y="977"/>
                <a:ext cx="900" cy="617"/>
              </a:xfrm>
              <a:prstGeom prst="rect">
                <a:avLst/>
              </a:prstGeom>
              <a:solidFill>
                <a:srgbClr val="FFFFFF"/>
              </a:solidFill>
              <a:ln w="9525" algn="ctr">
                <a:solidFill>
                  <a:srgbClr val="000000"/>
                </a:solidFill>
                <a:miter lim="800000"/>
                <a:headEnd/>
                <a:tailEnd/>
              </a:ln>
            </p:spPr>
            <p:txBody>
              <a:bodyPr/>
              <a:lstStyle/>
              <a:p>
                <a:pPr algn="ctr"/>
                <a:r>
                  <a:rPr lang="en-US" sz="2800"/>
                  <a:t>Pad</a:t>
                </a:r>
              </a:p>
              <a:p>
                <a:pPr algn="ctr"/>
                <a:r>
                  <a:rPr lang="en-US" sz="2800"/>
                  <a:t>Length</a:t>
                </a:r>
              </a:p>
            </p:txBody>
          </p:sp>
          <p:sp>
            <p:nvSpPr>
              <p:cNvPr id="25" name="Rectangle 27"/>
              <p:cNvSpPr>
                <a:spLocks noChangeArrowheads="1"/>
              </p:cNvSpPr>
              <p:nvPr/>
            </p:nvSpPr>
            <p:spPr bwMode="auto">
              <a:xfrm>
                <a:off x="8070" y="977"/>
                <a:ext cx="900" cy="617"/>
              </a:xfrm>
              <a:prstGeom prst="rect">
                <a:avLst/>
              </a:prstGeom>
              <a:solidFill>
                <a:srgbClr val="FFFFFF"/>
              </a:solidFill>
              <a:ln w="9525" algn="ctr">
                <a:solidFill>
                  <a:srgbClr val="000000"/>
                </a:solidFill>
                <a:miter lim="800000"/>
                <a:headEnd/>
                <a:tailEnd/>
              </a:ln>
            </p:spPr>
            <p:txBody>
              <a:bodyPr/>
              <a:lstStyle/>
              <a:p>
                <a:pPr algn="ctr"/>
                <a:r>
                  <a:rPr lang="en-US" sz="2800"/>
                  <a:t>Next</a:t>
                </a:r>
              </a:p>
              <a:p>
                <a:pPr algn="ctr"/>
                <a:r>
                  <a:rPr lang="en-US" sz="2800"/>
                  <a:t>Header</a:t>
                </a:r>
              </a:p>
            </p:txBody>
          </p:sp>
        </p:grpSp>
      </p:grpSp>
      <p:sp>
        <p:nvSpPr>
          <p:cNvPr id="26" name="TextBox 25"/>
          <p:cNvSpPr txBox="1">
            <a:spLocks noChangeArrowheads="1"/>
          </p:cNvSpPr>
          <p:nvPr/>
        </p:nvSpPr>
        <p:spPr bwMode="auto">
          <a:xfrm>
            <a:off x="3358551" y="4464050"/>
            <a:ext cx="4413849" cy="1384995"/>
          </a:xfrm>
          <a:prstGeom prst="rect">
            <a:avLst/>
          </a:prstGeom>
          <a:solidFill>
            <a:schemeClr val="accent5">
              <a:lumMod val="40000"/>
              <a:lumOff val="60000"/>
            </a:schemeClr>
          </a:solidFill>
          <a:ln>
            <a:noFill/>
          </a:ln>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800" b="1" dirty="0"/>
              <a:t>Pad Length:</a:t>
            </a:r>
          </a:p>
          <a:p>
            <a:pPr eaLnBrk="1" hangingPunct="1">
              <a:buFontTx/>
              <a:buChar char="-"/>
            </a:pPr>
            <a:r>
              <a:rPr lang="en-US" sz="2800" dirty="0" err="1">
                <a:cs typeface="Arial" pitchFamily="34" charset="0"/>
              </a:rPr>
              <a:t>Trường</a:t>
            </a:r>
            <a:r>
              <a:rPr lang="en-US" sz="2800" dirty="0">
                <a:cs typeface="Arial" pitchFamily="34" charset="0"/>
              </a:rPr>
              <a:t> </a:t>
            </a:r>
            <a:r>
              <a:rPr lang="en-US" sz="2800" dirty="0" err="1">
                <a:cs typeface="Arial" pitchFamily="34" charset="0"/>
              </a:rPr>
              <a:t>này</a:t>
            </a:r>
            <a:r>
              <a:rPr lang="en-US" sz="2800" dirty="0">
                <a:cs typeface="Arial" pitchFamily="34" charset="0"/>
              </a:rPr>
              <a:t> </a:t>
            </a:r>
            <a:r>
              <a:rPr lang="en-US" sz="2800" dirty="0" err="1">
                <a:cs typeface="Arial" pitchFamily="34" charset="0"/>
              </a:rPr>
              <a:t>xác</a:t>
            </a:r>
            <a:r>
              <a:rPr lang="en-US" sz="2800" dirty="0">
                <a:cs typeface="Arial" pitchFamily="34" charset="0"/>
              </a:rPr>
              <a:t> </a:t>
            </a:r>
            <a:r>
              <a:rPr lang="en-US" sz="2800" dirty="0" err="1">
                <a:cs typeface="Arial" pitchFamily="34" charset="0"/>
              </a:rPr>
              <a:t>định</a:t>
            </a:r>
            <a:r>
              <a:rPr lang="en-US" sz="2800" dirty="0">
                <a:cs typeface="Arial" pitchFamily="34" charset="0"/>
              </a:rPr>
              <a:t> </a:t>
            </a:r>
            <a:r>
              <a:rPr lang="en-US" sz="2800" dirty="0" err="1">
                <a:cs typeface="Arial" pitchFamily="34" charset="0"/>
              </a:rPr>
              <a:t>số</a:t>
            </a:r>
            <a:r>
              <a:rPr lang="en-US" sz="2800" dirty="0">
                <a:cs typeface="Arial" pitchFamily="34" charset="0"/>
              </a:rPr>
              <a:t> byte padding </a:t>
            </a:r>
            <a:r>
              <a:rPr lang="en-US" sz="2800" dirty="0" err="1">
                <a:cs typeface="Arial" pitchFamily="34" charset="0"/>
              </a:rPr>
              <a:t>đã</a:t>
            </a:r>
            <a:r>
              <a:rPr lang="en-US" sz="2800" dirty="0">
                <a:cs typeface="Arial" pitchFamily="34" charset="0"/>
              </a:rPr>
              <a:t> </a:t>
            </a:r>
            <a:r>
              <a:rPr lang="en-US" sz="2800" dirty="0" err="1">
                <a:cs typeface="Arial" pitchFamily="34" charset="0"/>
              </a:rPr>
              <a:t>thêm</a:t>
            </a:r>
            <a:r>
              <a:rPr lang="en-US" sz="2800" dirty="0">
                <a:cs typeface="Arial" pitchFamily="34" charset="0"/>
              </a:rPr>
              <a:t> </a:t>
            </a:r>
            <a:r>
              <a:rPr lang="en-US" sz="2800" dirty="0" err="1">
                <a:cs typeface="Arial" pitchFamily="34" charset="0"/>
              </a:rPr>
              <a:t>vào</a:t>
            </a:r>
            <a:endParaRPr lang="en-US" sz="2800" dirty="0">
              <a:cs typeface="Arial" pitchFamily="34" charset="0"/>
            </a:endParaRPr>
          </a:p>
        </p:txBody>
      </p:sp>
    </p:spTree>
    <p:extLst>
      <p:ext uri="{BB962C8B-B14F-4D97-AF65-F5344CB8AC3E}">
        <p14:creationId xmlns:p14="http://schemas.microsoft.com/office/powerpoint/2010/main" val="30145862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26"/>
                                        </p:tgtEl>
                                        <p:attrNameLst>
                                          <p:attrName>ppt_x</p:attrName>
                                        </p:attrNameLst>
                                      </p:cBhvr>
                                      <p:tavLst>
                                        <p:tav tm="0">
                                          <p:val>
                                            <p:strVal val="ppt_x"/>
                                          </p:val>
                                        </p:tav>
                                        <p:tav tm="100000">
                                          <p:val>
                                            <p:strVal val="ppt_x"/>
                                          </p:val>
                                        </p:tav>
                                      </p:tavLst>
                                    </p:anim>
                                    <p:anim calcmode="lin" valueType="num">
                                      <p:cBhvr additive="base">
                                        <p:cTn id="13" dur="500"/>
                                        <p:tgtEl>
                                          <p:spTgt spid="26"/>
                                        </p:tgtEl>
                                        <p:attrNameLst>
                                          <p:attrName>ppt_y</p:attrName>
                                        </p:attrNameLst>
                                      </p:cBhvr>
                                      <p:tavLst>
                                        <p:tav tm="0">
                                          <p:val>
                                            <p:strVal val="ppt_y"/>
                                          </p:val>
                                        </p:tav>
                                        <p:tav tm="100000">
                                          <p:val>
                                            <p:strVal val="1+ppt_h/2"/>
                                          </p:val>
                                        </p:tav>
                                      </p:tavLst>
                                    </p:anim>
                                    <p:set>
                                      <p:cBhvr>
                                        <p:cTn id="1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1524000" y="665100"/>
            <a:ext cx="7315200" cy="1392300"/>
          </a:xfrm>
          <a:custGeom>
            <a:avLst/>
            <a:gdLst>
              <a:gd name="connsiteX0" fmla="*/ 232055 w 1392300"/>
              <a:gd name="connsiteY0" fmla="*/ 0 h 7206600"/>
              <a:gd name="connsiteX1" fmla="*/ 1160245 w 1392300"/>
              <a:gd name="connsiteY1" fmla="*/ 0 h 7206600"/>
              <a:gd name="connsiteX2" fmla="*/ 1392300 w 1392300"/>
              <a:gd name="connsiteY2" fmla="*/ 232055 h 7206600"/>
              <a:gd name="connsiteX3" fmla="*/ 1392300 w 1392300"/>
              <a:gd name="connsiteY3" fmla="*/ 7206600 h 7206600"/>
              <a:gd name="connsiteX4" fmla="*/ 1392300 w 1392300"/>
              <a:gd name="connsiteY4" fmla="*/ 7206600 h 7206600"/>
              <a:gd name="connsiteX5" fmla="*/ 0 w 1392300"/>
              <a:gd name="connsiteY5" fmla="*/ 7206600 h 7206600"/>
              <a:gd name="connsiteX6" fmla="*/ 0 w 1392300"/>
              <a:gd name="connsiteY6" fmla="*/ 7206600 h 7206600"/>
              <a:gd name="connsiteX7" fmla="*/ 0 w 1392300"/>
              <a:gd name="connsiteY7" fmla="*/ 232055 h 7206600"/>
              <a:gd name="connsiteX8" fmla="*/ 232055 w 1392300"/>
              <a:gd name="connsiteY8" fmla="*/ 0 h 72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300" h="7206600">
                <a:moveTo>
                  <a:pt x="1392300" y="1201126"/>
                </a:moveTo>
                <a:lnTo>
                  <a:pt x="1392300" y="6005474"/>
                </a:lnTo>
                <a:cubicBezTo>
                  <a:pt x="1392300" y="6668835"/>
                  <a:pt x="1372228" y="7206600"/>
                  <a:pt x="1347467" y="7206600"/>
                </a:cubicBezTo>
                <a:lnTo>
                  <a:pt x="0" y="7206600"/>
                </a:lnTo>
                <a:lnTo>
                  <a:pt x="0" y="7206600"/>
                </a:lnTo>
                <a:lnTo>
                  <a:pt x="0" y="0"/>
                </a:lnTo>
                <a:lnTo>
                  <a:pt x="0" y="0"/>
                </a:lnTo>
                <a:lnTo>
                  <a:pt x="1347467" y="0"/>
                </a:lnTo>
                <a:cubicBezTo>
                  <a:pt x="1372228" y="0"/>
                  <a:pt x="1392300" y="537765"/>
                  <a:pt x="1392300" y="1201126"/>
                </a:cubicBezTo>
                <a:close/>
              </a:path>
            </a:pathLst>
          </a:custGeom>
          <a:scene3d>
            <a:camera prst="orthographicFront"/>
            <a:lightRig rig="threePt" dir="t">
              <a:rot lat="0" lon="0" rev="7500000"/>
            </a:lightRig>
          </a:scene3d>
          <a:sp3d z="152400" extrusionH="63500" prstMaterial="dkEdge">
            <a:bevelT w="125400" h="36350" prst="relaxedInset"/>
            <a:contourClr>
              <a:schemeClr val="bg1"/>
            </a:contourClr>
          </a:sp3d>
        </p:spPr>
        <p:style>
          <a:lnRef idx="1">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220366" rIns="296566" bIns="220366" numCol="1" spcCol="1270" anchor="ctr" anchorCtr="0">
            <a:noAutofit/>
          </a:bodyPr>
          <a:lstStyle/>
          <a:p>
            <a:pPr lvl="0" defTabSz="2667000">
              <a:lnSpc>
                <a:spcPct val="90000"/>
              </a:lnSpc>
              <a:spcBef>
                <a:spcPct val="0"/>
              </a:spcBef>
              <a:spcAft>
                <a:spcPct val="35000"/>
              </a:spcAft>
            </a:pPr>
            <a:r>
              <a:rPr lang="en-US" sz="6000">
                <a:latin typeface="Tahoma" pitchFamily="34" charset="0"/>
                <a:ea typeface="Tahoma" pitchFamily="34" charset="0"/>
                <a:cs typeface="Tahoma" pitchFamily="34" charset="0"/>
              </a:rPr>
              <a:t>Giao thức ESP</a:t>
            </a:r>
            <a:endParaRPr lang="vi-VN" sz="6000" dirty="0">
              <a:latin typeface="Tahoma" pitchFamily="34" charset="0"/>
              <a:ea typeface="Tahoma" pitchFamily="34" charset="0"/>
              <a:cs typeface="Tahoma" pitchFamily="34" charset="0"/>
            </a:endParaRPr>
          </a:p>
        </p:txBody>
      </p:sp>
      <p:sp>
        <p:nvSpPr>
          <p:cNvPr id="7" name="Freeform 6"/>
          <p:cNvSpPr/>
          <p:nvPr/>
        </p:nvSpPr>
        <p:spPr>
          <a:xfrm>
            <a:off x="228600" y="790500"/>
            <a:ext cx="1090485" cy="1170000"/>
          </a:xfrm>
          <a:custGeom>
            <a:avLst/>
            <a:gdLst>
              <a:gd name="connsiteX0" fmla="*/ 0 w 1170000"/>
              <a:gd name="connsiteY0" fmla="*/ 585000 h 1170000"/>
              <a:gd name="connsiteX1" fmla="*/ 585000 w 1170000"/>
              <a:gd name="connsiteY1" fmla="*/ 0 h 1170000"/>
              <a:gd name="connsiteX2" fmla="*/ 1170000 w 1170000"/>
              <a:gd name="connsiteY2" fmla="*/ 585000 h 1170000"/>
              <a:gd name="connsiteX3" fmla="*/ 585000 w 1170000"/>
              <a:gd name="connsiteY3" fmla="*/ 1170000 h 1170000"/>
              <a:gd name="connsiteX4" fmla="*/ 0 w 1170000"/>
              <a:gd name="connsiteY4" fmla="*/ 585000 h 11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1170000">
                <a:moveTo>
                  <a:pt x="0" y="585000"/>
                </a:moveTo>
                <a:cubicBezTo>
                  <a:pt x="0" y="261913"/>
                  <a:pt x="261913" y="0"/>
                  <a:pt x="585000" y="0"/>
                </a:cubicBezTo>
                <a:cubicBezTo>
                  <a:pt x="908087" y="0"/>
                  <a:pt x="1170000" y="261913"/>
                  <a:pt x="1170000" y="585000"/>
                </a:cubicBezTo>
                <a:cubicBezTo>
                  <a:pt x="1170000" y="908087"/>
                  <a:pt x="908087" y="1170000"/>
                  <a:pt x="585000" y="1170000"/>
                </a:cubicBezTo>
                <a:cubicBezTo>
                  <a:pt x="261913" y="1170000"/>
                  <a:pt x="0" y="908087"/>
                  <a:pt x="0" y="585000"/>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71343" tIns="171343" rIns="171343" bIns="171343" numCol="1" spcCol="1270" anchor="ctr" anchorCtr="0">
            <a:noAutofit/>
          </a:bodyPr>
          <a:lstStyle/>
          <a:p>
            <a:pPr lvl="0" algn="ctr" defTabSz="2400300">
              <a:lnSpc>
                <a:spcPct val="90000"/>
              </a:lnSpc>
              <a:spcBef>
                <a:spcPct val="0"/>
              </a:spcBef>
              <a:spcAft>
                <a:spcPct val="35000"/>
              </a:spcAft>
            </a:pPr>
            <a:r>
              <a:rPr lang="en-US" sz="5400"/>
              <a:t>1</a:t>
            </a:r>
            <a:endParaRPr lang="vi-VN" sz="5400" kern="1200" noProof="0" dirty="0"/>
          </a:p>
        </p:txBody>
      </p:sp>
      <p:sp>
        <p:nvSpPr>
          <p:cNvPr id="12" name="Freeform 11"/>
          <p:cNvSpPr/>
          <p:nvPr/>
        </p:nvSpPr>
        <p:spPr>
          <a:xfrm>
            <a:off x="1632600" y="4191000"/>
            <a:ext cx="7206600" cy="1392300"/>
          </a:xfrm>
          <a:custGeom>
            <a:avLst/>
            <a:gdLst>
              <a:gd name="connsiteX0" fmla="*/ 232055 w 1392300"/>
              <a:gd name="connsiteY0" fmla="*/ 0 h 7206600"/>
              <a:gd name="connsiteX1" fmla="*/ 1160245 w 1392300"/>
              <a:gd name="connsiteY1" fmla="*/ 0 h 7206600"/>
              <a:gd name="connsiteX2" fmla="*/ 1392300 w 1392300"/>
              <a:gd name="connsiteY2" fmla="*/ 232055 h 7206600"/>
              <a:gd name="connsiteX3" fmla="*/ 1392300 w 1392300"/>
              <a:gd name="connsiteY3" fmla="*/ 7206600 h 7206600"/>
              <a:gd name="connsiteX4" fmla="*/ 1392300 w 1392300"/>
              <a:gd name="connsiteY4" fmla="*/ 7206600 h 7206600"/>
              <a:gd name="connsiteX5" fmla="*/ 0 w 1392300"/>
              <a:gd name="connsiteY5" fmla="*/ 7206600 h 7206600"/>
              <a:gd name="connsiteX6" fmla="*/ 0 w 1392300"/>
              <a:gd name="connsiteY6" fmla="*/ 7206600 h 7206600"/>
              <a:gd name="connsiteX7" fmla="*/ 0 w 1392300"/>
              <a:gd name="connsiteY7" fmla="*/ 232055 h 7206600"/>
              <a:gd name="connsiteX8" fmla="*/ 232055 w 1392300"/>
              <a:gd name="connsiteY8" fmla="*/ 0 h 72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300" h="7206600">
                <a:moveTo>
                  <a:pt x="1392300" y="1201126"/>
                </a:moveTo>
                <a:lnTo>
                  <a:pt x="1392300" y="6005474"/>
                </a:lnTo>
                <a:cubicBezTo>
                  <a:pt x="1392300" y="6668835"/>
                  <a:pt x="1372228" y="7206600"/>
                  <a:pt x="1347467" y="7206600"/>
                </a:cubicBezTo>
                <a:lnTo>
                  <a:pt x="0" y="7206600"/>
                </a:lnTo>
                <a:lnTo>
                  <a:pt x="0" y="7206600"/>
                </a:lnTo>
                <a:lnTo>
                  <a:pt x="0" y="0"/>
                </a:lnTo>
                <a:lnTo>
                  <a:pt x="0" y="0"/>
                </a:lnTo>
                <a:lnTo>
                  <a:pt x="1347467" y="0"/>
                </a:lnTo>
                <a:cubicBezTo>
                  <a:pt x="1372228" y="0"/>
                  <a:pt x="1392300" y="537765"/>
                  <a:pt x="1392300" y="1201126"/>
                </a:cubicBezTo>
                <a:close/>
              </a:path>
            </a:pathLst>
          </a:custGeom>
          <a:scene3d>
            <a:camera prst="orthographicFront"/>
            <a:lightRig rig="threePt" dir="t">
              <a:rot lat="0" lon="0" rev="7500000"/>
            </a:lightRig>
          </a:scene3d>
          <a:sp3d z="152400" extrusionH="63500" prstMaterial="dkEdge">
            <a:bevelT w="125400" h="36350" prst="relaxedInset"/>
            <a:contourClr>
              <a:schemeClr val="bg1"/>
            </a:contourClr>
          </a:sp3d>
        </p:spPr>
        <p:style>
          <a:lnRef idx="1">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220366" rIns="296566" bIns="220366" numCol="1" spcCol="1270" anchor="ctr" anchorCtr="0">
            <a:noAutofit/>
          </a:bodyPr>
          <a:lstStyle/>
          <a:p>
            <a:pPr lvl="0" defTabSz="2667000">
              <a:lnSpc>
                <a:spcPct val="90000"/>
              </a:lnSpc>
              <a:spcBef>
                <a:spcPct val="0"/>
              </a:spcBef>
              <a:spcAft>
                <a:spcPct val="35000"/>
              </a:spcAft>
            </a:pPr>
            <a:r>
              <a:rPr lang="en-US" sz="6000">
                <a:latin typeface="Tahoma" pitchFamily="34" charset="0"/>
                <a:ea typeface="Tahoma" pitchFamily="34" charset="0"/>
                <a:cs typeface="Tahoma" pitchFamily="34" charset="0"/>
              </a:rPr>
              <a:t>Giao thức IKE</a:t>
            </a:r>
            <a:endParaRPr lang="vi-VN" sz="6000" dirty="0">
              <a:latin typeface="Tahoma" pitchFamily="34" charset="0"/>
              <a:ea typeface="Tahoma" pitchFamily="34" charset="0"/>
              <a:cs typeface="Tahoma" pitchFamily="34" charset="0"/>
            </a:endParaRPr>
          </a:p>
        </p:txBody>
      </p:sp>
      <p:sp>
        <p:nvSpPr>
          <p:cNvPr id="13" name="Freeform 12"/>
          <p:cNvSpPr/>
          <p:nvPr/>
        </p:nvSpPr>
        <p:spPr>
          <a:xfrm>
            <a:off x="228600" y="4302149"/>
            <a:ext cx="1170000" cy="1170000"/>
          </a:xfrm>
          <a:custGeom>
            <a:avLst/>
            <a:gdLst>
              <a:gd name="connsiteX0" fmla="*/ 0 w 1170000"/>
              <a:gd name="connsiteY0" fmla="*/ 585000 h 1170000"/>
              <a:gd name="connsiteX1" fmla="*/ 585000 w 1170000"/>
              <a:gd name="connsiteY1" fmla="*/ 0 h 1170000"/>
              <a:gd name="connsiteX2" fmla="*/ 1170000 w 1170000"/>
              <a:gd name="connsiteY2" fmla="*/ 585000 h 1170000"/>
              <a:gd name="connsiteX3" fmla="*/ 585000 w 1170000"/>
              <a:gd name="connsiteY3" fmla="*/ 1170000 h 1170000"/>
              <a:gd name="connsiteX4" fmla="*/ 0 w 1170000"/>
              <a:gd name="connsiteY4" fmla="*/ 585000 h 11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1170000">
                <a:moveTo>
                  <a:pt x="0" y="585000"/>
                </a:moveTo>
                <a:cubicBezTo>
                  <a:pt x="0" y="261913"/>
                  <a:pt x="261913" y="0"/>
                  <a:pt x="585000" y="0"/>
                </a:cubicBezTo>
                <a:cubicBezTo>
                  <a:pt x="908087" y="0"/>
                  <a:pt x="1170000" y="261913"/>
                  <a:pt x="1170000" y="585000"/>
                </a:cubicBezTo>
                <a:cubicBezTo>
                  <a:pt x="1170000" y="908087"/>
                  <a:pt x="908087" y="1170000"/>
                  <a:pt x="585000" y="1170000"/>
                </a:cubicBezTo>
                <a:cubicBezTo>
                  <a:pt x="261913" y="1170000"/>
                  <a:pt x="0" y="908087"/>
                  <a:pt x="0" y="585000"/>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71343" tIns="171343" rIns="171343" bIns="171343" numCol="1" spcCol="1270" anchor="ctr" anchorCtr="0">
            <a:noAutofit/>
          </a:bodyPr>
          <a:lstStyle/>
          <a:p>
            <a:pPr lvl="0" algn="ctr" defTabSz="2400300">
              <a:lnSpc>
                <a:spcPct val="90000"/>
              </a:lnSpc>
              <a:spcBef>
                <a:spcPct val="0"/>
              </a:spcBef>
              <a:spcAft>
                <a:spcPct val="35000"/>
              </a:spcAft>
            </a:pPr>
            <a:r>
              <a:rPr lang="en-US" sz="5400" b="1" noProof="0"/>
              <a:t>3</a:t>
            </a:r>
            <a:endParaRPr lang="vi-VN" sz="5400" b="1" kern="1200" noProof="0"/>
          </a:p>
        </p:txBody>
      </p:sp>
      <p:sp>
        <p:nvSpPr>
          <p:cNvPr id="14" name="Freeform 13"/>
          <p:cNvSpPr/>
          <p:nvPr/>
        </p:nvSpPr>
        <p:spPr>
          <a:xfrm>
            <a:off x="1632600" y="2341500"/>
            <a:ext cx="7206600" cy="1392300"/>
          </a:xfrm>
          <a:custGeom>
            <a:avLst/>
            <a:gdLst>
              <a:gd name="connsiteX0" fmla="*/ 232055 w 1392300"/>
              <a:gd name="connsiteY0" fmla="*/ 0 h 7206600"/>
              <a:gd name="connsiteX1" fmla="*/ 1160245 w 1392300"/>
              <a:gd name="connsiteY1" fmla="*/ 0 h 7206600"/>
              <a:gd name="connsiteX2" fmla="*/ 1392300 w 1392300"/>
              <a:gd name="connsiteY2" fmla="*/ 232055 h 7206600"/>
              <a:gd name="connsiteX3" fmla="*/ 1392300 w 1392300"/>
              <a:gd name="connsiteY3" fmla="*/ 7206600 h 7206600"/>
              <a:gd name="connsiteX4" fmla="*/ 1392300 w 1392300"/>
              <a:gd name="connsiteY4" fmla="*/ 7206600 h 7206600"/>
              <a:gd name="connsiteX5" fmla="*/ 0 w 1392300"/>
              <a:gd name="connsiteY5" fmla="*/ 7206600 h 7206600"/>
              <a:gd name="connsiteX6" fmla="*/ 0 w 1392300"/>
              <a:gd name="connsiteY6" fmla="*/ 7206600 h 7206600"/>
              <a:gd name="connsiteX7" fmla="*/ 0 w 1392300"/>
              <a:gd name="connsiteY7" fmla="*/ 232055 h 7206600"/>
              <a:gd name="connsiteX8" fmla="*/ 232055 w 1392300"/>
              <a:gd name="connsiteY8" fmla="*/ 0 h 72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300" h="7206600">
                <a:moveTo>
                  <a:pt x="1392300" y="1201126"/>
                </a:moveTo>
                <a:lnTo>
                  <a:pt x="1392300" y="6005474"/>
                </a:lnTo>
                <a:cubicBezTo>
                  <a:pt x="1392300" y="6668835"/>
                  <a:pt x="1372228" y="7206600"/>
                  <a:pt x="1347467" y="7206600"/>
                </a:cubicBezTo>
                <a:lnTo>
                  <a:pt x="0" y="7206600"/>
                </a:lnTo>
                <a:lnTo>
                  <a:pt x="0" y="7206600"/>
                </a:lnTo>
                <a:lnTo>
                  <a:pt x="0" y="0"/>
                </a:lnTo>
                <a:lnTo>
                  <a:pt x="0" y="0"/>
                </a:lnTo>
                <a:lnTo>
                  <a:pt x="1347467" y="0"/>
                </a:lnTo>
                <a:cubicBezTo>
                  <a:pt x="1372228" y="0"/>
                  <a:pt x="1392300" y="537765"/>
                  <a:pt x="1392300" y="1201126"/>
                </a:cubicBezTo>
                <a:close/>
              </a:path>
            </a:pathLst>
          </a:custGeom>
          <a:scene3d>
            <a:camera prst="orthographicFront"/>
            <a:lightRig rig="threePt" dir="t">
              <a:rot lat="0" lon="0" rev="7500000"/>
            </a:lightRig>
          </a:scene3d>
          <a:sp3d z="152400" extrusionH="63500" prstMaterial="dkEdge">
            <a:bevelT w="125400" h="36350" prst="relaxedInset"/>
            <a:contourClr>
              <a:schemeClr val="bg1"/>
            </a:contourClr>
          </a:sp3d>
        </p:spPr>
        <p:style>
          <a:lnRef idx="1">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220366" rIns="296566" bIns="220366" numCol="1" spcCol="1270" anchor="ctr" anchorCtr="0">
            <a:noAutofit/>
          </a:bodyPr>
          <a:lstStyle/>
          <a:p>
            <a:pPr lvl="0" defTabSz="2667000">
              <a:lnSpc>
                <a:spcPct val="90000"/>
              </a:lnSpc>
              <a:spcBef>
                <a:spcPct val="0"/>
              </a:spcBef>
              <a:spcAft>
                <a:spcPct val="35000"/>
              </a:spcAft>
            </a:pPr>
            <a:r>
              <a:rPr lang="en-US" sz="6000">
                <a:latin typeface="Tahoma" pitchFamily="34" charset="0"/>
                <a:ea typeface="Tahoma" pitchFamily="34" charset="0"/>
                <a:cs typeface="Tahoma" pitchFamily="34" charset="0"/>
              </a:rPr>
              <a:t>Kết hợp AH &amp; ESP</a:t>
            </a:r>
            <a:endParaRPr lang="vi-VN" sz="6000" dirty="0">
              <a:latin typeface="Tahoma" pitchFamily="34" charset="0"/>
              <a:ea typeface="Tahoma" pitchFamily="34" charset="0"/>
              <a:cs typeface="Tahoma" pitchFamily="34" charset="0"/>
            </a:endParaRPr>
          </a:p>
        </p:txBody>
      </p:sp>
      <p:sp>
        <p:nvSpPr>
          <p:cNvPr id="15" name="Freeform 14"/>
          <p:cNvSpPr/>
          <p:nvPr/>
        </p:nvSpPr>
        <p:spPr>
          <a:xfrm>
            <a:off x="228600" y="2452649"/>
            <a:ext cx="1170000" cy="1170000"/>
          </a:xfrm>
          <a:custGeom>
            <a:avLst/>
            <a:gdLst>
              <a:gd name="connsiteX0" fmla="*/ 0 w 1170000"/>
              <a:gd name="connsiteY0" fmla="*/ 585000 h 1170000"/>
              <a:gd name="connsiteX1" fmla="*/ 585000 w 1170000"/>
              <a:gd name="connsiteY1" fmla="*/ 0 h 1170000"/>
              <a:gd name="connsiteX2" fmla="*/ 1170000 w 1170000"/>
              <a:gd name="connsiteY2" fmla="*/ 585000 h 1170000"/>
              <a:gd name="connsiteX3" fmla="*/ 585000 w 1170000"/>
              <a:gd name="connsiteY3" fmla="*/ 1170000 h 1170000"/>
              <a:gd name="connsiteX4" fmla="*/ 0 w 1170000"/>
              <a:gd name="connsiteY4" fmla="*/ 585000 h 11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1170000">
                <a:moveTo>
                  <a:pt x="0" y="585000"/>
                </a:moveTo>
                <a:cubicBezTo>
                  <a:pt x="0" y="261913"/>
                  <a:pt x="261913" y="0"/>
                  <a:pt x="585000" y="0"/>
                </a:cubicBezTo>
                <a:cubicBezTo>
                  <a:pt x="908087" y="0"/>
                  <a:pt x="1170000" y="261913"/>
                  <a:pt x="1170000" y="585000"/>
                </a:cubicBezTo>
                <a:cubicBezTo>
                  <a:pt x="1170000" y="908087"/>
                  <a:pt x="908087" y="1170000"/>
                  <a:pt x="585000" y="1170000"/>
                </a:cubicBezTo>
                <a:cubicBezTo>
                  <a:pt x="261913" y="1170000"/>
                  <a:pt x="0" y="908087"/>
                  <a:pt x="0" y="585000"/>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71343" tIns="171343" rIns="171343" bIns="171343" numCol="1" spcCol="1270" anchor="ctr" anchorCtr="0">
            <a:noAutofit/>
          </a:bodyPr>
          <a:lstStyle/>
          <a:p>
            <a:pPr lvl="0" algn="ctr" defTabSz="2400300">
              <a:lnSpc>
                <a:spcPct val="90000"/>
              </a:lnSpc>
              <a:spcBef>
                <a:spcPct val="0"/>
              </a:spcBef>
              <a:spcAft>
                <a:spcPct val="35000"/>
              </a:spcAft>
            </a:pPr>
            <a:r>
              <a:rPr lang="en-US" sz="5400" b="1" noProof="0"/>
              <a:t>2</a:t>
            </a:r>
            <a:endParaRPr lang="vi-VN" sz="5400" b="1" kern="1200" noProof="0"/>
          </a:p>
        </p:txBody>
      </p:sp>
    </p:spTree>
    <p:extLst>
      <p:ext uri="{BB962C8B-B14F-4D97-AF65-F5344CB8AC3E}">
        <p14:creationId xmlns:p14="http://schemas.microsoft.com/office/powerpoint/2010/main" val="9713927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20</a:t>
            </a:fld>
            <a:endParaRPr lang="ru-RU" dirty="0"/>
          </a:p>
        </p:txBody>
      </p:sp>
      <p:grpSp>
        <p:nvGrpSpPr>
          <p:cNvPr id="5" name="Group 7"/>
          <p:cNvGrpSpPr>
            <a:grpSpLocks/>
          </p:cNvGrpSpPr>
          <p:nvPr/>
        </p:nvGrpSpPr>
        <p:grpSpPr bwMode="auto">
          <a:xfrm>
            <a:off x="304800" y="1219200"/>
            <a:ext cx="8991600" cy="3221038"/>
            <a:chOff x="2741" y="2664"/>
            <a:chExt cx="7420" cy="2397"/>
          </a:xfrm>
        </p:grpSpPr>
        <p:sp>
          <p:nvSpPr>
            <p:cNvPr id="6" name="Text Box 8"/>
            <p:cNvSpPr txBox="1">
              <a:spLocks noChangeArrowheads="1"/>
            </p:cNvSpPr>
            <p:nvPr/>
          </p:nvSpPr>
          <p:spPr bwMode="auto">
            <a:xfrm>
              <a:off x="3321" y="4535"/>
              <a:ext cx="72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32</a:t>
              </a:r>
              <a:r>
                <a:rPr lang="en-US" sz="2800" b="1">
                  <a:latin typeface="Times New Roman" pitchFamily="18" charset="0"/>
                </a:rPr>
                <a:t> </a:t>
              </a:r>
              <a:endParaRPr lang="en-US" sz="4000">
                <a:latin typeface="Times New Roman" pitchFamily="18" charset="0"/>
              </a:endParaRPr>
            </a:p>
          </p:txBody>
        </p:sp>
        <p:sp>
          <p:nvSpPr>
            <p:cNvPr id="7" name="Text Box 9"/>
            <p:cNvSpPr txBox="1">
              <a:spLocks noChangeArrowheads="1"/>
            </p:cNvSpPr>
            <p:nvPr/>
          </p:nvSpPr>
          <p:spPr bwMode="auto">
            <a:xfrm>
              <a:off x="4941" y="4592"/>
              <a:ext cx="90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32</a:t>
              </a:r>
              <a:endParaRPr lang="en-US" sz="2400">
                <a:latin typeface="Times New Roman" pitchFamily="18" charset="0"/>
              </a:endParaRPr>
            </a:p>
          </p:txBody>
        </p:sp>
        <p:sp>
          <p:nvSpPr>
            <p:cNvPr id="8" name="Text Box 10"/>
            <p:cNvSpPr txBox="1">
              <a:spLocks noChangeArrowheads="1"/>
            </p:cNvSpPr>
            <p:nvPr/>
          </p:nvSpPr>
          <p:spPr bwMode="auto">
            <a:xfrm>
              <a:off x="6381" y="4592"/>
              <a:ext cx="108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0-255</a:t>
              </a:r>
              <a:endParaRPr lang="en-US" sz="2400">
                <a:latin typeface="Times New Roman" pitchFamily="18" charset="0"/>
              </a:endParaRPr>
            </a:p>
          </p:txBody>
        </p:sp>
        <p:sp>
          <p:nvSpPr>
            <p:cNvPr id="9" name="Text Box 11"/>
            <p:cNvSpPr txBox="1">
              <a:spLocks noChangeArrowheads="1"/>
            </p:cNvSpPr>
            <p:nvPr/>
          </p:nvSpPr>
          <p:spPr bwMode="auto">
            <a:xfrm>
              <a:off x="7821" y="4577"/>
              <a:ext cx="54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800" b="1">
                  <a:latin typeface="Times New Roman" pitchFamily="18" charset="0"/>
                </a:rPr>
                <a:t>8</a:t>
              </a:r>
              <a:endParaRPr lang="en-US" sz="2800">
                <a:latin typeface="Times New Roman" pitchFamily="18" charset="0"/>
              </a:endParaRPr>
            </a:p>
          </p:txBody>
        </p:sp>
        <p:sp>
          <p:nvSpPr>
            <p:cNvPr id="10" name="Text Box 12"/>
            <p:cNvSpPr txBox="1">
              <a:spLocks noChangeArrowheads="1"/>
            </p:cNvSpPr>
            <p:nvPr/>
          </p:nvSpPr>
          <p:spPr bwMode="auto">
            <a:xfrm>
              <a:off x="8901" y="4577"/>
              <a:ext cx="54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800" b="1">
                  <a:latin typeface="Times New Roman" pitchFamily="18" charset="0"/>
                </a:rPr>
                <a:t>8</a:t>
              </a:r>
              <a:endParaRPr lang="en-US" sz="2800">
                <a:latin typeface="Times New Roman" pitchFamily="18" charset="0"/>
              </a:endParaRPr>
            </a:p>
          </p:txBody>
        </p:sp>
        <p:sp>
          <p:nvSpPr>
            <p:cNvPr id="11" name="Text Box 13"/>
            <p:cNvSpPr txBox="1">
              <a:spLocks noChangeArrowheads="1"/>
            </p:cNvSpPr>
            <p:nvPr/>
          </p:nvSpPr>
          <p:spPr bwMode="auto">
            <a:xfrm>
              <a:off x="9441" y="4577"/>
              <a:ext cx="72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Bits</a:t>
              </a:r>
              <a:endParaRPr lang="en-US" sz="2400">
                <a:latin typeface="Times New Roman" pitchFamily="18" charset="0"/>
              </a:endParaRPr>
            </a:p>
          </p:txBody>
        </p:sp>
        <p:grpSp>
          <p:nvGrpSpPr>
            <p:cNvPr id="12" name="Group 14"/>
            <p:cNvGrpSpPr>
              <a:grpSpLocks/>
            </p:cNvGrpSpPr>
            <p:nvPr/>
          </p:nvGrpSpPr>
          <p:grpSpPr bwMode="auto">
            <a:xfrm>
              <a:off x="2741" y="2664"/>
              <a:ext cx="7020" cy="1961"/>
              <a:chOff x="3120" y="-258"/>
              <a:chExt cx="5850" cy="1852"/>
            </a:xfrm>
          </p:grpSpPr>
          <p:sp>
            <p:nvSpPr>
              <p:cNvPr id="13" name="Rectangle 15"/>
              <p:cNvSpPr>
                <a:spLocks noChangeArrowheads="1"/>
              </p:cNvSpPr>
              <p:nvPr/>
            </p:nvSpPr>
            <p:spPr bwMode="auto">
              <a:xfrm>
                <a:off x="3420" y="-258"/>
                <a:ext cx="4950" cy="463"/>
              </a:xfrm>
              <a:prstGeom prst="rect">
                <a:avLst/>
              </a:prstGeom>
              <a:solidFill>
                <a:srgbClr val="FFFFFF"/>
              </a:solidFill>
              <a:ln w="9525" algn="ctr">
                <a:solidFill>
                  <a:srgbClr val="000000"/>
                </a:solidFill>
                <a:miter lim="800000"/>
                <a:headEnd/>
                <a:tailEnd/>
              </a:ln>
            </p:spPr>
            <p:txBody>
              <a:bodyPr lIns="0" tIns="0" rIns="0" bIns="0"/>
              <a:lstStyle/>
              <a:p>
                <a:r>
                  <a:rPr lang="en-US" sz="2800" dirty="0"/>
                  <a:t>  IP </a:t>
                </a:r>
                <a:r>
                  <a:rPr lang="en-US" sz="2800" dirty="0" err="1"/>
                  <a:t>Hdr</a:t>
                </a:r>
                <a:r>
                  <a:rPr lang="en-US" dirty="0"/>
                  <a:t>			</a:t>
                </a:r>
                <a:r>
                  <a:rPr lang="en-US" sz="1400" dirty="0"/>
                  <a:t>     </a:t>
                </a:r>
                <a:r>
                  <a:rPr lang="en-US" sz="3200" dirty="0"/>
                  <a:t>Payload	</a:t>
                </a:r>
                <a:r>
                  <a:rPr lang="en-US" dirty="0"/>
                  <a:t>		</a:t>
                </a:r>
                <a:endParaRPr lang="en-US" sz="2400" dirty="0"/>
              </a:p>
            </p:txBody>
          </p:sp>
          <p:sp>
            <p:nvSpPr>
              <p:cNvPr id="14" name="Rectangle 16"/>
              <p:cNvSpPr>
                <a:spLocks noChangeArrowheads="1"/>
              </p:cNvSpPr>
              <p:nvPr/>
            </p:nvSpPr>
            <p:spPr bwMode="auto">
              <a:xfrm>
                <a:off x="4170" y="-250"/>
                <a:ext cx="60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Hdr</a:t>
                </a:r>
                <a:endParaRPr lang="en-US" sz="3600"/>
              </a:p>
            </p:txBody>
          </p:sp>
          <p:sp>
            <p:nvSpPr>
              <p:cNvPr id="15" name="Rectangle 17"/>
              <p:cNvSpPr>
                <a:spLocks noChangeArrowheads="1"/>
              </p:cNvSpPr>
              <p:nvPr/>
            </p:nvSpPr>
            <p:spPr bwMode="auto">
              <a:xfrm>
                <a:off x="7320" y="-250"/>
                <a:ext cx="60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Trl</a:t>
                </a:r>
                <a:endParaRPr lang="en-US" sz="3600"/>
              </a:p>
            </p:txBody>
          </p:sp>
          <p:sp>
            <p:nvSpPr>
              <p:cNvPr id="16" name="Rectangle 18"/>
              <p:cNvSpPr>
                <a:spLocks noChangeArrowheads="1"/>
              </p:cNvSpPr>
              <p:nvPr/>
            </p:nvSpPr>
            <p:spPr bwMode="auto">
              <a:xfrm>
                <a:off x="7920" y="-250"/>
                <a:ext cx="75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Auth</a:t>
                </a:r>
                <a:endParaRPr lang="en-US" sz="3600"/>
              </a:p>
            </p:txBody>
          </p:sp>
          <p:sp>
            <p:nvSpPr>
              <p:cNvPr id="17" name="Line 19"/>
              <p:cNvSpPr>
                <a:spLocks noChangeShapeType="1"/>
              </p:cNvSpPr>
              <p:nvPr/>
            </p:nvSpPr>
            <p:spPr bwMode="auto">
              <a:xfrm flipH="1">
                <a:off x="3720" y="206"/>
                <a:ext cx="45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8" name="Line 20"/>
              <p:cNvSpPr>
                <a:spLocks noChangeShapeType="1"/>
              </p:cNvSpPr>
              <p:nvPr/>
            </p:nvSpPr>
            <p:spPr bwMode="auto">
              <a:xfrm flipH="1">
                <a:off x="6870" y="206"/>
                <a:ext cx="450" cy="7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9" name="Line 21"/>
              <p:cNvSpPr>
                <a:spLocks noChangeShapeType="1"/>
              </p:cNvSpPr>
              <p:nvPr/>
            </p:nvSpPr>
            <p:spPr bwMode="auto">
              <a:xfrm>
                <a:off x="4770" y="206"/>
                <a:ext cx="45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20" name="Line 22"/>
              <p:cNvSpPr>
                <a:spLocks noChangeShapeType="1"/>
              </p:cNvSpPr>
              <p:nvPr/>
            </p:nvSpPr>
            <p:spPr bwMode="auto">
              <a:xfrm>
                <a:off x="7920" y="206"/>
                <a:ext cx="60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21" name="Rectangle 23"/>
              <p:cNvSpPr>
                <a:spLocks noChangeArrowheads="1"/>
              </p:cNvSpPr>
              <p:nvPr/>
            </p:nvSpPr>
            <p:spPr bwMode="auto">
              <a:xfrm>
                <a:off x="3120" y="977"/>
                <a:ext cx="1950" cy="617"/>
              </a:xfrm>
              <a:prstGeom prst="rect">
                <a:avLst/>
              </a:prstGeom>
              <a:solidFill>
                <a:srgbClr val="FFFFFF"/>
              </a:solidFill>
              <a:ln w="9525" algn="ctr">
                <a:solidFill>
                  <a:srgbClr val="000000"/>
                </a:solidFill>
                <a:miter lim="800000"/>
                <a:headEnd/>
                <a:tailEnd/>
              </a:ln>
            </p:spPr>
            <p:txBody>
              <a:bodyPr lIns="0" tIns="0" rIns="0" bIns="0"/>
              <a:lstStyle/>
              <a:p>
                <a:pPr algn="ctr"/>
                <a:r>
                  <a:rPr lang="en-US" sz="2800" dirty="0" err="1"/>
                  <a:t>SecurityParameters</a:t>
                </a:r>
                <a:endParaRPr lang="en-US" sz="2800" dirty="0"/>
              </a:p>
              <a:p>
                <a:pPr algn="ctr"/>
                <a:r>
                  <a:rPr lang="en-US" sz="2800" dirty="0"/>
                  <a:t>Index (</a:t>
                </a:r>
                <a:r>
                  <a:rPr lang="en-US" sz="2800" dirty="0" err="1"/>
                  <a:t>SPI</a:t>
                </a:r>
                <a:r>
                  <a:rPr lang="en-US" sz="2800" dirty="0"/>
                  <a:t>)</a:t>
                </a:r>
              </a:p>
            </p:txBody>
          </p:sp>
          <p:sp>
            <p:nvSpPr>
              <p:cNvPr id="22" name="Rectangle 24"/>
              <p:cNvSpPr>
                <a:spLocks noChangeArrowheads="1"/>
              </p:cNvSpPr>
              <p:nvPr/>
            </p:nvSpPr>
            <p:spPr bwMode="auto">
              <a:xfrm>
                <a:off x="4920" y="977"/>
                <a:ext cx="1050" cy="617"/>
              </a:xfrm>
              <a:prstGeom prst="rect">
                <a:avLst/>
              </a:prstGeom>
              <a:solidFill>
                <a:srgbClr val="FFFFFF"/>
              </a:solidFill>
              <a:ln w="9525" algn="ctr">
                <a:solidFill>
                  <a:srgbClr val="000000"/>
                </a:solidFill>
                <a:miter lim="800000"/>
                <a:headEnd/>
                <a:tailEnd/>
              </a:ln>
            </p:spPr>
            <p:txBody>
              <a:bodyPr lIns="0" tIns="0" rIns="0" bIns="0"/>
              <a:lstStyle/>
              <a:p>
                <a:pPr algn="ctr"/>
                <a:r>
                  <a:rPr lang="en-US" sz="2800"/>
                  <a:t>Sequence</a:t>
                </a:r>
              </a:p>
              <a:p>
                <a:pPr algn="ctr"/>
                <a:r>
                  <a:rPr lang="en-US" sz="2800"/>
                  <a:t>Number</a:t>
                </a:r>
              </a:p>
            </p:txBody>
          </p:sp>
          <p:sp>
            <p:nvSpPr>
              <p:cNvPr id="23" name="Rectangle 25"/>
              <p:cNvSpPr>
                <a:spLocks noChangeArrowheads="1"/>
              </p:cNvSpPr>
              <p:nvPr/>
            </p:nvSpPr>
            <p:spPr bwMode="auto">
              <a:xfrm>
                <a:off x="6270" y="977"/>
                <a:ext cx="900" cy="617"/>
              </a:xfrm>
              <a:prstGeom prst="rect">
                <a:avLst/>
              </a:prstGeom>
              <a:solidFill>
                <a:srgbClr val="FFFFFF"/>
              </a:solidFill>
              <a:ln w="9525" algn="ctr">
                <a:solidFill>
                  <a:srgbClr val="000000"/>
                </a:solidFill>
                <a:miter lim="800000"/>
                <a:headEnd/>
                <a:tailEnd/>
              </a:ln>
            </p:spPr>
            <p:txBody>
              <a:bodyPr lIns="0" tIns="0" rIns="0" bIns="0"/>
              <a:lstStyle/>
              <a:p>
                <a:pPr algn="ctr"/>
                <a:endParaRPr lang="en-US" sz="900"/>
              </a:p>
              <a:p>
                <a:pPr algn="ctr"/>
                <a:r>
                  <a:rPr lang="en-US" sz="2800"/>
                  <a:t>Padding</a:t>
                </a:r>
                <a:endParaRPr lang="en-US" sz="4000"/>
              </a:p>
            </p:txBody>
          </p:sp>
          <p:sp>
            <p:nvSpPr>
              <p:cNvPr id="24" name="Rectangle 26"/>
              <p:cNvSpPr>
                <a:spLocks noChangeArrowheads="1"/>
              </p:cNvSpPr>
              <p:nvPr/>
            </p:nvSpPr>
            <p:spPr bwMode="auto">
              <a:xfrm>
                <a:off x="7170" y="977"/>
                <a:ext cx="900" cy="617"/>
              </a:xfrm>
              <a:prstGeom prst="rect">
                <a:avLst/>
              </a:prstGeom>
              <a:solidFill>
                <a:srgbClr val="FFFFFF"/>
              </a:solidFill>
              <a:ln w="9525" algn="ctr">
                <a:solidFill>
                  <a:srgbClr val="000000"/>
                </a:solidFill>
                <a:miter lim="800000"/>
                <a:headEnd/>
                <a:tailEnd/>
              </a:ln>
            </p:spPr>
            <p:txBody>
              <a:bodyPr/>
              <a:lstStyle/>
              <a:p>
                <a:pPr algn="ctr"/>
                <a:r>
                  <a:rPr lang="en-US" sz="2800"/>
                  <a:t>Pad</a:t>
                </a:r>
              </a:p>
              <a:p>
                <a:pPr algn="ctr"/>
                <a:r>
                  <a:rPr lang="en-US" sz="2800"/>
                  <a:t>Length</a:t>
                </a:r>
              </a:p>
            </p:txBody>
          </p:sp>
          <p:sp>
            <p:nvSpPr>
              <p:cNvPr id="25" name="Rectangle 27"/>
              <p:cNvSpPr>
                <a:spLocks noChangeArrowheads="1"/>
              </p:cNvSpPr>
              <p:nvPr/>
            </p:nvSpPr>
            <p:spPr bwMode="auto">
              <a:xfrm>
                <a:off x="8070" y="977"/>
                <a:ext cx="900" cy="617"/>
              </a:xfrm>
              <a:prstGeom prst="rect">
                <a:avLst/>
              </a:prstGeom>
              <a:solidFill>
                <a:srgbClr val="FFFFFF"/>
              </a:solidFill>
              <a:ln w="9525" algn="ctr">
                <a:solidFill>
                  <a:srgbClr val="000000"/>
                </a:solidFill>
                <a:miter lim="800000"/>
                <a:headEnd/>
                <a:tailEnd/>
              </a:ln>
            </p:spPr>
            <p:txBody>
              <a:bodyPr/>
              <a:lstStyle/>
              <a:p>
                <a:pPr algn="ctr"/>
                <a:r>
                  <a:rPr lang="en-US" sz="2800"/>
                  <a:t>Next</a:t>
                </a:r>
              </a:p>
              <a:p>
                <a:pPr algn="ctr"/>
                <a:r>
                  <a:rPr lang="en-US" sz="2800"/>
                  <a:t>Header</a:t>
                </a:r>
              </a:p>
            </p:txBody>
          </p:sp>
        </p:grpSp>
      </p:grpSp>
      <p:sp>
        <p:nvSpPr>
          <p:cNvPr id="26" name="TextBox 25"/>
          <p:cNvSpPr txBox="1">
            <a:spLocks noChangeArrowheads="1"/>
          </p:cNvSpPr>
          <p:nvPr/>
        </p:nvSpPr>
        <p:spPr bwMode="auto">
          <a:xfrm>
            <a:off x="2704176" y="4464050"/>
            <a:ext cx="6363624" cy="1384995"/>
          </a:xfrm>
          <a:prstGeom prst="rect">
            <a:avLst/>
          </a:prstGeom>
          <a:solidFill>
            <a:schemeClr val="accent5">
              <a:lumMod val="40000"/>
              <a:lumOff val="60000"/>
            </a:schemeClr>
          </a:solidFill>
          <a:ln>
            <a:noFill/>
          </a:ln>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800" b="1" dirty="0"/>
              <a:t>Next Header:</a:t>
            </a:r>
          </a:p>
          <a:p>
            <a:pPr eaLnBrk="1" hangingPunct="1">
              <a:buFontTx/>
              <a:buChar char="-"/>
            </a:pPr>
            <a:r>
              <a:rPr lang="en-US" sz="2800" dirty="0">
                <a:cs typeface="Arial" pitchFamily="34" charset="0"/>
              </a:rPr>
              <a:t> </a:t>
            </a:r>
            <a:r>
              <a:rPr lang="en-US" sz="2800" dirty="0" err="1">
                <a:cs typeface="Arial" pitchFamily="34" charset="0"/>
              </a:rPr>
              <a:t>Trong</a:t>
            </a:r>
            <a:r>
              <a:rPr lang="en-US" sz="2800" dirty="0">
                <a:cs typeface="Arial" pitchFamily="34" charset="0"/>
              </a:rPr>
              <a:t> </a:t>
            </a:r>
            <a:r>
              <a:rPr lang="en-US" sz="2800" b="1" dirty="0">
                <a:cs typeface="Arial" pitchFamily="34" charset="0"/>
              </a:rPr>
              <a:t>Tunnel Mode</a:t>
            </a:r>
            <a:r>
              <a:rPr lang="en-US" sz="2800" dirty="0">
                <a:cs typeface="Arial" pitchFamily="34" charset="0"/>
              </a:rPr>
              <a:t>, Payload </a:t>
            </a:r>
            <a:r>
              <a:rPr lang="en-US" sz="2800" dirty="0" err="1">
                <a:cs typeface="Arial" pitchFamily="34" charset="0"/>
              </a:rPr>
              <a:t>là</a:t>
            </a:r>
            <a:r>
              <a:rPr lang="en-US" sz="2800" dirty="0">
                <a:cs typeface="Arial" pitchFamily="34" charset="0"/>
              </a:rPr>
              <a:t> </a:t>
            </a:r>
            <a:r>
              <a:rPr lang="en-US" sz="2800" dirty="0" err="1">
                <a:cs typeface="Arial" pitchFamily="34" charset="0"/>
              </a:rPr>
              <a:t>gói</a:t>
            </a:r>
            <a:r>
              <a:rPr lang="en-US" sz="2800" dirty="0">
                <a:cs typeface="Arial" pitchFamily="34" charset="0"/>
              </a:rPr>
              <a:t> tin IP, </a:t>
            </a:r>
            <a:r>
              <a:rPr lang="en-US" sz="2800" dirty="0" err="1">
                <a:cs typeface="Arial" pitchFamily="34" charset="0"/>
              </a:rPr>
              <a:t>thì</a:t>
            </a:r>
            <a:r>
              <a:rPr lang="en-US" sz="2800" dirty="0">
                <a:cs typeface="Arial" pitchFamily="34" charset="0"/>
              </a:rPr>
              <a:t> </a:t>
            </a:r>
            <a:r>
              <a:rPr lang="en-US" sz="2800" b="1" dirty="0">
                <a:cs typeface="Arial" pitchFamily="34" charset="0"/>
              </a:rPr>
              <a:t>Next Header =4 </a:t>
            </a:r>
            <a:r>
              <a:rPr lang="en-US" sz="2800" dirty="0">
                <a:cs typeface="Arial" pitchFamily="34" charset="0"/>
              </a:rPr>
              <a:t>(IP –in-IP)</a:t>
            </a:r>
          </a:p>
        </p:txBody>
      </p:sp>
    </p:spTree>
    <p:extLst>
      <p:ext uri="{BB962C8B-B14F-4D97-AF65-F5344CB8AC3E}">
        <p14:creationId xmlns:p14="http://schemas.microsoft.com/office/powerpoint/2010/main" val="2012852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26"/>
                                        </p:tgtEl>
                                        <p:attrNameLst>
                                          <p:attrName>ppt_x</p:attrName>
                                        </p:attrNameLst>
                                      </p:cBhvr>
                                      <p:tavLst>
                                        <p:tav tm="0">
                                          <p:val>
                                            <p:strVal val="ppt_x"/>
                                          </p:val>
                                        </p:tav>
                                        <p:tav tm="100000">
                                          <p:val>
                                            <p:strVal val="ppt_x"/>
                                          </p:val>
                                        </p:tav>
                                      </p:tavLst>
                                    </p:anim>
                                    <p:anim calcmode="lin" valueType="num">
                                      <p:cBhvr additive="base">
                                        <p:cTn id="13" dur="500"/>
                                        <p:tgtEl>
                                          <p:spTgt spid="26"/>
                                        </p:tgtEl>
                                        <p:attrNameLst>
                                          <p:attrName>ppt_y</p:attrName>
                                        </p:attrNameLst>
                                      </p:cBhvr>
                                      <p:tavLst>
                                        <p:tav tm="0">
                                          <p:val>
                                            <p:strVal val="ppt_y"/>
                                          </p:val>
                                        </p:tav>
                                        <p:tav tm="100000">
                                          <p:val>
                                            <p:strVal val="1+ppt_h/2"/>
                                          </p:val>
                                        </p:tav>
                                      </p:tavLst>
                                    </p:anim>
                                    <p:set>
                                      <p:cBhvr>
                                        <p:cTn id="1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21</a:t>
            </a:fld>
            <a:endParaRPr lang="ru-RU" dirty="0"/>
          </a:p>
        </p:txBody>
      </p:sp>
      <p:grpSp>
        <p:nvGrpSpPr>
          <p:cNvPr id="5" name="Group 7"/>
          <p:cNvGrpSpPr>
            <a:grpSpLocks/>
          </p:cNvGrpSpPr>
          <p:nvPr/>
        </p:nvGrpSpPr>
        <p:grpSpPr bwMode="auto">
          <a:xfrm>
            <a:off x="304800" y="1219200"/>
            <a:ext cx="8991600" cy="3221038"/>
            <a:chOff x="2741" y="2664"/>
            <a:chExt cx="7420" cy="2397"/>
          </a:xfrm>
        </p:grpSpPr>
        <p:sp>
          <p:nvSpPr>
            <p:cNvPr id="6" name="Text Box 8"/>
            <p:cNvSpPr txBox="1">
              <a:spLocks noChangeArrowheads="1"/>
            </p:cNvSpPr>
            <p:nvPr/>
          </p:nvSpPr>
          <p:spPr bwMode="auto">
            <a:xfrm>
              <a:off x="3321" y="4535"/>
              <a:ext cx="72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32</a:t>
              </a:r>
              <a:r>
                <a:rPr lang="en-US" sz="2800" b="1">
                  <a:latin typeface="Times New Roman" pitchFamily="18" charset="0"/>
                </a:rPr>
                <a:t> </a:t>
              </a:r>
              <a:endParaRPr lang="en-US" sz="4000">
                <a:latin typeface="Times New Roman" pitchFamily="18" charset="0"/>
              </a:endParaRPr>
            </a:p>
          </p:txBody>
        </p:sp>
        <p:sp>
          <p:nvSpPr>
            <p:cNvPr id="7" name="Text Box 9"/>
            <p:cNvSpPr txBox="1">
              <a:spLocks noChangeArrowheads="1"/>
            </p:cNvSpPr>
            <p:nvPr/>
          </p:nvSpPr>
          <p:spPr bwMode="auto">
            <a:xfrm>
              <a:off x="4941" y="4592"/>
              <a:ext cx="90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32</a:t>
              </a:r>
              <a:endParaRPr lang="en-US" sz="2400">
                <a:latin typeface="Times New Roman" pitchFamily="18" charset="0"/>
              </a:endParaRPr>
            </a:p>
          </p:txBody>
        </p:sp>
        <p:sp>
          <p:nvSpPr>
            <p:cNvPr id="8" name="Text Box 10"/>
            <p:cNvSpPr txBox="1">
              <a:spLocks noChangeArrowheads="1"/>
            </p:cNvSpPr>
            <p:nvPr/>
          </p:nvSpPr>
          <p:spPr bwMode="auto">
            <a:xfrm>
              <a:off x="6381" y="4592"/>
              <a:ext cx="108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0-255</a:t>
              </a:r>
              <a:endParaRPr lang="en-US" sz="2400">
                <a:latin typeface="Times New Roman" pitchFamily="18" charset="0"/>
              </a:endParaRPr>
            </a:p>
          </p:txBody>
        </p:sp>
        <p:sp>
          <p:nvSpPr>
            <p:cNvPr id="9" name="Text Box 11"/>
            <p:cNvSpPr txBox="1">
              <a:spLocks noChangeArrowheads="1"/>
            </p:cNvSpPr>
            <p:nvPr/>
          </p:nvSpPr>
          <p:spPr bwMode="auto">
            <a:xfrm>
              <a:off x="7821" y="4577"/>
              <a:ext cx="54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800" b="1">
                  <a:latin typeface="Times New Roman" pitchFamily="18" charset="0"/>
                </a:rPr>
                <a:t>8</a:t>
              </a:r>
              <a:endParaRPr lang="en-US" sz="2800">
                <a:latin typeface="Times New Roman" pitchFamily="18" charset="0"/>
              </a:endParaRPr>
            </a:p>
          </p:txBody>
        </p:sp>
        <p:sp>
          <p:nvSpPr>
            <p:cNvPr id="10" name="Text Box 12"/>
            <p:cNvSpPr txBox="1">
              <a:spLocks noChangeArrowheads="1"/>
            </p:cNvSpPr>
            <p:nvPr/>
          </p:nvSpPr>
          <p:spPr bwMode="auto">
            <a:xfrm>
              <a:off x="8901" y="4577"/>
              <a:ext cx="54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800" b="1">
                  <a:latin typeface="Times New Roman" pitchFamily="18" charset="0"/>
                </a:rPr>
                <a:t>8</a:t>
              </a:r>
              <a:endParaRPr lang="en-US" sz="2800">
                <a:latin typeface="Times New Roman" pitchFamily="18" charset="0"/>
              </a:endParaRPr>
            </a:p>
          </p:txBody>
        </p:sp>
        <p:sp>
          <p:nvSpPr>
            <p:cNvPr id="11" name="Text Box 13"/>
            <p:cNvSpPr txBox="1">
              <a:spLocks noChangeArrowheads="1"/>
            </p:cNvSpPr>
            <p:nvPr/>
          </p:nvSpPr>
          <p:spPr bwMode="auto">
            <a:xfrm>
              <a:off x="9441" y="4577"/>
              <a:ext cx="72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Bits</a:t>
              </a:r>
              <a:endParaRPr lang="en-US" sz="2400">
                <a:latin typeface="Times New Roman" pitchFamily="18" charset="0"/>
              </a:endParaRPr>
            </a:p>
          </p:txBody>
        </p:sp>
        <p:grpSp>
          <p:nvGrpSpPr>
            <p:cNvPr id="12" name="Group 14"/>
            <p:cNvGrpSpPr>
              <a:grpSpLocks/>
            </p:cNvGrpSpPr>
            <p:nvPr/>
          </p:nvGrpSpPr>
          <p:grpSpPr bwMode="auto">
            <a:xfrm>
              <a:off x="2741" y="2664"/>
              <a:ext cx="7020" cy="1961"/>
              <a:chOff x="3120" y="-258"/>
              <a:chExt cx="5850" cy="1852"/>
            </a:xfrm>
          </p:grpSpPr>
          <p:sp>
            <p:nvSpPr>
              <p:cNvPr id="13" name="Rectangle 15"/>
              <p:cNvSpPr>
                <a:spLocks noChangeArrowheads="1"/>
              </p:cNvSpPr>
              <p:nvPr/>
            </p:nvSpPr>
            <p:spPr bwMode="auto">
              <a:xfrm>
                <a:off x="3420" y="-258"/>
                <a:ext cx="4950" cy="463"/>
              </a:xfrm>
              <a:prstGeom prst="rect">
                <a:avLst/>
              </a:prstGeom>
              <a:solidFill>
                <a:srgbClr val="FFFFFF"/>
              </a:solidFill>
              <a:ln w="9525" algn="ctr">
                <a:solidFill>
                  <a:srgbClr val="000000"/>
                </a:solidFill>
                <a:miter lim="800000"/>
                <a:headEnd/>
                <a:tailEnd/>
              </a:ln>
            </p:spPr>
            <p:txBody>
              <a:bodyPr lIns="0" tIns="0" rIns="0" bIns="0"/>
              <a:lstStyle/>
              <a:p>
                <a:r>
                  <a:rPr lang="en-US" sz="2800"/>
                  <a:t>  IP Hdr</a:t>
                </a:r>
                <a:r>
                  <a:rPr lang="en-US"/>
                  <a:t>			</a:t>
                </a:r>
                <a:r>
                  <a:rPr lang="en-US" sz="1400"/>
                  <a:t>     </a:t>
                </a:r>
                <a:r>
                  <a:rPr lang="en-US" sz="3200"/>
                  <a:t>Payload	</a:t>
                </a:r>
                <a:r>
                  <a:rPr lang="en-US"/>
                  <a:t>		</a:t>
                </a:r>
                <a:endParaRPr lang="en-US" sz="2400"/>
              </a:p>
            </p:txBody>
          </p:sp>
          <p:sp>
            <p:nvSpPr>
              <p:cNvPr id="14" name="Rectangle 16"/>
              <p:cNvSpPr>
                <a:spLocks noChangeArrowheads="1"/>
              </p:cNvSpPr>
              <p:nvPr/>
            </p:nvSpPr>
            <p:spPr bwMode="auto">
              <a:xfrm>
                <a:off x="4170" y="-250"/>
                <a:ext cx="60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Hdr</a:t>
                </a:r>
                <a:endParaRPr lang="en-US" sz="3600"/>
              </a:p>
            </p:txBody>
          </p:sp>
          <p:sp>
            <p:nvSpPr>
              <p:cNvPr id="15" name="Rectangle 17"/>
              <p:cNvSpPr>
                <a:spLocks noChangeArrowheads="1"/>
              </p:cNvSpPr>
              <p:nvPr/>
            </p:nvSpPr>
            <p:spPr bwMode="auto">
              <a:xfrm>
                <a:off x="7320" y="-250"/>
                <a:ext cx="60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Trl</a:t>
                </a:r>
                <a:endParaRPr lang="en-US" sz="3600"/>
              </a:p>
            </p:txBody>
          </p:sp>
          <p:sp>
            <p:nvSpPr>
              <p:cNvPr id="16" name="Rectangle 18"/>
              <p:cNvSpPr>
                <a:spLocks noChangeArrowheads="1"/>
              </p:cNvSpPr>
              <p:nvPr/>
            </p:nvSpPr>
            <p:spPr bwMode="auto">
              <a:xfrm>
                <a:off x="7920" y="-250"/>
                <a:ext cx="75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Auth</a:t>
                </a:r>
                <a:endParaRPr lang="en-US" sz="3600"/>
              </a:p>
            </p:txBody>
          </p:sp>
          <p:sp>
            <p:nvSpPr>
              <p:cNvPr id="17" name="Line 19"/>
              <p:cNvSpPr>
                <a:spLocks noChangeShapeType="1"/>
              </p:cNvSpPr>
              <p:nvPr/>
            </p:nvSpPr>
            <p:spPr bwMode="auto">
              <a:xfrm flipH="1">
                <a:off x="3720" y="206"/>
                <a:ext cx="45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8" name="Line 20"/>
              <p:cNvSpPr>
                <a:spLocks noChangeShapeType="1"/>
              </p:cNvSpPr>
              <p:nvPr/>
            </p:nvSpPr>
            <p:spPr bwMode="auto">
              <a:xfrm flipH="1">
                <a:off x="6870" y="206"/>
                <a:ext cx="450" cy="7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9" name="Line 21"/>
              <p:cNvSpPr>
                <a:spLocks noChangeShapeType="1"/>
              </p:cNvSpPr>
              <p:nvPr/>
            </p:nvSpPr>
            <p:spPr bwMode="auto">
              <a:xfrm>
                <a:off x="4770" y="206"/>
                <a:ext cx="45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20" name="Line 22"/>
              <p:cNvSpPr>
                <a:spLocks noChangeShapeType="1"/>
              </p:cNvSpPr>
              <p:nvPr/>
            </p:nvSpPr>
            <p:spPr bwMode="auto">
              <a:xfrm>
                <a:off x="7920" y="206"/>
                <a:ext cx="60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21" name="Rectangle 23"/>
              <p:cNvSpPr>
                <a:spLocks noChangeArrowheads="1"/>
              </p:cNvSpPr>
              <p:nvPr/>
            </p:nvSpPr>
            <p:spPr bwMode="auto">
              <a:xfrm>
                <a:off x="3120" y="977"/>
                <a:ext cx="1950" cy="617"/>
              </a:xfrm>
              <a:prstGeom prst="rect">
                <a:avLst/>
              </a:prstGeom>
              <a:solidFill>
                <a:srgbClr val="FFFFFF"/>
              </a:solidFill>
              <a:ln w="9525" algn="ctr">
                <a:solidFill>
                  <a:srgbClr val="000000"/>
                </a:solidFill>
                <a:miter lim="800000"/>
                <a:headEnd/>
                <a:tailEnd/>
              </a:ln>
            </p:spPr>
            <p:txBody>
              <a:bodyPr lIns="0" tIns="0" rIns="0" bIns="0"/>
              <a:lstStyle/>
              <a:p>
                <a:pPr algn="ctr"/>
                <a:r>
                  <a:rPr lang="en-US" sz="2800" dirty="0" err="1"/>
                  <a:t>SecurityParameters</a:t>
                </a:r>
                <a:endParaRPr lang="en-US" sz="2800" dirty="0"/>
              </a:p>
              <a:p>
                <a:pPr algn="ctr"/>
                <a:r>
                  <a:rPr lang="en-US" sz="2800" dirty="0"/>
                  <a:t>Index (</a:t>
                </a:r>
                <a:r>
                  <a:rPr lang="en-US" sz="2800" dirty="0" err="1"/>
                  <a:t>SPI</a:t>
                </a:r>
                <a:r>
                  <a:rPr lang="en-US" sz="2800" dirty="0"/>
                  <a:t>)</a:t>
                </a:r>
              </a:p>
            </p:txBody>
          </p:sp>
          <p:sp>
            <p:nvSpPr>
              <p:cNvPr id="22" name="Rectangle 24"/>
              <p:cNvSpPr>
                <a:spLocks noChangeArrowheads="1"/>
              </p:cNvSpPr>
              <p:nvPr/>
            </p:nvSpPr>
            <p:spPr bwMode="auto">
              <a:xfrm>
                <a:off x="4920" y="977"/>
                <a:ext cx="1050" cy="617"/>
              </a:xfrm>
              <a:prstGeom prst="rect">
                <a:avLst/>
              </a:prstGeom>
              <a:solidFill>
                <a:srgbClr val="FFFFFF"/>
              </a:solidFill>
              <a:ln w="9525" algn="ctr">
                <a:solidFill>
                  <a:srgbClr val="000000"/>
                </a:solidFill>
                <a:miter lim="800000"/>
                <a:headEnd/>
                <a:tailEnd/>
              </a:ln>
            </p:spPr>
            <p:txBody>
              <a:bodyPr lIns="0" tIns="0" rIns="0" bIns="0"/>
              <a:lstStyle/>
              <a:p>
                <a:pPr algn="ctr"/>
                <a:r>
                  <a:rPr lang="en-US" sz="2800"/>
                  <a:t>Sequence</a:t>
                </a:r>
              </a:p>
              <a:p>
                <a:pPr algn="ctr"/>
                <a:r>
                  <a:rPr lang="en-US" sz="2800"/>
                  <a:t>Number</a:t>
                </a:r>
              </a:p>
            </p:txBody>
          </p:sp>
          <p:sp>
            <p:nvSpPr>
              <p:cNvPr id="23" name="Rectangle 25"/>
              <p:cNvSpPr>
                <a:spLocks noChangeArrowheads="1"/>
              </p:cNvSpPr>
              <p:nvPr/>
            </p:nvSpPr>
            <p:spPr bwMode="auto">
              <a:xfrm>
                <a:off x="6270" y="977"/>
                <a:ext cx="900" cy="617"/>
              </a:xfrm>
              <a:prstGeom prst="rect">
                <a:avLst/>
              </a:prstGeom>
              <a:solidFill>
                <a:srgbClr val="FFFFFF"/>
              </a:solidFill>
              <a:ln w="9525" algn="ctr">
                <a:solidFill>
                  <a:srgbClr val="000000"/>
                </a:solidFill>
                <a:miter lim="800000"/>
                <a:headEnd/>
                <a:tailEnd/>
              </a:ln>
            </p:spPr>
            <p:txBody>
              <a:bodyPr lIns="0" tIns="0" rIns="0" bIns="0"/>
              <a:lstStyle/>
              <a:p>
                <a:pPr algn="ctr"/>
                <a:endParaRPr lang="en-US" sz="900"/>
              </a:p>
              <a:p>
                <a:pPr algn="ctr"/>
                <a:r>
                  <a:rPr lang="en-US" sz="2800"/>
                  <a:t>Padding</a:t>
                </a:r>
                <a:endParaRPr lang="en-US" sz="4000"/>
              </a:p>
            </p:txBody>
          </p:sp>
          <p:sp>
            <p:nvSpPr>
              <p:cNvPr id="24" name="Rectangle 26"/>
              <p:cNvSpPr>
                <a:spLocks noChangeArrowheads="1"/>
              </p:cNvSpPr>
              <p:nvPr/>
            </p:nvSpPr>
            <p:spPr bwMode="auto">
              <a:xfrm>
                <a:off x="7170" y="977"/>
                <a:ext cx="900" cy="617"/>
              </a:xfrm>
              <a:prstGeom prst="rect">
                <a:avLst/>
              </a:prstGeom>
              <a:solidFill>
                <a:srgbClr val="FFFFFF"/>
              </a:solidFill>
              <a:ln w="9525" algn="ctr">
                <a:solidFill>
                  <a:srgbClr val="000000"/>
                </a:solidFill>
                <a:miter lim="800000"/>
                <a:headEnd/>
                <a:tailEnd/>
              </a:ln>
            </p:spPr>
            <p:txBody>
              <a:bodyPr/>
              <a:lstStyle/>
              <a:p>
                <a:pPr algn="ctr"/>
                <a:r>
                  <a:rPr lang="en-US" sz="2800"/>
                  <a:t>Pad</a:t>
                </a:r>
              </a:p>
              <a:p>
                <a:pPr algn="ctr"/>
                <a:r>
                  <a:rPr lang="en-US" sz="2800"/>
                  <a:t>Length</a:t>
                </a:r>
              </a:p>
            </p:txBody>
          </p:sp>
          <p:sp>
            <p:nvSpPr>
              <p:cNvPr id="25" name="Rectangle 27"/>
              <p:cNvSpPr>
                <a:spLocks noChangeArrowheads="1"/>
              </p:cNvSpPr>
              <p:nvPr/>
            </p:nvSpPr>
            <p:spPr bwMode="auto">
              <a:xfrm>
                <a:off x="8070" y="977"/>
                <a:ext cx="900" cy="617"/>
              </a:xfrm>
              <a:prstGeom prst="rect">
                <a:avLst/>
              </a:prstGeom>
              <a:solidFill>
                <a:srgbClr val="FFFFFF"/>
              </a:solidFill>
              <a:ln w="9525" algn="ctr">
                <a:solidFill>
                  <a:srgbClr val="000000"/>
                </a:solidFill>
                <a:miter lim="800000"/>
                <a:headEnd/>
                <a:tailEnd/>
              </a:ln>
            </p:spPr>
            <p:txBody>
              <a:bodyPr/>
              <a:lstStyle/>
              <a:p>
                <a:pPr algn="ctr"/>
                <a:r>
                  <a:rPr lang="en-US" sz="2800"/>
                  <a:t>Next</a:t>
                </a:r>
              </a:p>
              <a:p>
                <a:pPr algn="ctr"/>
                <a:r>
                  <a:rPr lang="en-US" sz="2800"/>
                  <a:t>Header</a:t>
                </a:r>
              </a:p>
            </p:txBody>
          </p:sp>
        </p:grpSp>
      </p:grpSp>
      <p:sp>
        <p:nvSpPr>
          <p:cNvPr id="26" name="TextBox 25"/>
          <p:cNvSpPr txBox="1">
            <a:spLocks noChangeArrowheads="1"/>
          </p:cNvSpPr>
          <p:nvPr/>
        </p:nvSpPr>
        <p:spPr bwMode="auto">
          <a:xfrm>
            <a:off x="2704177" y="4495800"/>
            <a:ext cx="6363624" cy="1938992"/>
          </a:xfrm>
          <a:prstGeom prst="rect">
            <a:avLst/>
          </a:prstGeom>
          <a:solidFill>
            <a:schemeClr val="accent5">
              <a:lumMod val="40000"/>
              <a:lumOff val="60000"/>
            </a:schemeClr>
          </a:solidFill>
          <a:ln>
            <a:noFill/>
          </a:ln>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400" b="1" dirty="0"/>
              <a:t>Next Header:</a:t>
            </a:r>
          </a:p>
          <a:p>
            <a:pPr eaLnBrk="1" hangingPunct="1">
              <a:buFontTx/>
              <a:buChar char="-"/>
            </a:pPr>
            <a:r>
              <a:rPr lang="en-US" sz="2400" dirty="0" err="1">
                <a:cs typeface="Arial" pitchFamily="34" charset="0"/>
              </a:rPr>
              <a:t>Trong</a:t>
            </a:r>
            <a:r>
              <a:rPr lang="en-US" sz="2400" dirty="0">
                <a:cs typeface="Arial" pitchFamily="34" charset="0"/>
              </a:rPr>
              <a:t> </a:t>
            </a:r>
            <a:r>
              <a:rPr lang="en-US" sz="2400" b="1" dirty="0">
                <a:cs typeface="Arial" pitchFamily="34" charset="0"/>
              </a:rPr>
              <a:t>Transport Mode</a:t>
            </a:r>
            <a:r>
              <a:rPr lang="en-US" sz="2400" dirty="0">
                <a:cs typeface="Arial" pitchFamily="34" charset="0"/>
              </a:rPr>
              <a:t>, Payload </a:t>
            </a:r>
            <a:r>
              <a:rPr lang="en-US" sz="2400" dirty="0" err="1">
                <a:cs typeface="Arial" pitchFamily="34" charset="0"/>
              </a:rPr>
              <a:t>là</a:t>
            </a:r>
            <a:r>
              <a:rPr lang="en-US" sz="2400" dirty="0">
                <a:cs typeface="Arial" pitchFamily="34" charset="0"/>
              </a:rPr>
              <a:t> </a:t>
            </a:r>
            <a:r>
              <a:rPr lang="en-US" sz="2400" dirty="0" err="1">
                <a:cs typeface="Arial" pitchFamily="34" charset="0"/>
              </a:rPr>
              <a:t>giao</a:t>
            </a:r>
            <a:r>
              <a:rPr lang="en-US" sz="2400" dirty="0">
                <a:cs typeface="Arial" pitchFamily="34" charset="0"/>
              </a:rPr>
              <a:t> </a:t>
            </a:r>
            <a:r>
              <a:rPr lang="en-US" sz="2400" dirty="0" err="1">
                <a:cs typeface="Arial" pitchFamily="34" charset="0"/>
              </a:rPr>
              <a:t>thức</a:t>
            </a:r>
            <a:r>
              <a:rPr lang="en-US" sz="2400" dirty="0">
                <a:cs typeface="Arial" pitchFamily="34" charset="0"/>
              </a:rPr>
              <a:t> </a:t>
            </a:r>
            <a:r>
              <a:rPr lang="en-US" sz="2400" dirty="0" err="1">
                <a:cs typeface="Arial" pitchFamily="34" charset="0"/>
              </a:rPr>
              <a:t>tầng</a:t>
            </a:r>
            <a:r>
              <a:rPr lang="en-US" sz="2400" dirty="0">
                <a:cs typeface="Arial" pitchFamily="34" charset="0"/>
              </a:rPr>
              <a:t> 4 Transport.</a:t>
            </a:r>
          </a:p>
          <a:p>
            <a:pPr eaLnBrk="1" hangingPunct="1"/>
            <a:r>
              <a:rPr lang="en-US" sz="2400" dirty="0">
                <a:cs typeface="Arial" pitchFamily="34" charset="0"/>
              </a:rPr>
              <a:t>+ </a:t>
            </a:r>
            <a:r>
              <a:rPr lang="en-US" sz="2400" dirty="0" err="1">
                <a:cs typeface="Arial" pitchFamily="34" charset="0"/>
              </a:rPr>
              <a:t>Nếu</a:t>
            </a:r>
            <a:r>
              <a:rPr lang="en-US" sz="2400" dirty="0">
                <a:cs typeface="Arial" pitchFamily="34" charset="0"/>
              </a:rPr>
              <a:t> </a:t>
            </a:r>
            <a:r>
              <a:rPr lang="en-US" sz="2400" dirty="0" err="1">
                <a:cs typeface="Arial" pitchFamily="34" charset="0"/>
              </a:rPr>
              <a:t>là</a:t>
            </a:r>
            <a:r>
              <a:rPr lang="en-US" sz="2400" dirty="0">
                <a:cs typeface="Arial" pitchFamily="34" charset="0"/>
              </a:rPr>
              <a:t> </a:t>
            </a:r>
            <a:r>
              <a:rPr lang="en-US" sz="2400" b="1" dirty="0">
                <a:cs typeface="Arial" pitchFamily="34" charset="0"/>
              </a:rPr>
              <a:t>TCP</a:t>
            </a:r>
            <a:r>
              <a:rPr lang="en-US" sz="2400" dirty="0">
                <a:cs typeface="Arial" pitchFamily="34" charset="0"/>
              </a:rPr>
              <a:t> </a:t>
            </a:r>
            <a:r>
              <a:rPr lang="en-US" sz="2400" dirty="0" err="1">
                <a:cs typeface="Arial" pitchFamily="34" charset="0"/>
              </a:rPr>
              <a:t>thì</a:t>
            </a:r>
            <a:r>
              <a:rPr lang="en-US" sz="2400" dirty="0">
                <a:cs typeface="Arial" pitchFamily="34" charset="0"/>
              </a:rPr>
              <a:t> Next </a:t>
            </a:r>
            <a:r>
              <a:rPr lang="en-US" sz="2400" b="1" dirty="0">
                <a:cs typeface="Arial" pitchFamily="34" charset="0"/>
              </a:rPr>
              <a:t>Header = 6</a:t>
            </a:r>
          </a:p>
          <a:p>
            <a:pPr eaLnBrk="1" hangingPunct="1"/>
            <a:r>
              <a:rPr lang="en-US" sz="2400" dirty="0">
                <a:cs typeface="Arial" pitchFamily="34" charset="0"/>
              </a:rPr>
              <a:t>+ </a:t>
            </a:r>
            <a:r>
              <a:rPr lang="en-US" sz="2400" dirty="0" err="1">
                <a:cs typeface="Arial" pitchFamily="34" charset="0"/>
              </a:rPr>
              <a:t>Nếu</a:t>
            </a:r>
            <a:r>
              <a:rPr lang="en-US" sz="2400" dirty="0">
                <a:cs typeface="Arial" pitchFamily="34" charset="0"/>
              </a:rPr>
              <a:t> </a:t>
            </a:r>
            <a:r>
              <a:rPr lang="en-US" sz="2400" dirty="0" err="1">
                <a:cs typeface="Arial" pitchFamily="34" charset="0"/>
              </a:rPr>
              <a:t>là</a:t>
            </a:r>
            <a:r>
              <a:rPr lang="en-US" sz="2400" dirty="0">
                <a:cs typeface="Arial" pitchFamily="34" charset="0"/>
              </a:rPr>
              <a:t> </a:t>
            </a:r>
            <a:r>
              <a:rPr lang="en-US" sz="2400" b="1" dirty="0" err="1">
                <a:cs typeface="Arial" pitchFamily="34" charset="0"/>
              </a:rPr>
              <a:t>UDP</a:t>
            </a:r>
            <a:r>
              <a:rPr lang="en-US" sz="2400" dirty="0">
                <a:cs typeface="Arial" pitchFamily="34" charset="0"/>
              </a:rPr>
              <a:t> </a:t>
            </a:r>
            <a:r>
              <a:rPr lang="en-US" sz="2400" dirty="0" err="1">
                <a:cs typeface="Arial" pitchFamily="34" charset="0"/>
              </a:rPr>
              <a:t>thì</a:t>
            </a:r>
            <a:r>
              <a:rPr lang="en-US" sz="2400" dirty="0">
                <a:cs typeface="Arial" pitchFamily="34" charset="0"/>
              </a:rPr>
              <a:t> </a:t>
            </a:r>
            <a:r>
              <a:rPr lang="en-US" sz="2400" b="1" dirty="0">
                <a:cs typeface="Arial" pitchFamily="34" charset="0"/>
              </a:rPr>
              <a:t>Next Header =17</a:t>
            </a:r>
          </a:p>
        </p:txBody>
      </p:sp>
    </p:spTree>
    <p:extLst>
      <p:ext uri="{BB962C8B-B14F-4D97-AF65-F5344CB8AC3E}">
        <p14:creationId xmlns:p14="http://schemas.microsoft.com/office/powerpoint/2010/main" val="36911577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26"/>
                                        </p:tgtEl>
                                        <p:attrNameLst>
                                          <p:attrName>ppt_x</p:attrName>
                                        </p:attrNameLst>
                                      </p:cBhvr>
                                      <p:tavLst>
                                        <p:tav tm="0">
                                          <p:val>
                                            <p:strVal val="ppt_x"/>
                                          </p:val>
                                        </p:tav>
                                        <p:tav tm="100000">
                                          <p:val>
                                            <p:strVal val="ppt_x"/>
                                          </p:val>
                                        </p:tav>
                                      </p:tavLst>
                                    </p:anim>
                                    <p:anim calcmode="lin" valueType="num">
                                      <p:cBhvr additive="base">
                                        <p:cTn id="13" dur="500"/>
                                        <p:tgtEl>
                                          <p:spTgt spid="26"/>
                                        </p:tgtEl>
                                        <p:attrNameLst>
                                          <p:attrName>ppt_y</p:attrName>
                                        </p:attrNameLst>
                                      </p:cBhvr>
                                      <p:tavLst>
                                        <p:tav tm="0">
                                          <p:val>
                                            <p:strVal val="ppt_y"/>
                                          </p:val>
                                        </p:tav>
                                        <p:tav tm="100000">
                                          <p:val>
                                            <p:strVal val="1+ppt_h/2"/>
                                          </p:val>
                                        </p:tav>
                                      </p:tavLst>
                                    </p:anim>
                                    <p:set>
                                      <p:cBhvr>
                                        <p:cTn id="1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22</a:t>
            </a:fld>
            <a:endParaRPr lang="ru-RU" dirty="0"/>
          </a:p>
        </p:txBody>
      </p:sp>
      <p:grpSp>
        <p:nvGrpSpPr>
          <p:cNvPr id="5" name="Group 7"/>
          <p:cNvGrpSpPr>
            <a:grpSpLocks/>
          </p:cNvGrpSpPr>
          <p:nvPr/>
        </p:nvGrpSpPr>
        <p:grpSpPr bwMode="auto">
          <a:xfrm>
            <a:off x="304800" y="1219200"/>
            <a:ext cx="8991600" cy="3221038"/>
            <a:chOff x="2741" y="2664"/>
            <a:chExt cx="7420" cy="2397"/>
          </a:xfrm>
        </p:grpSpPr>
        <p:sp>
          <p:nvSpPr>
            <p:cNvPr id="6" name="Text Box 8"/>
            <p:cNvSpPr txBox="1">
              <a:spLocks noChangeArrowheads="1"/>
            </p:cNvSpPr>
            <p:nvPr/>
          </p:nvSpPr>
          <p:spPr bwMode="auto">
            <a:xfrm>
              <a:off x="3321" y="4535"/>
              <a:ext cx="72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32</a:t>
              </a:r>
              <a:r>
                <a:rPr lang="en-US" sz="2800" b="1">
                  <a:latin typeface="Times New Roman" pitchFamily="18" charset="0"/>
                </a:rPr>
                <a:t> </a:t>
              </a:r>
              <a:endParaRPr lang="en-US" sz="4000">
                <a:latin typeface="Times New Roman" pitchFamily="18" charset="0"/>
              </a:endParaRPr>
            </a:p>
          </p:txBody>
        </p:sp>
        <p:sp>
          <p:nvSpPr>
            <p:cNvPr id="7" name="Text Box 9"/>
            <p:cNvSpPr txBox="1">
              <a:spLocks noChangeArrowheads="1"/>
            </p:cNvSpPr>
            <p:nvPr/>
          </p:nvSpPr>
          <p:spPr bwMode="auto">
            <a:xfrm>
              <a:off x="4941" y="4592"/>
              <a:ext cx="90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32</a:t>
              </a:r>
              <a:endParaRPr lang="en-US" sz="2400">
                <a:latin typeface="Times New Roman" pitchFamily="18" charset="0"/>
              </a:endParaRPr>
            </a:p>
          </p:txBody>
        </p:sp>
        <p:sp>
          <p:nvSpPr>
            <p:cNvPr id="8" name="Text Box 10"/>
            <p:cNvSpPr txBox="1">
              <a:spLocks noChangeArrowheads="1"/>
            </p:cNvSpPr>
            <p:nvPr/>
          </p:nvSpPr>
          <p:spPr bwMode="auto">
            <a:xfrm>
              <a:off x="6381" y="4592"/>
              <a:ext cx="108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smtClean="0">
                  <a:latin typeface="Times New Roman" pitchFamily="18" charset="0"/>
                </a:rPr>
                <a:t>0-255</a:t>
              </a:r>
              <a:endParaRPr lang="en-US" sz="2400">
                <a:latin typeface="Times New Roman" pitchFamily="18" charset="0"/>
              </a:endParaRPr>
            </a:p>
          </p:txBody>
        </p:sp>
        <p:sp>
          <p:nvSpPr>
            <p:cNvPr id="9" name="Text Box 11"/>
            <p:cNvSpPr txBox="1">
              <a:spLocks noChangeArrowheads="1"/>
            </p:cNvSpPr>
            <p:nvPr/>
          </p:nvSpPr>
          <p:spPr bwMode="auto">
            <a:xfrm>
              <a:off x="7821" y="4577"/>
              <a:ext cx="54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800" b="1">
                  <a:latin typeface="Times New Roman" pitchFamily="18" charset="0"/>
                </a:rPr>
                <a:t>8</a:t>
              </a:r>
              <a:endParaRPr lang="en-US" sz="2800">
                <a:latin typeface="Times New Roman" pitchFamily="18" charset="0"/>
              </a:endParaRPr>
            </a:p>
          </p:txBody>
        </p:sp>
        <p:sp>
          <p:nvSpPr>
            <p:cNvPr id="10" name="Text Box 12"/>
            <p:cNvSpPr txBox="1">
              <a:spLocks noChangeArrowheads="1"/>
            </p:cNvSpPr>
            <p:nvPr/>
          </p:nvSpPr>
          <p:spPr bwMode="auto">
            <a:xfrm>
              <a:off x="8901" y="4577"/>
              <a:ext cx="54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800" b="1">
                  <a:latin typeface="Times New Roman" pitchFamily="18" charset="0"/>
                </a:rPr>
                <a:t>8</a:t>
              </a:r>
              <a:endParaRPr lang="en-US" sz="2800">
                <a:latin typeface="Times New Roman" pitchFamily="18" charset="0"/>
              </a:endParaRPr>
            </a:p>
          </p:txBody>
        </p:sp>
        <p:sp>
          <p:nvSpPr>
            <p:cNvPr id="11" name="Text Box 13"/>
            <p:cNvSpPr txBox="1">
              <a:spLocks noChangeArrowheads="1"/>
            </p:cNvSpPr>
            <p:nvPr/>
          </p:nvSpPr>
          <p:spPr bwMode="auto">
            <a:xfrm>
              <a:off x="9441" y="4577"/>
              <a:ext cx="72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Bits</a:t>
              </a:r>
              <a:endParaRPr lang="en-US" sz="2400">
                <a:latin typeface="Times New Roman" pitchFamily="18" charset="0"/>
              </a:endParaRPr>
            </a:p>
          </p:txBody>
        </p:sp>
        <p:grpSp>
          <p:nvGrpSpPr>
            <p:cNvPr id="12" name="Group 14"/>
            <p:cNvGrpSpPr>
              <a:grpSpLocks/>
            </p:cNvGrpSpPr>
            <p:nvPr/>
          </p:nvGrpSpPr>
          <p:grpSpPr bwMode="auto">
            <a:xfrm>
              <a:off x="2741" y="2664"/>
              <a:ext cx="7020" cy="1961"/>
              <a:chOff x="3120" y="-258"/>
              <a:chExt cx="5850" cy="1852"/>
            </a:xfrm>
          </p:grpSpPr>
          <p:sp>
            <p:nvSpPr>
              <p:cNvPr id="13" name="Rectangle 15"/>
              <p:cNvSpPr>
                <a:spLocks noChangeArrowheads="1"/>
              </p:cNvSpPr>
              <p:nvPr/>
            </p:nvSpPr>
            <p:spPr bwMode="auto">
              <a:xfrm>
                <a:off x="3420" y="-258"/>
                <a:ext cx="4950" cy="463"/>
              </a:xfrm>
              <a:prstGeom prst="rect">
                <a:avLst/>
              </a:prstGeom>
              <a:solidFill>
                <a:srgbClr val="FFFFFF"/>
              </a:solidFill>
              <a:ln w="9525" algn="ctr">
                <a:solidFill>
                  <a:srgbClr val="000000"/>
                </a:solidFill>
                <a:miter lim="800000"/>
                <a:headEnd/>
                <a:tailEnd/>
              </a:ln>
            </p:spPr>
            <p:txBody>
              <a:bodyPr lIns="0" tIns="0" rIns="0" bIns="0"/>
              <a:lstStyle/>
              <a:p>
                <a:r>
                  <a:rPr lang="en-US" sz="2800"/>
                  <a:t>  IP Hdr</a:t>
                </a:r>
                <a:r>
                  <a:rPr lang="en-US"/>
                  <a:t>			</a:t>
                </a:r>
                <a:r>
                  <a:rPr lang="en-US" sz="1400"/>
                  <a:t>     </a:t>
                </a:r>
                <a:r>
                  <a:rPr lang="en-US" sz="3200"/>
                  <a:t>Payload	</a:t>
                </a:r>
                <a:r>
                  <a:rPr lang="en-US"/>
                  <a:t>		</a:t>
                </a:r>
                <a:endParaRPr lang="en-US" sz="2400"/>
              </a:p>
            </p:txBody>
          </p:sp>
          <p:sp>
            <p:nvSpPr>
              <p:cNvPr id="14" name="Rectangle 16"/>
              <p:cNvSpPr>
                <a:spLocks noChangeArrowheads="1"/>
              </p:cNvSpPr>
              <p:nvPr/>
            </p:nvSpPr>
            <p:spPr bwMode="auto">
              <a:xfrm>
                <a:off x="4170" y="-250"/>
                <a:ext cx="60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Hdr</a:t>
                </a:r>
                <a:endParaRPr lang="en-US" sz="3600"/>
              </a:p>
            </p:txBody>
          </p:sp>
          <p:sp>
            <p:nvSpPr>
              <p:cNvPr id="15" name="Rectangle 17"/>
              <p:cNvSpPr>
                <a:spLocks noChangeArrowheads="1"/>
              </p:cNvSpPr>
              <p:nvPr/>
            </p:nvSpPr>
            <p:spPr bwMode="auto">
              <a:xfrm>
                <a:off x="7320" y="-250"/>
                <a:ext cx="60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Trl</a:t>
                </a:r>
                <a:endParaRPr lang="en-US" sz="3600"/>
              </a:p>
            </p:txBody>
          </p:sp>
          <p:sp>
            <p:nvSpPr>
              <p:cNvPr id="16" name="Rectangle 18"/>
              <p:cNvSpPr>
                <a:spLocks noChangeArrowheads="1"/>
              </p:cNvSpPr>
              <p:nvPr/>
            </p:nvSpPr>
            <p:spPr bwMode="auto">
              <a:xfrm>
                <a:off x="7920" y="-250"/>
                <a:ext cx="75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Auth</a:t>
                </a:r>
                <a:endParaRPr lang="en-US" sz="3600"/>
              </a:p>
            </p:txBody>
          </p:sp>
          <p:sp>
            <p:nvSpPr>
              <p:cNvPr id="17" name="Line 19"/>
              <p:cNvSpPr>
                <a:spLocks noChangeShapeType="1"/>
              </p:cNvSpPr>
              <p:nvPr/>
            </p:nvSpPr>
            <p:spPr bwMode="auto">
              <a:xfrm flipH="1">
                <a:off x="3720" y="206"/>
                <a:ext cx="45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8" name="Line 20"/>
              <p:cNvSpPr>
                <a:spLocks noChangeShapeType="1"/>
              </p:cNvSpPr>
              <p:nvPr/>
            </p:nvSpPr>
            <p:spPr bwMode="auto">
              <a:xfrm flipH="1">
                <a:off x="6870" y="206"/>
                <a:ext cx="450" cy="7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9" name="Line 21"/>
              <p:cNvSpPr>
                <a:spLocks noChangeShapeType="1"/>
              </p:cNvSpPr>
              <p:nvPr/>
            </p:nvSpPr>
            <p:spPr bwMode="auto">
              <a:xfrm>
                <a:off x="4770" y="206"/>
                <a:ext cx="45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20" name="Line 22"/>
              <p:cNvSpPr>
                <a:spLocks noChangeShapeType="1"/>
              </p:cNvSpPr>
              <p:nvPr/>
            </p:nvSpPr>
            <p:spPr bwMode="auto">
              <a:xfrm>
                <a:off x="7920" y="206"/>
                <a:ext cx="60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21" name="Rectangle 23"/>
              <p:cNvSpPr>
                <a:spLocks noChangeArrowheads="1"/>
              </p:cNvSpPr>
              <p:nvPr/>
            </p:nvSpPr>
            <p:spPr bwMode="auto">
              <a:xfrm>
                <a:off x="3120" y="977"/>
                <a:ext cx="1950" cy="617"/>
              </a:xfrm>
              <a:prstGeom prst="rect">
                <a:avLst/>
              </a:prstGeom>
              <a:solidFill>
                <a:srgbClr val="FFFFFF"/>
              </a:solidFill>
              <a:ln w="9525" algn="ctr">
                <a:solidFill>
                  <a:srgbClr val="000000"/>
                </a:solidFill>
                <a:miter lim="800000"/>
                <a:headEnd/>
                <a:tailEnd/>
              </a:ln>
            </p:spPr>
            <p:txBody>
              <a:bodyPr lIns="0" tIns="0" rIns="0" bIns="0"/>
              <a:lstStyle/>
              <a:p>
                <a:pPr algn="ctr"/>
                <a:r>
                  <a:rPr lang="en-US" sz="2800" dirty="0" err="1"/>
                  <a:t>SecurityParameters</a:t>
                </a:r>
                <a:endParaRPr lang="en-US" sz="2800" dirty="0"/>
              </a:p>
              <a:p>
                <a:pPr algn="ctr"/>
                <a:r>
                  <a:rPr lang="en-US" sz="2800" dirty="0"/>
                  <a:t>Index (</a:t>
                </a:r>
                <a:r>
                  <a:rPr lang="en-US" sz="2800" dirty="0" err="1"/>
                  <a:t>SPI</a:t>
                </a:r>
                <a:r>
                  <a:rPr lang="en-US" sz="2800" dirty="0"/>
                  <a:t>)</a:t>
                </a:r>
              </a:p>
            </p:txBody>
          </p:sp>
          <p:sp>
            <p:nvSpPr>
              <p:cNvPr id="22" name="Rectangle 24"/>
              <p:cNvSpPr>
                <a:spLocks noChangeArrowheads="1"/>
              </p:cNvSpPr>
              <p:nvPr/>
            </p:nvSpPr>
            <p:spPr bwMode="auto">
              <a:xfrm>
                <a:off x="4920" y="977"/>
                <a:ext cx="1050" cy="617"/>
              </a:xfrm>
              <a:prstGeom prst="rect">
                <a:avLst/>
              </a:prstGeom>
              <a:solidFill>
                <a:srgbClr val="FFFFFF"/>
              </a:solidFill>
              <a:ln w="9525" algn="ctr">
                <a:solidFill>
                  <a:srgbClr val="000000"/>
                </a:solidFill>
                <a:miter lim="800000"/>
                <a:headEnd/>
                <a:tailEnd/>
              </a:ln>
            </p:spPr>
            <p:txBody>
              <a:bodyPr lIns="0" tIns="0" rIns="0" bIns="0"/>
              <a:lstStyle/>
              <a:p>
                <a:pPr algn="ctr"/>
                <a:r>
                  <a:rPr lang="en-US" sz="2800"/>
                  <a:t>Sequence</a:t>
                </a:r>
              </a:p>
              <a:p>
                <a:pPr algn="ctr"/>
                <a:r>
                  <a:rPr lang="en-US" sz="2800"/>
                  <a:t>Number</a:t>
                </a:r>
              </a:p>
            </p:txBody>
          </p:sp>
          <p:sp>
            <p:nvSpPr>
              <p:cNvPr id="23" name="Rectangle 25"/>
              <p:cNvSpPr>
                <a:spLocks noChangeArrowheads="1"/>
              </p:cNvSpPr>
              <p:nvPr/>
            </p:nvSpPr>
            <p:spPr bwMode="auto">
              <a:xfrm>
                <a:off x="6270" y="977"/>
                <a:ext cx="900" cy="617"/>
              </a:xfrm>
              <a:prstGeom prst="rect">
                <a:avLst/>
              </a:prstGeom>
              <a:solidFill>
                <a:srgbClr val="FFFFFF"/>
              </a:solidFill>
              <a:ln w="9525" algn="ctr">
                <a:solidFill>
                  <a:srgbClr val="000000"/>
                </a:solidFill>
                <a:miter lim="800000"/>
                <a:headEnd/>
                <a:tailEnd/>
              </a:ln>
            </p:spPr>
            <p:txBody>
              <a:bodyPr lIns="0" tIns="0" rIns="0" bIns="0"/>
              <a:lstStyle/>
              <a:p>
                <a:pPr algn="ctr"/>
                <a:endParaRPr lang="en-US" sz="900"/>
              </a:p>
              <a:p>
                <a:pPr algn="ctr"/>
                <a:r>
                  <a:rPr lang="en-US" sz="2800"/>
                  <a:t>Padding</a:t>
                </a:r>
                <a:endParaRPr lang="en-US" sz="4000"/>
              </a:p>
            </p:txBody>
          </p:sp>
          <p:sp>
            <p:nvSpPr>
              <p:cNvPr id="24" name="Rectangle 26"/>
              <p:cNvSpPr>
                <a:spLocks noChangeArrowheads="1"/>
              </p:cNvSpPr>
              <p:nvPr/>
            </p:nvSpPr>
            <p:spPr bwMode="auto">
              <a:xfrm>
                <a:off x="7170" y="977"/>
                <a:ext cx="900" cy="617"/>
              </a:xfrm>
              <a:prstGeom prst="rect">
                <a:avLst/>
              </a:prstGeom>
              <a:solidFill>
                <a:srgbClr val="FFFFFF"/>
              </a:solidFill>
              <a:ln w="9525" algn="ctr">
                <a:solidFill>
                  <a:srgbClr val="000000"/>
                </a:solidFill>
                <a:miter lim="800000"/>
                <a:headEnd/>
                <a:tailEnd/>
              </a:ln>
            </p:spPr>
            <p:txBody>
              <a:bodyPr/>
              <a:lstStyle/>
              <a:p>
                <a:pPr algn="ctr"/>
                <a:r>
                  <a:rPr lang="en-US" sz="2800"/>
                  <a:t>Pad</a:t>
                </a:r>
              </a:p>
              <a:p>
                <a:pPr algn="ctr"/>
                <a:r>
                  <a:rPr lang="en-US" sz="2800"/>
                  <a:t>Length</a:t>
                </a:r>
              </a:p>
            </p:txBody>
          </p:sp>
          <p:sp>
            <p:nvSpPr>
              <p:cNvPr id="25" name="Rectangle 27"/>
              <p:cNvSpPr>
                <a:spLocks noChangeArrowheads="1"/>
              </p:cNvSpPr>
              <p:nvPr/>
            </p:nvSpPr>
            <p:spPr bwMode="auto">
              <a:xfrm>
                <a:off x="8070" y="977"/>
                <a:ext cx="900" cy="617"/>
              </a:xfrm>
              <a:prstGeom prst="rect">
                <a:avLst/>
              </a:prstGeom>
              <a:solidFill>
                <a:srgbClr val="FFFFFF"/>
              </a:solidFill>
              <a:ln w="9525" algn="ctr">
                <a:solidFill>
                  <a:srgbClr val="000000"/>
                </a:solidFill>
                <a:miter lim="800000"/>
                <a:headEnd/>
                <a:tailEnd/>
              </a:ln>
            </p:spPr>
            <p:txBody>
              <a:bodyPr/>
              <a:lstStyle/>
              <a:p>
                <a:pPr algn="ctr"/>
                <a:r>
                  <a:rPr lang="en-US" sz="2800"/>
                  <a:t>Next</a:t>
                </a:r>
              </a:p>
              <a:p>
                <a:pPr algn="ctr"/>
                <a:r>
                  <a:rPr lang="en-US" sz="2800"/>
                  <a:t>Header</a:t>
                </a:r>
              </a:p>
            </p:txBody>
          </p:sp>
        </p:grpSp>
      </p:grpSp>
      <p:sp>
        <p:nvSpPr>
          <p:cNvPr id="26" name="TextBox 25"/>
          <p:cNvSpPr txBox="1">
            <a:spLocks noChangeArrowheads="1"/>
          </p:cNvSpPr>
          <p:nvPr/>
        </p:nvSpPr>
        <p:spPr bwMode="auto">
          <a:xfrm>
            <a:off x="533400" y="4494213"/>
            <a:ext cx="8534400" cy="1815882"/>
          </a:xfrm>
          <a:prstGeom prst="rect">
            <a:avLst/>
          </a:prstGeom>
          <a:solidFill>
            <a:schemeClr val="accent5">
              <a:lumMod val="40000"/>
              <a:lumOff val="60000"/>
            </a:schemeClr>
          </a:solidFill>
          <a:ln>
            <a:noFill/>
          </a:ln>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800" b="1" dirty="0"/>
              <a:t>Authentication Data:</a:t>
            </a:r>
          </a:p>
          <a:p>
            <a:pPr eaLnBrk="1" hangingPunct="1">
              <a:buFontTx/>
              <a:buChar char="-"/>
            </a:pPr>
            <a:r>
              <a:rPr lang="en-US" sz="2800" dirty="0">
                <a:cs typeface="Arial" pitchFamily="34" charset="0"/>
              </a:rPr>
              <a:t> </a:t>
            </a:r>
            <a:r>
              <a:rPr lang="en-US" sz="2800" dirty="0" err="1">
                <a:cs typeface="Arial" pitchFamily="34" charset="0"/>
              </a:rPr>
              <a:t>Chứa</a:t>
            </a:r>
            <a:r>
              <a:rPr lang="en-US" sz="2800" dirty="0">
                <a:cs typeface="Arial" pitchFamily="34" charset="0"/>
              </a:rPr>
              <a:t> </a:t>
            </a:r>
            <a:r>
              <a:rPr lang="en-US" sz="2800" dirty="0" err="1">
                <a:cs typeface="Arial" pitchFamily="34" charset="0"/>
              </a:rPr>
              <a:t>giá</a:t>
            </a:r>
            <a:r>
              <a:rPr lang="en-US" sz="2800" dirty="0">
                <a:cs typeface="Arial" pitchFamily="34" charset="0"/>
              </a:rPr>
              <a:t> </a:t>
            </a:r>
            <a:r>
              <a:rPr lang="en-US" sz="2800" dirty="0" err="1">
                <a:cs typeface="Arial" pitchFamily="34" charset="0"/>
              </a:rPr>
              <a:t>trị</a:t>
            </a:r>
            <a:r>
              <a:rPr lang="en-US" sz="2800" b="1" dirty="0">
                <a:cs typeface="Arial" pitchFamily="34" charset="0"/>
              </a:rPr>
              <a:t> </a:t>
            </a:r>
            <a:r>
              <a:rPr lang="en-US" sz="2800" b="1" dirty="0" err="1">
                <a:cs typeface="Arial" pitchFamily="34" charset="0"/>
              </a:rPr>
              <a:t>ICV</a:t>
            </a:r>
            <a:r>
              <a:rPr lang="en-US" sz="2800" b="1" dirty="0">
                <a:cs typeface="Arial" pitchFamily="34" charset="0"/>
              </a:rPr>
              <a:t> </a:t>
            </a:r>
            <a:r>
              <a:rPr lang="en-US" sz="2800" dirty="0">
                <a:cs typeface="Arial" pitchFamily="34" charset="0"/>
              </a:rPr>
              <a:t>(Integrity Check Value)</a:t>
            </a:r>
          </a:p>
          <a:p>
            <a:pPr eaLnBrk="1" hangingPunct="1"/>
            <a:r>
              <a:rPr lang="en-US" sz="2800" b="1" dirty="0" err="1">
                <a:cs typeface="Arial" pitchFamily="34" charset="0"/>
              </a:rPr>
              <a:t>ICV</a:t>
            </a:r>
            <a:r>
              <a:rPr lang="en-US" sz="2800" b="1" dirty="0">
                <a:cs typeface="Arial" pitchFamily="34" charset="0"/>
              </a:rPr>
              <a:t> = </a:t>
            </a:r>
            <a:r>
              <a:rPr lang="en-US" sz="2800" b="1" dirty="0" err="1">
                <a:cs typeface="Arial" pitchFamily="34" charset="0"/>
              </a:rPr>
              <a:t>HMAC</a:t>
            </a:r>
            <a:r>
              <a:rPr lang="en-US" sz="2800" b="1" dirty="0">
                <a:cs typeface="Arial" pitchFamily="34" charset="0"/>
              </a:rPr>
              <a:t>(ESP </a:t>
            </a:r>
            <a:r>
              <a:rPr lang="en-US" sz="2800" b="1" dirty="0" err="1">
                <a:cs typeface="Arial" pitchFamily="34" charset="0"/>
              </a:rPr>
              <a:t>Hdr</a:t>
            </a:r>
            <a:r>
              <a:rPr lang="en-US" sz="2800" b="1" dirty="0">
                <a:cs typeface="Arial" pitchFamily="34" charset="0"/>
              </a:rPr>
              <a:t> + Payload + </a:t>
            </a:r>
            <a:r>
              <a:rPr lang="en-US" sz="2800" b="1" dirty="0" err="1">
                <a:cs typeface="Arial" pitchFamily="34" charset="0"/>
              </a:rPr>
              <a:t>ESPTrl</a:t>
            </a:r>
            <a:r>
              <a:rPr lang="en-US" sz="2800" b="1" dirty="0">
                <a:cs typeface="Arial" pitchFamily="34" charset="0"/>
              </a:rPr>
              <a:t> + Key)</a:t>
            </a:r>
          </a:p>
          <a:p>
            <a:pPr eaLnBrk="1" hangingPunct="1">
              <a:buFontTx/>
              <a:buChar char="-"/>
            </a:pPr>
            <a:r>
              <a:rPr lang="en-US" sz="2800" dirty="0">
                <a:cs typeface="Arial" pitchFamily="34" charset="0"/>
              </a:rPr>
              <a:t> </a:t>
            </a:r>
            <a:r>
              <a:rPr lang="en-US" sz="2800" dirty="0" err="1">
                <a:cs typeface="Arial" pitchFamily="34" charset="0"/>
              </a:rPr>
              <a:t>ICV</a:t>
            </a:r>
            <a:r>
              <a:rPr lang="en-US" sz="2800" dirty="0">
                <a:cs typeface="Arial" pitchFamily="34" charset="0"/>
              </a:rPr>
              <a:t> </a:t>
            </a:r>
            <a:r>
              <a:rPr lang="en-US" sz="2800" dirty="0" err="1">
                <a:cs typeface="Arial" pitchFamily="34" charset="0"/>
              </a:rPr>
              <a:t>phải</a:t>
            </a:r>
            <a:r>
              <a:rPr lang="en-US" sz="2800" dirty="0">
                <a:cs typeface="Arial" pitchFamily="34" charset="0"/>
              </a:rPr>
              <a:t> </a:t>
            </a:r>
            <a:r>
              <a:rPr lang="en-US" sz="2800" dirty="0" err="1">
                <a:cs typeface="Arial" pitchFamily="34" charset="0"/>
              </a:rPr>
              <a:t>là</a:t>
            </a:r>
            <a:r>
              <a:rPr lang="en-US" sz="2800" dirty="0">
                <a:cs typeface="Arial" pitchFamily="34" charset="0"/>
              </a:rPr>
              <a:t> </a:t>
            </a:r>
            <a:r>
              <a:rPr lang="en-US" sz="2800" dirty="0" err="1">
                <a:cs typeface="Arial" pitchFamily="34" charset="0"/>
              </a:rPr>
              <a:t>bội</a:t>
            </a:r>
            <a:r>
              <a:rPr lang="en-US" sz="2800" dirty="0">
                <a:cs typeface="Arial" pitchFamily="34" charset="0"/>
              </a:rPr>
              <a:t> </a:t>
            </a:r>
            <a:r>
              <a:rPr lang="en-US" sz="2800" dirty="0" err="1">
                <a:cs typeface="Arial" pitchFamily="34" charset="0"/>
              </a:rPr>
              <a:t>của</a:t>
            </a:r>
            <a:r>
              <a:rPr lang="en-US" sz="2800" dirty="0">
                <a:cs typeface="Arial" pitchFamily="34" charset="0"/>
              </a:rPr>
              <a:t> 32 bit</a:t>
            </a:r>
            <a:endParaRPr lang="en-US" sz="2800" b="1" dirty="0">
              <a:cs typeface="Arial" pitchFamily="34" charset="0"/>
            </a:endParaRPr>
          </a:p>
        </p:txBody>
      </p:sp>
      <p:cxnSp>
        <p:nvCxnSpPr>
          <p:cNvPr id="28" name="Straight Arrow Connector 27"/>
          <p:cNvCxnSpPr/>
          <p:nvPr/>
        </p:nvCxnSpPr>
        <p:spPr>
          <a:xfrm flipV="1">
            <a:off x="4460472" y="1889502"/>
            <a:ext cx="3235728" cy="2971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0825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26"/>
                                        </p:tgtEl>
                                        <p:attrNameLst>
                                          <p:attrName>ppt_x</p:attrName>
                                        </p:attrNameLst>
                                      </p:cBhvr>
                                      <p:tavLst>
                                        <p:tav tm="0">
                                          <p:val>
                                            <p:strVal val="ppt_x"/>
                                          </p:val>
                                        </p:tav>
                                        <p:tav tm="100000">
                                          <p:val>
                                            <p:strVal val="ppt_x"/>
                                          </p:val>
                                        </p:tav>
                                      </p:tavLst>
                                    </p:anim>
                                    <p:anim calcmode="lin" valueType="num">
                                      <p:cBhvr additive="base">
                                        <p:cTn id="13" dur="500"/>
                                        <p:tgtEl>
                                          <p:spTgt spid="26"/>
                                        </p:tgtEl>
                                        <p:attrNameLst>
                                          <p:attrName>ppt_y</p:attrName>
                                        </p:attrNameLst>
                                      </p:cBhvr>
                                      <p:tavLst>
                                        <p:tav tm="0">
                                          <p:val>
                                            <p:strVal val="ppt_y"/>
                                          </p:val>
                                        </p:tav>
                                        <p:tav tm="100000">
                                          <p:val>
                                            <p:strVal val="1+ppt_h/2"/>
                                          </p:val>
                                        </p:tav>
                                      </p:tavLst>
                                    </p:anim>
                                    <p:set>
                                      <p:cBhvr>
                                        <p:cTn id="1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23</a:t>
            </a:fld>
            <a:endParaRPr lang="ru-RU" dirty="0"/>
          </a:p>
        </p:txBody>
      </p:sp>
      <p:grpSp>
        <p:nvGrpSpPr>
          <p:cNvPr id="5" name="Group 7"/>
          <p:cNvGrpSpPr>
            <a:grpSpLocks/>
          </p:cNvGrpSpPr>
          <p:nvPr/>
        </p:nvGrpSpPr>
        <p:grpSpPr bwMode="auto">
          <a:xfrm>
            <a:off x="304800" y="1219200"/>
            <a:ext cx="8991600" cy="3221038"/>
            <a:chOff x="2741" y="2664"/>
            <a:chExt cx="7420" cy="2397"/>
          </a:xfrm>
        </p:grpSpPr>
        <p:sp>
          <p:nvSpPr>
            <p:cNvPr id="6" name="Text Box 8"/>
            <p:cNvSpPr txBox="1">
              <a:spLocks noChangeArrowheads="1"/>
            </p:cNvSpPr>
            <p:nvPr/>
          </p:nvSpPr>
          <p:spPr bwMode="auto">
            <a:xfrm>
              <a:off x="3321" y="4535"/>
              <a:ext cx="72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32</a:t>
              </a:r>
              <a:r>
                <a:rPr lang="en-US" sz="2800" b="1">
                  <a:latin typeface="Times New Roman" pitchFamily="18" charset="0"/>
                </a:rPr>
                <a:t> </a:t>
              </a:r>
              <a:endParaRPr lang="en-US" sz="4000">
                <a:latin typeface="Times New Roman" pitchFamily="18" charset="0"/>
              </a:endParaRPr>
            </a:p>
          </p:txBody>
        </p:sp>
        <p:sp>
          <p:nvSpPr>
            <p:cNvPr id="7" name="Text Box 9"/>
            <p:cNvSpPr txBox="1">
              <a:spLocks noChangeArrowheads="1"/>
            </p:cNvSpPr>
            <p:nvPr/>
          </p:nvSpPr>
          <p:spPr bwMode="auto">
            <a:xfrm>
              <a:off x="4941" y="4592"/>
              <a:ext cx="90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32</a:t>
              </a:r>
              <a:endParaRPr lang="en-US" sz="2400">
                <a:latin typeface="Times New Roman" pitchFamily="18" charset="0"/>
              </a:endParaRPr>
            </a:p>
          </p:txBody>
        </p:sp>
        <p:sp>
          <p:nvSpPr>
            <p:cNvPr id="8" name="Text Box 10"/>
            <p:cNvSpPr txBox="1">
              <a:spLocks noChangeArrowheads="1"/>
            </p:cNvSpPr>
            <p:nvPr/>
          </p:nvSpPr>
          <p:spPr bwMode="auto">
            <a:xfrm>
              <a:off x="6381" y="4592"/>
              <a:ext cx="108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0-255</a:t>
              </a:r>
              <a:endParaRPr lang="en-US" sz="2400">
                <a:latin typeface="Times New Roman" pitchFamily="18" charset="0"/>
              </a:endParaRPr>
            </a:p>
          </p:txBody>
        </p:sp>
        <p:sp>
          <p:nvSpPr>
            <p:cNvPr id="9" name="Text Box 11"/>
            <p:cNvSpPr txBox="1">
              <a:spLocks noChangeArrowheads="1"/>
            </p:cNvSpPr>
            <p:nvPr/>
          </p:nvSpPr>
          <p:spPr bwMode="auto">
            <a:xfrm>
              <a:off x="7821" y="4577"/>
              <a:ext cx="54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800" b="1">
                  <a:latin typeface="Times New Roman" pitchFamily="18" charset="0"/>
                </a:rPr>
                <a:t>8</a:t>
              </a:r>
              <a:endParaRPr lang="en-US" sz="2800">
                <a:latin typeface="Times New Roman" pitchFamily="18" charset="0"/>
              </a:endParaRPr>
            </a:p>
          </p:txBody>
        </p:sp>
        <p:sp>
          <p:nvSpPr>
            <p:cNvPr id="10" name="Text Box 12"/>
            <p:cNvSpPr txBox="1">
              <a:spLocks noChangeArrowheads="1"/>
            </p:cNvSpPr>
            <p:nvPr/>
          </p:nvSpPr>
          <p:spPr bwMode="auto">
            <a:xfrm>
              <a:off x="8901" y="4577"/>
              <a:ext cx="54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800" b="1">
                  <a:latin typeface="Times New Roman" pitchFamily="18" charset="0"/>
                </a:rPr>
                <a:t>8</a:t>
              </a:r>
              <a:endParaRPr lang="en-US" sz="2800">
                <a:latin typeface="Times New Roman" pitchFamily="18" charset="0"/>
              </a:endParaRPr>
            </a:p>
          </p:txBody>
        </p:sp>
        <p:sp>
          <p:nvSpPr>
            <p:cNvPr id="11" name="Text Box 13"/>
            <p:cNvSpPr txBox="1">
              <a:spLocks noChangeArrowheads="1"/>
            </p:cNvSpPr>
            <p:nvPr/>
          </p:nvSpPr>
          <p:spPr bwMode="auto">
            <a:xfrm>
              <a:off x="9441" y="4577"/>
              <a:ext cx="720" cy="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400" b="1">
                  <a:latin typeface="Times New Roman" pitchFamily="18" charset="0"/>
                </a:rPr>
                <a:t>Bits</a:t>
              </a:r>
              <a:endParaRPr lang="en-US" sz="2400">
                <a:latin typeface="Times New Roman" pitchFamily="18" charset="0"/>
              </a:endParaRPr>
            </a:p>
          </p:txBody>
        </p:sp>
        <p:grpSp>
          <p:nvGrpSpPr>
            <p:cNvPr id="12" name="Group 14"/>
            <p:cNvGrpSpPr>
              <a:grpSpLocks/>
            </p:cNvGrpSpPr>
            <p:nvPr/>
          </p:nvGrpSpPr>
          <p:grpSpPr bwMode="auto">
            <a:xfrm>
              <a:off x="2741" y="2664"/>
              <a:ext cx="7020" cy="1961"/>
              <a:chOff x="3120" y="-258"/>
              <a:chExt cx="5850" cy="1852"/>
            </a:xfrm>
          </p:grpSpPr>
          <p:sp>
            <p:nvSpPr>
              <p:cNvPr id="13" name="Rectangle 15"/>
              <p:cNvSpPr>
                <a:spLocks noChangeArrowheads="1"/>
              </p:cNvSpPr>
              <p:nvPr/>
            </p:nvSpPr>
            <p:spPr bwMode="auto">
              <a:xfrm>
                <a:off x="3420" y="-258"/>
                <a:ext cx="4950" cy="463"/>
              </a:xfrm>
              <a:prstGeom prst="rect">
                <a:avLst/>
              </a:prstGeom>
              <a:solidFill>
                <a:srgbClr val="FFFFFF"/>
              </a:solidFill>
              <a:ln w="9525" algn="ctr">
                <a:solidFill>
                  <a:srgbClr val="000000"/>
                </a:solidFill>
                <a:miter lim="800000"/>
                <a:headEnd/>
                <a:tailEnd/>
              </a:ln>
            </p:spPr>
            <p:txBody>
              <a:bodyPr lIns="0" tIns="0" rIns="0" bIns="0"/>
              <a:lstStyle/>
              <a:p>
                <a:r>
                  <a:rPr lang="en-US" sz="2800" dirty="0"/>
                  <a:t>  IP </a:t>
                </a:r>
                <a:r>
                  <a:rPr lang="en-US" sz="2800" dirty="0" err="1"/>
                  <a:t>Hdr</a:t>
                </a:r>
                <a:r>
                  <a:rPr lang="en-US" dirty="0"/>
                  <a:t>			</a:t>
                </a:r>
                <a:r>
                  <a:rPr lang="en-US" sz="1400" dirty="0"/>
                  <a:t>     </a:t>
                </a:r>
                <a:r>
                  <a:rPr lang="en-US" sz="3200" dirty="0"/>
                  <a:t>Payload	</a:t>
                </a:r>
                <a:r>
                  <a:rPr lang="en-US" dirty="0"/>
                  <a:t>		</a:t>
                </a:r>
                <a:endParaRPr lang="en-US" sz="2400" dirty="0"/>
              </a:p>
            </p:txBody>
          </p:sp>
          <p:sp>
            <p:nvSpPr>
              <p:cNvPr id="14" name="Rectangle 16"/>
              <p:cNvSpPr>
                <a:spLocks noChangeArrowheads="1"/>
              </p:cNvSpPr>
              <p:nvPr/>
            </p:nvSpPr>
            <p:spPr bwMode="auto">
              <a:xfrm>
                <a:off x="4170" y="-250"/>
                <a:ext cx="60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Hdr</a:t>
                </a:r>
                <a:endParaRPr lang="en-US" sz="3600"/>
              </a:p>
            </p:txBody>
          </p:sp>
          <p:sp>
            <p:nvSpPr>
              <p:cNvPr id="15" name="Rectangle 17"/>
              <p:cNvSpPr>
                <a:spLocks noChangeArrowheads="1"/>
              </p:cNvSpPr>
              <p:nvPr/>
            </p:nvSpPr>
            <p:spPr bwMode="auto">
              <a:xfrm>
                <a:off x="7320" y="-250"/>
                <a:ext cx="60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Trl</a:t>
                </a:r>
                <a:endParaRPr lang="en-US" sz="3600"/>
              </a:p>
            </p:txBody>
          </p:sp>
          <p:sp>
            <p:nvSpPr>
              <p:cNvPr id="16" name="Rectangle 18"/>
              <p:cNvSpPr>
                <a:spLocks noChangeArrowheads="1"/>
              </p:cNvSpPr>
              <p:nvPr/>
            </p:nvSpPr>
            <p:spPr bwMode="auto">
              <a:xfrm>
                <a:off x="7920" y="-250"/>
                <a:ext cx="750" cy="456"/>
              </a:xfrm>
              <a:prstGeom prst="rect">
                <a:avLst/>
              </a:prstGeom>
              <a:solidFill>
                <a:srgbClr val="00CCFF"/>
              </a:solidFill>
              <a:ln w="38100" algn="ctr">
                <a:solidFill>
                  <a:srgbClr val="FF0000"/>
                </a:solidFill>
                <a:miter lim="800000"/>
                <a:headEnd/>
                <a:tailEnd/>
              </a:ln>
            </p:spPr>
            <p:txBody>
              <a:bodyPr lIns="0" tIns="0" rIns="0" bIns="0"/>
              <a:lstStyle/>
              <a:p>
                <a:pPr algn="ctr"/>
                <a:r>
                  <a:rPr lang="en-US" sz="2400"/>
                  <a:t>ESP Auth</a:t>
                </a:r>
                <a:endParaRPr lang="en-US" sz="3600"/>
              </a:p>
            </p:txBody>
          </p:sp>
          <p:sp>
            <p:nvSpPr>
              <p:cNvPr id="17" name="Line 19"/>
              <p:cNvSpPr>
                <a:spLocks noChangeShapeType="1"/>
              </p:cNvSpPr>
              <p:nvPr/>
            </p:nvSpPr>
            <p:spPr bwMode="auto">
              <a:xfrm flipH="1">
                <a:off x="3720" y="206"/>
                <a:ext cx="45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8" name="Line 20"/>
              <p:cNvSpPr>
                <a:spLocks noChangeShapeType="1"/>
              </p:cNvSpPr>
              <p:nvPr/>
            </p:nvSpPr>
            <p:spPr bwMode="auto">
              <a:xfrm flipH="1">
                <a:off x="6870" y="206"/>
                <a:ext cx="450" cy="7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9" name="Line 21"/>
              <p:cNvSpPr>
                <a:spLocks noChangeShapeType="1"/>
              </p:cNvSpPr>
              <p:nvPr/>
            </p:nvSpPr>
            <p:spPr bwMode="auto">
              <a:xfrm>
                <a:off x="4770" y="206"/>
                <a:ext cx="45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20" name="Line 22"/>
              <p:cNvSpPr>
                <a:spLocks noChangeShapeType="1"/>
              </p:cNvSpPr>
              <p:nvPr/>
            </p:nvSpPr>
            <p:spPr bwMode="auto">
              <a:xfrm>
                <a:off x="7920" y="206"/>
                <a:ext cx="600" cy="77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21" name="Rectangle 23"/>
              <p:cNvSpPr>
                <a:spLocks noChangeArrowheads="1"/>
              </p:cNvSpPr>
              <p:nvPr/>
            </p:nvSpPr>
            <p:spPr bwMode="auto">
              <a:xfrm>
                <a:off x="3120" y="977"/>
                <a:ext cx="1950" cy="617"/>
              </a:xfrm>
              <a:prstGeom prst="rect">
                <a:avLst/>
              </a:prstGeom>
              <a:solidFill>
                <a:srgbClr val="FFFFFF"/>
              </a:solidFill>
              <a:ln w="9525" algn="ctr">
                <a:solidFill>
                  <a:srgbClr val="000000"/>
                </a:solidFill>
                <a:miter lim="800000"/>
                <a:headEnd/>
                <a:tailEnd/>
              </a:ln>
            </p:spPr>
            <p:txBody>
              <a:bodyPr lIns="0" tIns="0" rIns="0" bIns="0"/>
              <a:lstStyle/>
              <a:p>
                <a:pPr algn="ctr"/>
                <a:r>
                  <a:rPr lang="en-US" sz="2800" dirty="0" err="1"/>
                  <a:t>SecurityParameters</a:t>
                </a:r>
                <a:endParaRPr lang="en-US" sz="2800" dirty="0"/>
              </a:p>
              <a:p>
                <a:pPr algn="ctr"/>
                <a:r>
                  <a:rPr lang="en-US" sz="2800" dirty="0"/>
                  <a:t>Index (</a:t>
                </a:r>
                <a:r>
                  <a:rPr lang="en-US" sz="2800" dirty="0" err="1"/>
                  <a:t>SPI</a:t>
                </a:r>
                <a:r>
                  <a:rPr lang="en-US" sz="2800" dirty="0"/>
                  <a:t>)</a:t>
                </a:r>
              </a:p>
            </p:txBody>
          </p:sp>
          <p:sp>
            <p:nvSpPr>
              <p:cNvPr id="22" name="Rectangle 24"/>
              <p:cNvSpPr>
                <a:spLocks noChangeArrowheads="1"/>
              </p:cNvSpPr>
              <p:nvPr/>
            </p:nvSpPr>
            <p:spPr bwMode="auto">
              <a:xfrm>
                <a:off x="4920" y="977"/>
                <a:ext cx="1050" cy="617"/>
              </a:xfrm>
              <a:prstGeom prst="rect">
                <a:avLst/>
              </a:prstGeom>
              <a:solidFill>
                <a:srgbClr val="FFFFFF"/>
              </a:solidFill>
              <a:ln w="9525" algn="ctr">
                <a:solidFill>
                  <a:srgbClr val="000000"/>
                </a:solidFill>
                <a:miter lim="800000"/>
                <a:headEnd/>
                <a:tailEnd/>
              </a:ln>
            </p:spPr>
            <p:txBody>
              <a:bodyPr lIns="0" tIns="0" rIns="0" bIns="0"/>
              <a:lstStyle/>
              <a:p>
                <a:pPr algn="ctr"/>
                <a:r>
                  <a:rPr lang="en-US" sz="2800"/>
                  <a:t>Sequence</a:t>
                </a:r>
              </a:p>
              <a:p>
                <a:pPr algn="ctr"/>
                <a:r>
                  <a:rPr lang="en-US" sz="2800"/>
                  <a:t>Number</a:t>
                </a:r>
              </a:p>
            </p:txBody>
          </p:sp>
          <p:sp>
            <p:nvSpPr>
              <p:cNvPr id="23" name="Rectangle 25"/>
              <p:cNvSpPr>
                <a:spLocks noChangeArrowheads="1"/>
              </p:cNvSpPr>
              <p:nvPr/>
            </p:nvSpPr>
            <p:spPr bwMode="auto">
              <a:xfrm>
                <a:off x="6270" y="977"/>
                <a:ext cx="900" cy="617"/>
              </a:xfrm>
              <a:prstGeom prst="rect">
                <a:avLst/>
              </a:prstGeom>
              <a:solidFill>
                <a:srgbClr val="FFFFFF"/>
              </a:solidFill>
              <a:ln w="9525" algn="ctr">
                <a:solidFill>
                  <a:srgbClr val="000000"/>
                </a:solidFill>
                <a:miter lim="800000"/>
                <a:headEnd/>
                <a:tailEnd/>
              </a:ln>
            </p:spPr>
            <p:txBody>
              <a:bodyPr lIns="0" tIns="0" rIns="0" bIns="0"/>
              <a:lstStyle/>
              <a:p>
                <a:pPr algn="ctr"/>
                <a:endParaRPr lang="en-US" sz="900"/>
              </a:p>
              <a:p>
                <a:pPr algn="ctr"/>
                <a:r>
                  <a:rPr lang="en-US" sz="2800"/>
                  <a:t>Padding</a:t>
                </a:r>
                <a:endParaRPr lang="en-US" sz="4000"/>
              </a:p>
            </p:txBody>
          </p:sp>
          <p:sp>
            <p:nvSpPr>
              <p:cNvPr id="24" name="Rectangle 26"/>
              <p:cNvSpPr>
                <a:spLocks noChangeArrowheads="1"/>
              </p:cNvSpPr>
              <p:nvPr/>
            </p:nvSpPr>
            <p:spPr bwMode="auto">
              <a:xfrm>
                <a:off x="7170" y="977"/>
                <a:ext cx="900" cy="617"/>
              </a:xfrm>
              <a:prstGeom prst="rect">
                <a:avLst/>
              </a:prstGeom>
              <a:solidFill>
                <a:srgbClr val="FFFFFF"/>
              </a:solidFill>
              <a:ln w="9525" algn="ctr">
                <a:solidFill>
                  <a:srgbClr val="000000"/>
                </a:solidFill>
                <a:miter lim="800000"/>
                <a:headEnd/>
                <a:tailEnd/>
              </a:ln>
            </p:spPr>
            <p:txBody>
              <a:bodyPr/>
              <a:lstStyle/>
              <a:p>
                <a:pPr algn="ctr"/>
                <a:r>
                  <a:rPr lang="en-US" sz="2800"/>
                  <a:t>Pad</a:t>
                </a:r>
              </a:p>
              <a:p>
                <a:pPr algn="ctr"/>
                <a:r>
                  <a:rPr lang="en-US" sz="2800"/>
                  <a:t>Length</a:t>
                </a:r>
              </a:p>
            </p:txBody>
          </p:sp>
          <p:sp>
            <p:nvSpPr>
              <p:cNvPr id="25" name="Rectangle 27"/>
              <p:cNvSpPr>
                <a:spLocks noChangeArrowheads="1"/>
              </p:cNvSpPr>
              <p:nvPr/>
            </p:nvSpPr>
            <p:spPr bwMode="auto">
              <a:xfrm>
                <a:off x="8070" y="977"/>
                <a:ext cx="900" cy="617"/>
              </a:xfrm>
              <a:prstGeom prst="rect">
                <a:avLst/>
              </a:prstGeom>
              <a:solidFill>
                <a:srgbClr val="FFFFFF"/>
              </a:solidFill>
              <a:ln w="9525" algn="ctr">
                <a:solidFill>
                  <a:srgbClr val="000000"/>
                </a:solidFill>
                <a:miter lim="800000"/>
                <a:headEnd/>
                <a:tailEnd/>
              </a:ln>
            </p:spPr>
            <p:txBody>
              <a:bodyPr/>
              <a:lstStyle/>
              <a:p>
                <a:pPr algn="ctr"/>
                <a:r>
                  <a:rPr lang="en-US" sz="2800"/>
                  <a:t>Next</a:t>
                </a:r>
              </a:p>
              <a:p>
                <a:pPr algn="ctr"/>
                <a:r>
                  <a:rPr lang="en-US" sz="2800"/>
                  <a:t>Header</a:t>
                </a:r>
              </a:p>
            </p:txBody>
          </p:sp>
        </p:grpSp>
      </p:grpSp>
      <p:sp>
        <p:nvSpPr>
          <p:cNvPr id="26" name="TextBox 25"/>
          <p:cNvSpPr txBox="1">
            <a:spLocks noChangeArrowheads="1"/>
          </p:cNvSpPr>
          <p:nvPr/>
        </p:nvSpPr>
        <p:spPr bwMode="auto">
          <a:xfrm>
            <a:off x="1371600" y="4494213"/>
            <a:ext cx="7696200" cy="954107"/>
          </a:xfrm>
          <a:prstGeom prst="rect">
            <a:avLst/>
          </a:prstGeom>
          <a:solidFill>
            <a:schemeClr val="accent5">
              <a:lumMod val="40000"/>
              <a:lumOff val="60000"/>
            </a:schemeClr>
          </a:solid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800" b="1" dirty="0" err="1"/>
              <a:t>Lưu</a:t>
            </a:r>
            <a:r>
              <a:rPr lang="en-US" sz="2800" b="1" dirty="0"/>
              <a:t> ý: </a:t>
            </a:r>
            <a:r>
              <a:rPr lang="en-US" sz="2800" dirty="0" err="1"/>
              <a:t>trong</a:t>
            </a:r>
            <a:r>
              <a:rPr lang="en-US" sz="2800" dirty="0"/>
              <a:t> AH, </a:t>
            </a:r>
            <a:r>
              <a:rPr lang="en-US" sz="2800" dirty="0" err="1"/>
              <a:t>xác</a:t>
            </a:r>
            <a:r>
              <a:rPr lang="en-US" sz="2800" dirty="0"/>
              <a:t> </a:t>
            </a:r>
            <a:r>
              <a:rPr lang="en-US" sz="2800" dirty="0" err="1"/>
              <a:t>thực</a:t>
            </a:r>
            <a:r>
              <a:rPr lang="en-US" sz="2800" dirty="0"/>
              <a:t> </a:t>
            </a:r>
            <a:r>
              <a:rPr lang="en-US" sz="2800" dirty="0" err="1"/>
              <a:t>được</a:t>
            </a:r>
            <a:r>
              <a:rPr lang="en-US" sz="2800" dirty="0"/>
              <a:t> </a:t>
            </a:r>
            <a:r>
              <a:rPr lang="en-US" sz="2800" dirty="0" err="1"/>
              <a:t>cả</a:t>
            </a:r>
            <a:r>
              <a:rPr lang="en-US" sz="2800" dirty="0"/>
              <a:t> </a:t>
            </a:r>
            <a:r>
              <a:rPr lang="en-US" sz="2800" dirty="0" err="1"/>
              <a:t>phần</a:t>
            </a:r>
            <a:r>
              <a:rPr lang="en-US" sz="2800" dirty="0"/>
              <a:t> IP Header, </a:t>
            </a:r>
            <a:r>
              <a:rPr lang="en-US" sz="2800" dirty="0" err="1"/>
              <a:t>trong</a:t>
            </a:r>
            <a:r>
              <a:rPr lang="en-US" sz="2800" dirty="0"/>
              <a:t> ESP </a:t>
            </a:r>
            <a:r>
              <a:rPr lang="en-US" sz="2800" dirty="0" err="1"/>
              <a:t>thì</a:t>
            </a:r>
            <a:r>
              <a:rPr lang="en-US" sz="2800" dirty="0"/>
              <a:t> </a:t>
            </a:r>
            <a:r>
              <a:rPr lang="en-US" sz="2800" dirty="0" err="1"/>
              <a:t>không</a:t>
            </a:r>
            <a:endParaRPr lang="vi-VN" sz="2800" dirty="0"/>
          </a:p>
        </p:txBody>
      </p:sp>
    </p:spTree>
    <p:extLst>
      <p:ext uri="{BB962C8B-B14F-4D97-AF65-F5344CB8AC3E}">
        <p14:creationId xmlns:p14="http://schemas.microsoft.com/office/powerpoint/2010/main" val="1457729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26"/>
                                        </p:tgtEl>
                                        <p:attrNameLst>
                                          <p:attrName>ppt_x</p:attrName>
                                        </p:attrNameLst>
                                      </p:cBhvr>
                                      <p:tavLst>
                                        <p:tav tm="0">
                                          <p:val>
                                            <p:strVal val="ppt_x"/>
                                          </p:val>
                                        </p:tav>
                                        <p:tav tm="100000">
                                          <p:val>
                                            <p:strVal val="ppt_x"/>
                                          </p:val>
                                        </p:tav>
                                      </p:tavLst>
                                    </p:anim>
                                    <p:anim calcmode="lin" valueType="num">
                                      <p:cBhvr additive="base">
                                        <p:cTn id="13" dur="500"/>
                                        <p:tgtEl>
                                          <p:spTgt spid="26"/>
                                        </p:tgtEl>
                                        <p:attrNameLst>
                                          <p:attrName>ppt_y</p:attrName>
                                        </p:attrNameLst>
                                      </p:cBhvr>
                                      <p:tavLst>
                                        <p:tav tm="0">
                                          <p:val>
                                            <p:strVal val="ppt_y"/>
                                          </p:val>
                                        </p:tav>
                                        <p:tav tm="100000">
                                          <p:val>
                                            <p:strVal val="1+ppt_h/2"/>
                                          </p:val>
                                        </p:tav>
                                      </p:tavLst>
                                    </p:anim>
                                    <p:set>
                                      <p:cBhvr>
                                        <p:cTn id="14"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b="1" smtClean="0">
                <a:solidFill>
                  <a:srgbClr val="0000FF"/>
                </a:solidFill>
                <a:latin typeface="Arial" pitchFamily="34" charset="0"/>
              </a:rPr>
              <a:t>Các </a:t>
            </a:r>
            <a:r>
              <a:rPr lang="en-US" b="1">
                <a:solidFill>
                  <a:srgbClr val="0000FF"/>
                </a:solidFill>
                <a:latin typeface="Arial" pitchFamily="34" charset="0"/>
              </a:rPr>
              <a:t>thuật toán sử </a:t>
            </a:r>
            <a:r>
              <a:rPr lang="en-US" b="1" smtClean="0">
                <a:solidFill>
                  <a:srgbClr val="0000FF"/>
                </a:solidFill>
                <a:latin typeface="Arial" pitchFamily="34" charset="0"/>
              </a:rPr>
              <a:t>dụng:</a:t>
            </a:r>
          </a:p>
          <a:p>
            <a:pPr lvl="2">
              <a:lnSpc>
                <a:spcPct val="120000"/>
              </a:lnSpc>
            </a:pPr>
            <a:r>
              <a:rPr lang="en-US" sz="3200">
                <a:solidFill>
                  <a:srgbClr val="0033CC"/>
                </a:solidFill>
                <a:latin typeface="Arial" pitchFamily="34" charset="0"/>
              </a:rPr>
              <a:t>Thuật toán mã hóa: </a:t>
            </a:r>
          </a:p>
          <a:p>
            <a:pPr lvl="3">
              <a:lnSpc>
                <a:spcPct val="120000"/>
              </a:lnSpc>
            </a:pPr>
            <a:r>
              <a:rPr lang="en-US" sz="3200" smtClean="0">
                <a:latin typeface="Arial" pitchFamily="34" charset="0"/>
              </a:rPr>
              <a:t>AES-CBC</a:t>
            </a:r>
            <a:r>
              <a:rPr lang="en-US" sz="3200">
                <a:latin typeface="Arial" pitchFamily="34" charset="0"/>
              </a:rPr>
              <a:t>, AES-CTR, 3DES</a:t>
            </a:r>
            <a:endParaRPr lang="en-US" sz="3200" b="1">
              <a:solidFill>
                <a:srgbClr val="0033CC"/>
              </a:solidFill>
              <a:latin typeface="Arial" pitchFamily="34" charset="0"/>
            </a:endParaRPr>
          </a:p>
          <a:p>
            <a:pPr lvl="2">
              <a:lnSpc>
                <a:spcPct val="120000"/>
              </a:lnSpc>
            </a:pPr>
            <a:r>
              <a:rPr lang="en-US" sz="3200">
                <a:solidFill>
                  <a:srgbClr val="0000FF"/>
                </a:solidFill>
                <a:latin typeface="Arial" pitchFamily="34" charset="0"/>
              </a:rPr>
              <a:t>Thuật toán xác thực: </a:t>
            </a:r>
          </a:p>
          <a:p>
            <a:pPr lvl="3">
              <a:lnSpc>
                <a:spcPct val="120000"/>
              </a:lnSpc>
            </a:pPr>
            <a:r>
              <a:rPr lang="en-US" sz="3200">
                <a:latin typeface="Arial" pitchFamily="34" charset="0"/>
              </a:rPr>
              <a:t> MD5, SHA1</a:t>
            </a:r>
          </a:p>
          <a:p>
            <a:endParaRPr lang="en-US"/>
          </a:p>
        </p:txBody>
      </p:sp>
      <p:sp>
        <p:nvSpPr>
          <p:cNvPr id="3" name="Title 2"/>
          <p:cNvSpPr>
            <a:spLocks noGrp="1"/>
          </p:cNvSpPr>
          <p:nvPr>
            <p:ph type="title"/>
          </p:nvPr>
        </p:nvSpPr>
        <p:spPr/>
        <p:txBody>
          <a:bodyPr/>
          <a:lstStyle/>
          <a:p>
            <a:r>
              <a:rPr lang="en-US" b="0">
                <a:latin typeface="Arial" pitchFamily="34" charset="0"/>
                <a:cs typeface="Arial" pitchFamily="34" charset="0"/>
              </a:rPr>
              <a:t>Giao thức ESP</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24</a:t>
            </a:fld>
            <a:endParaRPr lang="ru-RU" dirty="0"/>
          </a:p>
        </p:txBody>
      </p:sp>
    </p:spTree>
    <p:extLst>
      <p:ext uri="{BB962C8B-B14F-4D97-AF65-F5344CB8AC3E}">
        <p14:creationId xmlns:p14="http://schemas.microsoft.com/office/powerpoint/2010/main" val="15907892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vi-VN" b="0" dirty="0">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3E15BD7C-E074-4D4A-84C3-500EE5B9C190}" type="slidenum">
              <a:rPr lang="ru-RU" smtClean="0"/>
              <a:pPr/>
              <a:t>25</a:t>
            </a:fld>
            <a:endParaRPr lang="ru-RU" dirty="0"/>
          </a:p>
        </p:txBody>
      </p:sp>
      <p:sp>
        <p:nvSpPr>
          <p:cNvPr id="3" name="Content Placeholder 2"/>
          <p:cNvSpPr>
            <a:spLocks noGrp="1"/>
          </p:cNvSpPr>
          <p:nvPr>
            <p:ph sz="quarter" idx="13"/>
          </p:nvPr>
        </p:nvSpPr>
        <p:spPr/>
        <p:txBody>
          <a:bodyPr>
            <a:normAutofit/>
          </a:bodyPr>
          <a:lstStyle/>
          <a:p>
            <a:pPr marL="0" indent="0" algn="ctr">
              <a:buNone/>
            </a:pPr>
            <a:endParaRPr lang="en-US" dirty="0">
              <a:solidFill>
                <a:srgbClr val="0000FF"/>
              </a:solidFill>
              <a:latin typeface="Arial" pitchFamily="34" charset="0"/>
              <a:cs typeface="Arial" pitchFamily="34" charset="0"/>
            </a:endParaRPr>
          </a:p>
          <a:p>
            <a:pPr marL="0" indent="0" algn="ctr">
              <a:buNone/>
            </a:pPr>
            <a:endParaRPr lang="en-US" sz="4000" dirty="0" smtClean="0">
              <a:solidFill>
                <a:srgbClr val="0000FF"/>
              </a:solidFill>
              <a:latin typeface="Arial" pitchFamily="34" charset="0"/>
              <a:cs typeface="Arial" pitchFamily="34" charset="0"/>
            </a:endParaRPr>
          </a:p>
          <a:p>
            <a:pPr marL="0" indent="0" algn="ctr">
              <a:buNone/>
            </a:pPr>
            <a:r>
              <a:rPr lang="en-US" sz="4000" dirty="0" err="1" smtClean="0">
                <a:solidFill>
                  <a:srgbClr val="0000FF"/>
                </a:solidFill>
                <a:latin typeface="Arial" pitchFamily="34" charset="0"/>
                <a:cs typeface="Arial" pitchFamily="34" charset="0"/>
              </a:rPr>
              <a:t>Xử</a:t>
            </a:r>
            <a:r>
              <a:rPr lang="en-US" sz="4000" dirty="0" smtClean="0">
                <a:solidFill>
                  <a:srgbClr val="0000FF"/>
                </a:solidFill>
                <a:latin typeface="Arial" pitchFamily="34" charset="0"/>
                <a:cs typeface="Arial" pitchFamily="34" charset="0"/>
              </a:rPr>
              <a:t> </a:t>
            </a:r>
            <a:r>
              <a:rPr lang="en-US" sz="4000" dirty="0" err="1">
                <a:solidFill>
                  <a:srgbClr val="0000FF"/>
                </a:solidFill>
                <a:latin typeface="Arial" pitchFamily="34" charset="0"/>
                <a:cs typeface="Arial" pitchFamily="34" charset="0"/>
              </a:rPr>
              <a:t>lý</a:t>
            </a:r>
            <a:r>
              <a:rPr lang="en-US" sz="4000" dirty="0">
                <a:solidFill>
                  <a:srgbClr val="0000FF"/>
                </a:solidFill>
                <a:latin typeface="Arial" pitchFamily="34" charset="0"/>
                <a:cs typeface="Arial" pitchFamily="34" charset="0"/>
              </a:rPr>
              <a:t> </a:t>
            </a:r>
            <a:r>
              <a:rPr lang="en-US" sz="4000" dirty="0" err="1">
                <a:solidFill>
                  <a:srgbClr val="0000FF"/>
                </a:solidFill>
                <a:latin typeface="Arial" pitchFamily="34" charset="0"/>
                <a:cs typeface="Arial" pitchFamily="34" charset="0"/>
              </a:rPr>
              <a:t>gói</a:t>
            </a:r>
            <a:r>
              <a:rPr lang="en-US" sz="4000" dirty="0">
                <a:solidFill>
                  <a:srgbClr val="0000FF"/>
                </a:solidFill>
                <a:latin typeface="Arial" pitchFamily="34" charset="0"/>
                <a:cs typeface="Arial" pitchFamily="34" charset="0"/>
              </a:rPr>
              <a:t> tin ESP </a:t>
            </a:r>
            <a:r>
              <a:rPr lang="en-US" sz="4000" dirty="0" err="1">
                <a:solidFill>
                  <a:srgbClr val="0000FF"/>
                </a:solidFill>
                <a:latin typeface="Arial" pitchFamily="34" charset="0"/>
                <a:cs typeface="Arial" pitchFamily="34" charset="0"/>
              </a:rPr>
              <a:t>đầu</a:t>
            </a:r>
            <a:r>
              <a:rPr lang="en-US" sz="4000" dirty="0">
                <a:solidFill>
                  <a:srgbClr val="0000FF"/>
                </a:solidFill>
                <a:latin typeface="Arial" pitchFamily="34" charset="0"/>
                <a:cs typeface="Arial" pitchFamily="34" charset="0"/>
              </a:rPr>
              <a:t> </a:t>
            </a:r>
            <a:r>
              <a:rPr lang="en-US" sz="4000" dirty="0" err="1">
                <a:solidFill>
                  <a:srgbClr val="0000FF"/>
                </a:solidFill>
                <a:latin typeface="Arial" pitchFamily="34" charset="0"/>
                <a:cs typeface="Arial" pitchFamily="34" charset="0"/>
              </a:rPr>
              <a:t>vào</a:t>
            </a:r>
            <a:r>
              <a:rPr lang="en-US" sz="4000" dirty="0">
                <a:solidFill>
                  <a:srgbClr val="0000FF"/>
                </a:solidFill>
                <a:latin typeface="Arial" pitchFamily="34" charset="0"/>
                <a:cs typeface="Arial" pitchFamily="34" charset="0"/>
              </a:rPr>
              <a:t> &amp; </a:t>
            </a:r>
            <a:r>
              <a:rPr lang="en-US" sz="4000" dirty="0" err="1">
                <a:solidFill>
                  <a:srgbClr val="0000FF"/>
                </a:solidFill>
                <a:latin typeface="Arial" pitchFamily="34" charset="0"/>
                <a:cs typeface="Arial" pitchFamily="34" charset="0"/>
              </a:rPr>
              <a:t>đầu</a:t>
            </a:r>
            <a:r>
              <a:rPr lang="en-US" sz="4000" dirty="0">
                <a:solidFill>
                  <a:srgbClr val="0000FF"/>
                </a:solidFill>
                <a:latin typeface="Arial" pitchFamily="34" charset="0"/>
                <a:cs typeface="Arial" pitchFamily="34" charset="0"/>
              </a:rPr>
              <a:t> </a:t>
            </a:r>
            <a:r>
              <a:rPr lang="en-US" sz="4000" dirty="0" err="1">
                <a:solidFill>
                  <a:srgbClr val="0000FF"/>
                </a:solidFill>
                <a:latin typeface="Arial" pitchFamily="34" charset="0"/>
                <a:cs typeface="Arial" pitchFamily="34" charset="0"/>
              </a:rPr>
              <a:t>ra</a:t>
            </a:r>
            <a:endParaRPr lang="en-US" sz="4000" dirty="0">
              <a:solidFill>
                <a:srgbClr val="0000FF"/>
              </a:solidFill>
              <a:latin typeface="Arial" pitchFamily="34" charset="0"/>
              <a:cs typeface="Arial" pitchFamily="34" charset="0"/>
            </a:endParaRPr>
          </a:p>
          <a:p>
            <a:pPr marL="0" indent="0" algn="ctr">
              <a:buNone/>
            </a:pPr>
            <a:r>
              <a:rPr lang="en-US" sz="3200" i="1">
                <a:latin typeface="Arial" pitchFamily="34" charset="0"/>
                <a:cs typeface="Arial" pitchFamily="34" charset="0"/>
              </a:rPr>
              <a:t>(SV tìm hiểu thêm trong Giáo trình “</a:t>
            </a:r>
            <a:r>
              <a:rPr lang="vi-VN" sz="3200" i="1"/>
              <a:t>Các giao thức bảo mật mạng riêng ảo“</a:t>
            </a:r>
            <a:r>
              <a:rPr lang="en-US" sz="3200" i="1"/>
              <a:t>, HVKTMM, năm 2013</a:t>
            </a:r>
            <a:r>
              <a:rPr lang="en-US" sz="3200" i="1">
                <a:latin typeface="Arial" pitchFamily="34" charset="0"/>
                <a:cs typeface="Arial" pitchFamily="34" charset="0"/>
              </a:rPr>
              <a:t>)</a:t>
            </a:r>
          </a:p>
          <a:p>
            <a:pPr algn="just"/>
            <a:endParaRPr lang="en-US" sz="4000" dirty="0" smtClean="0">
              <a:latin typeface="Arial" pitchFamily="34" charset="0"/>
              <a:cs typeface="Arial" pitchFamily="34" charset="0"/>
            </a:endParaRPr>
          </a:p>
          <a:p>
            <a:pPr algn="just">
              <a:buFont typeface="Wingdings" panose="05000000000000000000" pitchFamily="2" charset="2"/>
              <a:buChar char="q"/>
            </a:pPr>
            <a:endParaRPr lang="en-US" dirty="0">
              <a:latin typeface="Arial" pitchFamily="34" charset="0"/>
              <a:cs typeface="Arial" pitchFamily="34" charset="0"/>
            </a:endParaRPr>
          </a:p>
        </p:txBody>
      </p:sp>
    </p:spTree>
    <p:extLst>
      <p:ext uri="{BB962C8B-B14F-4D97-AF65-F5344CB8AC3E}">
        <p14:creationId xmlns:p14="http://schemas.microsoft.com/office/powerpoint/2010/main" val="25249924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marL="342900" lvl="1" indent="-342900">
              <a:lnSpc>
                <a:spcPct val="114000"/>
              </a:lnSpc>
              <a:spcBef>
                <a:spcPts val="0"/>
              </a:spcBef>
              <a:buFont typeface="Arial" pitchFamily="34" charset="0"/>
              <a:buChar char="•"/>
            </a:pPr>
            <a:r>
              <a:rPr lang="en-US" b="1">
                <a:solidFill>
                  <a:srgbClr val="0000FF"/>
                </a:solidFill>
                <a:latin typeface="Arial" pitchFamily="34" charset="0"/>
              </a:rPr>
              <a:t>Xử lý gói tin đầu ra</a:t>
            </a:r>
            <a:r>
              <a:rPr lang="en-US" b="1" smtClean="0">
                <a:solidFill>
                  <a:srgbClr val="0000FF"/>
                </a:solidFill>
                <a:latin typeface="Arial" pitchFamily="34" charset="0"/>
              </a:rPr>
              <a:t>:</a:t>
            </a:r>
          </a:p>
          <a:p>
            <a:pPr marL="742950" lvl="2" indent="-342900">
              <a:lnSpc>
                <a:spcPct val="114000"/>
              </a:lnSpc>
              <a:spcBef>
                <a:spcPts val="0"/>
              </a:spcBef>
            </a:pPr>
            <a:r>
              <a:rPr lang="en-US">
                <a:latin typeface="Arial" pitchFamily="34" charset="0"/>
              </a:rPr>
              <a:t>Tìm kiếm SA</a:t>
            </a:r>
          </a:p>
          <a:p>
            <a:pPr marL="742950" lvl="2" indent="-342900">
              <a:lnSpc>
                <a:spcPct val="114000"/>
              </a:lnSpc>
              <a:spcBef>
                <a:spcPts val="0"/>
              </a:spcBef>
            </a:pPr>
            <a:r>
              <a:rPr lang="en-US">
                <a:latin typeface="Arial" pitchFamily="34" charset="0"/>
              </a:rPr>
              <a:t>Mã hoá gói tin:</a:t>
            </a:r>
          </a:p>
          <a:p>
            <a:pPr marL="742950" lvl="2" indent="-342900">
              <a:lnSpc>
                <a:spcPct val="114000"/>
              </a:lnSpc>
              <a:spcBef>
                <a:spcPts val="0"/>
              </a:spcBef>
            </a:pPr>
            <a:r>
              <a:rPr lang="en-US">
                <a:latin typeface="Arial" pitchFamily="34" charset="0"/>
              </a:rPr>
              <a:t>Tạo </a:t>
            </a:r>
            <a:r>
              <a:rPr lang="en-US" smtClean="0">
                <a:latin typeface="Arial" pitchFamily="34" charset="0"/>
              </a:rPr>
              <a:t>Sequence Number</a:t>
            </a:r>
            <a:endParaRPr lang="en-US">
              <a:latin typeface="Arial" pitchFamily="34" charset="0"/>
            </a:endParaRPr>
          </a:p>
          <a:p>
            <a:pPr marL="742950" lvl="2" indent="-342900">
              <a:lnSpc>
                <a:spcPct val="114000"/>
              </a:lnSpc>
              <a:spcBef>
                <a:spcPts val="0"/>
              </a:spcBef>
            </a:pPr>
            <a:r>
              <a:rPr lang="en-US">
                <a:latin typeface="Arial" pitchFamily="34" charset="0"/>
              </a:rPr>
              <a:t>Tính ICV</a:t>
            </a:r>
          </a:p>
          <a:p>
            <a:pPr marL="742950" lvl="2" indent="-342900">
              <a:lnSpc>
                <a:spcPct val="114000"/>
              </a:lnSpc>
              <a:spcBef>
                <a:spcPts val="0"/>
              </a:spcBef>
            </a:pPr>
            <a:r>
              <a:rPr lang="en-US">
                <a:latin typeface="Arial" pitchFamily="34" charset="0"/>
              </a:rPr>
              <a:t>Phân mảnh</a:t>
            </a:r>
          </a:p>
          <a:p>
            <a:pPr marL="342900" lvl="1" indent="-342900">
              <a:lnSpc>
                <a:spcPct val="114000"/>
              </a:lnSpc>
              <a:spcBef>
                <a:spcPts val="0"/>
              </a:spcBef>
              <a:buFont typeface="Arial" pitchFamily="34" charset="0"/>
              <a:buChar char="•"/>
            </a:pPr>
            <a:r>
              <a:rPr lang="en-US" b="1" smtClean="0">
                <a:solidFill>
                  <a:srgbClr val="0000FF"/>
                </a:solidFill>
                <a:latin typeface="Arial" pitchFamily="34" charset="0"/>
              </a:rPr>
              <a:t>Xử </a:t>
            </a:r>
            <a:r>
              <a:rPr lang="en-US" b="1">
                <a:solidFill>
                  <a:srgbClr val="0000FF"/>
                </a:solidFill>
                <a:latin typeface="Arial" pitchFamily="34" charset="0"/>
              </a:rPr>
              <a:t>lý gói tin đầu vào</a:t>
            </a:r>
            <a:r>
              <a:rPr lang="en-US" b="1" smtClean="0">
                <a:solidFill>
                  <a:srgbClr val="0000FF"/>
                </a:solidFill>
                <a:latin typeface="Arial" pitchFamily="34" charset="0"/>
              </a:rPr>
              <a:t>:</a:t>
            </a:r>
          </a:p>
          <a:p>
            <a:pPr marL="742950" lvl="2" indent="-342900">
              <a:lnSpc>
                <a:spcPct val="114000"/>
              </a:lnSpc>
              <a:spcBef>
                <a:spcPts val="0"/>
              </a:spcBef>
            </a:pPr>
            <a:r>
              <a:rPr lang="en-US" smtClean="0">
                <a:latin typeface="Arial" pitchFamily="34" charset="0"/>
              </a:rPr>
              <a:t>Ghép mảnh</a:t>
            </a:r>
          </a:p>
          <a:p>
            <a:pPr marL="742950" lvl="2" indent="-342900">
              <a:lnSpc>
                <a:spcPct val="114000"/>
              </a:lnSpc>
              <a:spcBef>
                <a:spcPts val="0"/>
              </a:spcBef>
            </a:pPr>
            <a:r>
              <a:rPr lang="en-US" smtClean="0">
                <a:latin typeface="Arial" pitchFamily="34" charset="0"/>
              </a:rPr>
              <a:t>Tìm kiếm SA</a:t>
            </a:r>
          </a:p>
          <a:p>
            <a:pPr marL="742950" lvl="2" indent="-342900">
              <a:lnSpc>
                <a:spcPct val="114000"/>
              </a:lnSpc>
              <a:spcBef>
                <a:spcPts val="0"/>
              </a:spcBef>
            </a:pPr>
            <a:r>
              <a:rPr lang="en-US" smtClean="0">
                <a:latin typeface="Arial" pitchFamily="34" charset="0"/>
              </a:rPr>
              <a:t>Kiểm tra SN</a:t>
            </a:r>
          </a:p>
          <a:p>
            <a:pPr marL="742950" lvl="2" indent="-342900">
              <a:lnSpc>
                <a:spcPct val="114000"/>
              </a:lnSpc>
              <a:spcBef>
                <a:spcPts val="0"/>
              </a:spcBef>
            </a:pPr>
            <a:r>
              <a:rPr lang="en-US" smtClean="0">
                <a:latin typeface="Arial" pitchFamily="34" charset="0"/>
              </a:rPr>
              <a:t>Kiểm tra ICV</a:t>
            </a:r>
          </a:p>
          <a:p>
            <a:pPr marL="742950" lvl="2" indent="-342900">
              <a:lnSpc>
                <a:spcPct val="114000"/>
              </a:lnSpc>
              <a:spcBef>
                <a:spcPts val="0"/>
              </a:spcBef>
            </a:pPr>
            <a:r>
              <a:rPr lang="en-US" smtClean="0">
                <a:latin typeface="Arial" pitchFamily="34" charset="0"/>
              </a:rPr>
              <a:t>Giải mã gói tin</a:t>
            </a:r>
          </a:p>
          <a:p>
            <a:pPr marL="342900" lvl="1" indent="-342900">
              <a:lnSpc>
                <a:spcPct val="114000"/>
              </a:lnSpc>
              <a:spcBef>
                <a:spcPts val="0"/>
              </a:spcBef>
              <a:buFont typeface="Arial" pitchFamily="34" charset="0"/>
              <a:buChar char="•"/>
            </a:pPr>
            <a:endParaRPr lang="en-US" b="1" smtClean="0">
              <a:solidFill>
                <a:srgbClr val="0000FF"/>
              </a:solidFill>
              <a:latin typeface="Arial" pitchFamily="34" charset="0"/>
            </a:endParaRPr>
          </a:p>
          <a:p>
            <a:pPr>
              <a:spcBef>
                <a:spcPts val="0"/>
              </a:spcBef>
              <a:spcAft>
                <a:spcPts val="0"/>
              </a:spcAft>
            </a:pPr>
            <a:endParaRPr lang="en-US"/>
          </a:p>
        </p:txBody>
      </p:sp>
      <p:sp>
        <p:nvSpPr>
          <p:cNvPr id="3" name="Title 2"/>
          <p:cNvSpPr>
            <a:spLocks noGrp="1"/>
          </p:cNvSpPr>
          <p:nvPr>
            <p:ph type="title"/>
          </p:nvPr>
        </p:nvSpPr>
        <p:spPr/>
        <p:txBody>
          <a:bodyPr/>
          <a:lstStyle/>
          <a:p>
            <a:r>
              <a:rPr lang="en-US" b="0">
                <a:latin typeface="Arial" pitchFamily="34" charset="0"/>
                <a:cs typeface="Arial" pitchFamily="34" charset="0"/>
              </a:rPr>
              <a:t>Giao thức ESP</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26</a:t>
            </a:fld>
            <a:endParaRPr lang="ru-RU" dirty="0"/>
          </a:p>
        </p:txBody>
      </p:sp>
    </p:spTree>
    <p:extLst>
      <p:ext uri="{BB962C8B-B14F-4D97-AF65-F5344CB8AC3E}">
        <p14:creationId xmlns:p14="http://schemas.microsoft.com/office/powerpoint/2010/main" val="8527089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vi-VN" b="0" dirty="0">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3E15BD7C-E074-4D4A-84C3-500EE5B9C190}" type="slidenum">
              <a:rPr lang="ru-RU" smtClean="0"/>
              <a:pPr/>
              <a:t>27</a:t>
            </a:fld>
            <a:endParaRPr lang="ru-RU" dirty="0"/>
          </a:p>
        </p:txBody>
      </p:sp>
      <p:sp>
        <p:nvSpPr>
          <p:cNvPr id="3" name="Content Placeholder 2"/>
          <p:cNvSpPr>
            <a:spLocks noGrp="1"/>
          </p:cNvSpPr>
          <p:nvPr>
            <p:ph sz="quarter" idx="13"/>
          </p:nvPr>
        </p:nvSpPr>
        <p:spPr/>
        <p:txBody>
          <a:bodyPr>
            <a:normAutofit/>
          </a:bodyPr>
          <a:lstStyle/>
          <a:p>
            <a:pPr marL="0" indent="0">
              <a:buNone/>
            </a:pPr>
            <a:endParaRPr lang="en-US" sz="4000" dirty="0" smtClean="0">
              <a:solidFill>
                <a:srgbClr val="0000FF"/>
              </a:solidFill>
              <a:latin typeface="Arial" pitchFamily="34" charset="0"/>
              <a:cs typeface="Arial" pitchFamily="34" charset="0"/>
            </a:endParaRPr>
          </a:p>
          <a:p>
            <a:pPr marL="0" indent="0">
              <a:buNone/>
            </a:pPr>
            <a:endParaRPr lang="en-US" sz="4000" dirty="0">
              <a:solidFill>
                <a:srgbClr val="0000FF"/>
              </a:solidFill>
              <a:latin typeface="Arial" pitchFamily="34" charset="0"/>
              <a:cs typeface="Arial" pitchFamily="34" charset="0"/>
            </a:endParaRPr>
          </a:p>
          <a:p>
            <a:pPr marL="0" indent="0" algn="ctr">
              <a:buNone/>
            </a:pPr>
            <a:r>
              <a:rPr lang="en-US" sz="4000" dirty="0" smtClean="0">
                <a:solidFill>
                  <a:srgbClr val="0000FF"/>
                </a:solidFill>
                <a:latin typeface="Arial" pitchFamily="34" charset="0"/>
                <a:cs typeface="Arial" pitchFamily="34" charset="0"/>
              </a:rPr>
              <a:t>ESP</a:t>
            </a:r>
            <a:r>
              <a:rPr lang="en-US" sz="4000" dirty="0">
                <a:solidFill>
                  <a:srgbClr val="0000FF"/>
                </a:solidFill>
                <a:latin typeface="Arial" pitchFamily="34" charset="0"/>
                <a:cs typeface="Arial" pitchFamily="34" charset="0"/>
              </a:rPr>
              <a:t>: </a:t>
            </a:r>
            <a:r>
              <a:rPr lang="en-US" sz="4000" dirty="0" err="1">
                <a:solidFill>
                  <a:srgbClr val="0000FF"/>
                </a:solidFill>
                <a:latin typeface="Arial" pitchFamily="34" charset="0"/>
                <a:cs typeface="Arial" pitchFamily="34" charset="0"/>
              </a:rPr>
              <a:t>mã</a:t>
            </a:r>
            <a:r>
              <a:rPr lang="en-US" sz="4000" dirty="0">
                <a:solidFill>
                  <a:srgbClr val="0000FF"/>
                </a:solidFill>
                <a:latin typeface="Arial" pitchFamily="34" charset="0"/>
                <a:cs typeface="Arial" pitchFamily="34" charset="0"/>
              </a:rPr>
              <a:t> </a:t>
            </a:r>
            <a:r>
              <a:rPr lang="en-US" sz="4000" dirty="0" err="1">
                <a:solidFill>
                  <a:srgbClr val="0000FF"/>
                </a:solidFill>
                <a:latin typeface="Arial" pitchFamily="34" charset="0"/>
                <a:cs typeface="Arial" pitchFamily="34" charset="0"/>
              </a:rPr>
              <a:t>hóa</a:t>
            </a:r>
            <a:r>
              <a:rPr lang="en-US" sz="4000" dirty="0">
                <a:solidFill>
                  <a:srgbClr val="0000FF"/>
                </a:solidFill>
                <a:latin typeface="Arial" pitchFamily="34" charset="0"/>
                <a:cs typeface="Arial" pitchFamily="34" charset="0"/>
              </a:rPr>
              <a:t> </a:t>
            </a:r>
            <a:r>
              <a:rPr lang="en-US" sz="4000" dirty="0" err="1">
                <a:solidFill>
                  <a:srgbClr val="0000FF"/>
                </a:solidFill>
                <a:latin typeface="Arial" pitchFamily="34" charset="0"/>
                <a:cs typeface="Arial" pitchFamily="34" charset="0"/>
              </a:rPr>
              <a:t>dữ</a:t>
            </a:r>
            <a:r>
              <a:rPr lang="en-US" sz="4000" dirty="0">
                <a:solidFill>
                  <a:srgbClr val="0000FF"/>
                </a:solidFill>
                <a:latin typeface="Arial" pitchFamily="34" charset="0"/>
                <a:cs typeface="Arial" pitchFamily="34" charset="0"/>
              </a:rPr>
              <a:t> </a:t>
            </a:r>
            <a:r>
              <a:rPr lang="en-US" sz="4000" dirty="0" err="1">
                <a:solidFill>
                  <a:srgbClr val="0000FF"/>
                </a:solidFill>
                <a:latin typeface="Arial" pitchFamily="34" charset="0"/>
                <a:cs typeface="Arial" pitchFamily="34" charset="0"/>
              </a:rPr>
              <a:t>liệu</a:t>
            </a:r>
            <a:endParaRPr lang="en-US" sz="4000" dirty="0">
              <a:solidFill>
                <a:srgbClr val="0000FF"/>
              </a:solidFill>
              <a:latin typeface="Arial" pitchFamily="34" charset="0"/>
              <a:cs typeface="Arial" pitchFamily="34" charset="0"/>
            </a:endParaRPr>
          </a:p>
          <a:p>
            <a:pPr lvl="3">
              <a:lnSpc>
                <a:spcPct val="120000"/>
              </a:lnSpc>
            </a:pPr>
            <a:endParaRPr lang="en-US" sz="2800" dirty="0">
              <a:latin typeface="Arial" pitchFamily="34" charset="0"/>
              <a:cs typeface="Arial" pitchFamily="34" charset="0"/>
            </a:endParaRPr>
          </a:p>
          <a:p>
            <a:pPr algn="just"/>
            <a:endParaRPr lang="en-US" sz="4400" dirty="0" smtClean="0">
              <a:latin typeface="Arial" pitchFamily="34" charset="0"/>
              <a:cs typeface="Arial" pitchFamily="34" charset="0"/>
            </a:endParaRPr>
          </a:p>
          <a:p>
            <a:pPr algn="just">
              <a:buFont typeface="Wingdings" panose="05000000000000000000" pitchFamily="2" charset="2"/>
              <a:buChar char="q"/>
            </a:pPr>
            <a:endParaRPr lang="en-US" sz="4000" dirty="0">
              <a:latin typeface="Arial" pitchFamily="34" charset="0"/>
              <a:cs typeface="Arial" pitchFamily="34" charset="0"/>
            </a:endParaRPr>
          </a:p>
        </p:txBody>
      </p:sp>
    </p:spTree>
    <p:extLst>
      <p:ext uri="{BB962C8B-B14F-4D97-AF65-F5344CB8AC3E}">
        <p14:creationId xmlns:p14="http://schemas.microsoft.com/office/powerpoint/2010/main" val="25249924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425" y="1157288"/>
            <a:ext cx="7267575" cy="454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ontent Placeholder 1"/>
          <p:cNvSpPr>
            <a:spLocks noGrp="1"/>
          </p:cNvSpPr>
          <p:nvPr>
            <p:ph sz="quarter" idx="13"/>
          </p:nvPr>
        </p:nvSpPr>
        <p:spPr/>
        <p:txBody>
          <a:bodyPr/>
          <a:lstStyle/>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28</a:t>
            </a:fld>
            <a:endParaRPr lang="ru-RU" dirty="0"/>
          </a:p>
        </p:txBody>
      </p:sp>
      <p:sp>
        <p:nvSpPr>
          <p:cNvPr id="6" name="TextBox 5"/>
          <p:cNvSpPr txBox="1">
            <a:spLocks noChangeArrowheads="1"/>
          </p:cNvSpPr>
          <p:nvPr/>
        </p:nvSpPr>
        <p:spPr bwMode="auto">
          <a:xfrm>
            <a:off x="0" y="1981200"/>
            <a:ext cx="1981200" cy="1938992"/>
          </a:xfrm>
          <a:prstGeom prst="rect">
            <a:avLst/>
          </a:prstGeom>
          <a:solidFill>
            <a:schemeClr val="accent5">
              <a:lumMod val="40000"/>
              <a:lumOff val="60000"/>
            </a:schemeClr>
          </a:solidFill>
          <a:ln>
            <a:noFill/>
          </a:ln>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400" dirty="0"/>
              <a:t>ESP </a:t>
            </a:r>
            <a:r>
              <a:rPr lang="en-US" sz="2400" dirty="0" err="1"/>
              <a:t>sử</a:t>
            </a:r>
            <a:r>
              <a:rPr lang="en-US" sz="2400" dirty="0"/>
              <a:t> </a:t>
            </a:r>
            <a:r>
              <a:rPr lang="en-US" sz="2400" dirty="0" err="1"/>
              <a:t>dụng</a:t>
            </a:r>
            <a:r>
              <a:rPr lang="en-US" sz="2400" dirty="0"/>
              <a:t> </a:t>
            </a:r>
            <a:r>
              <a:rPr lang="en-US" sz="2400" dirty="0" err="1"/>
              <a:t>mã</a:t>
            </a:r>
            <a:r>
              <a:rPr lang="en-US" sz="2400" dirty="0"/>
              <a:t> </a:t>
            </a:r>
            <a:r>
              <a:rPr lang="en-US" sz="2400" dirty="0" err="1"/>
              <a:t>hóa</a:t>
            </a:r>
            <a:r>
              <a:rPr lang="en-US" sz="2400" dirty="0"/>
              <a:t> </a:t>
            </a:r>
            <a:r>
              <a:rPr lang="en-US" sz="2400" dirty="0" err="1"/>
              <a:t>đối</a:t>
            </a:r>
            <a:r>
              <a:rPr lang="en-US" sz="2400" dirty="0"/>
              <a:t> </a:t>
            </a:r>
            <a:r>
              <a:rPr lang="en-US" sz="2400" dirty="0" err="1"/>
              <a:t>xứng</a:t>
            </a:r>
            <a:r>
              <a:rPr lang="en-US" sz="2400" dirty="0"/>
              <a:t> </a:t>
            </a:r>
            <a:r>
              <a:rPr lang="en-US" sz="2400" dirty="0" err="1"/>
              <a:t>để</a:t>
            </a:r>
            <a:r>
              <a:rPr lang="en-US" sz="2400" dirty="0"/>
              <a:t> </a:t>
            </a:r>
            <a:r>
              <a:rPr lang="en-US" sz="2400" dirty="0" err="1"/>
              <a:t>mã</a:t>
            </a:r>
            <a:r>
              <a:rPr lang="en-US" sz="2400" dirty="0"/>
              <a:t> </a:t>
            </a:r>
            <a:r>
              <a:rPr lang="en-US" sz="2400" dirty="0" err="1"/>
              <a:t>hóa</a:t>
            </a:r>
            <a:r>
              <a:rPr lang="en-US" sz="2400" dirty="0"/>
              <a:t> </a:t>
            </a:r>
            <a:r>
              <a:rPr lang="en-US" sz="2400" dirty="0" err="1"/>
              <a:t>các</a:t>
            </a:r>
            <a:r>
              <a:rPr lang="en-US" sz="2400" dirty="0"/>
              <a:t> </a:t>
            </a:r>
            <a:r>
              <a:rPr lang="en-US" sz="2400" dirty="0" err="1"/>
              <a:t>gói</a:t>
            </a:r>
            <a:r>
              <a:rPr lang="en-US" sz="2400" dirty="0"/>
              <a:t> tin</a:t>
            </a:r>
          </a:p>
        </p:txBody>
      </p:sp>
      <p:sp>
        <p:nvSpPr>
          <p:cNvPr id="7" name="TextBox 15"/>
          <p:cNvSpPr txBox="1">
            <a:spLocks noChangeArrowheads="1"/>
          </p:cNvSpPr>
          <p:nvPr/>
        </p:nvSpPr>
        <p:spPr bwMode="auto">
          <a:xfrm>
            <a:off x="2971800" y="5801380"/>
            <a:ext cx="4800600"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800" dirty="0" err="1">
                <a:solidFill>
                  <a:srgbClr val="0033CC"/>
                </a:solidFill>
              </a:rPr>
              <a:t>Mã</a:t>
            </a:r>
            <a:r>
              <a:rPr lang="en-US" sz="2800" dirty="0">
                <a:solidFill>
                  <a:srgbClr val="0033CC"/>
                </a:solidFill>
              </a:rPr>
              <a:t> </a:t>
            </a:r>
            <a:r>
              <a:rPr lang="en-US" sz="2800" dirty="0" err="1">
                <a:solidFill>
                  <a:srgbClr val="0033CC"/>
                </a:solidFill>
              </a:rPr>
              <a:t>hóa</a:t>
            </a:r>
            <a:r>
              <a:rPr lang="en-US" sz="2800" dirty="0">
                <a:solidFill>
                  <a:srgbClr val="0033CC"/>
                </a:solidFill>
              </a:rPr>
              <a:t> ở </a:t>
            </a:r>
            <a:r>
              <a:rPr lang="en-US" sz="2800" dirty="0" err="1">
                <a:solidFill>
                  <a:srgbClr val="0033CC"/>
                </a:solidFill>
              </a:rPr>
              <a:t>chế</a:t>
            </a:r>
            <a:r>
              <a:rPr lang="en-US" sz="2800" dirty="0">
                <a:solidFill>
                  <a:srgbClr val="0033CC"/>
                </a:solidFill>
              </a:rPr>
              <a:t> </a:t>
            </a:r>
            <a:r>
              <a:rPr lang="en-US" sz="2800" dirty="0" err="1">
                <a:solidFill>
                  <a:srgbClr val="0033CC"/>
                </a:solidFill>
              </a:rPr>
              <a:t>độ</a:t>
            </a:r>
            <a:r>
              <a:rPr lang="en-US" sz="2800" dirty="0">
                <a:solidFill>
                  <a:srgbClr val="0033CC"/>
                </a:solidFill>
              </a:rPr>
              <a:t> Tunnel</a:t>
            </a:r>
          </a:p>
        </p:txBody>
      </p:sp>
      <p:sp>
        <p:nvSpPr>
          <p:cNvPr id="8" name="TextBox 7"/>
          <p:cNvSpPr txBox="1">
            <a:spLocks noChangeArrowheads="1"/>
          </p:cNvSpPr>
          <p:nvPr/>
        </p:nvSpPr>
        <p:spPr bwMode="auto">
          <a:xfrm>
            <a:off x="0" y="4702076"/>
            <a:ext cx="2209800" cy="1938992"/>
          </a:xfrm>
          <a:prstGeom prst="rect">
            <a:avLst/>
          </a:prstGeom>
          <a:solidFill>
            <a:schemeClr val="accent5">
              <a:lumMod val="40000"/>
              <a:lumOff val="60000"/>
            </a:schemeClr>
          </a:solidFill>
          <a:ln>
            <a:noFill/>
          </a:ln>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400" dirty="0"/>
              <a:t>ESP </a:t>
            </a:r>
            <a:r>
              <a:rPr lang="en-US" sz="2400" dirty="0" err="1"/>
              <a:t>sử</a:t>
            </a:r>
            <a:r>
              <a:rPr lang="en-US" sz="2400" dirty="0"/>
              <a:t> </a:t>
            </a:r>
            <a:r>
              <a:rPr lang="en-US" sz="2400" dirty="0" err="1"/>
              <a:t>dụng</a:t>
            </a:r>
            <a:r>
              <a:rPr lang="en-US" sz="2400" dirty="0"/>
              <a:t>  </a:t>
            </a:r>
            <a:r>
              <a:rPr lang="en-US" sz="2400" dirty="0" err="1"/>
              <a:t>thuật</a:t>
            </a:r>
            <a:r>
              <a:rPr lang="en-US" sz="2400" dirty="0"/>
              <a:t> </a:t>
            </a:r>
            <a:r>
              <a:rPr lang="en-US" sz="2400" dirty="0" err="1"/>
              <a:t>toán</a:t>
            </a:r>
            <a:r>
              <a:rPr lang="en-US" sz="2400" dirty="0"/>
              <a:t> </a:t>
            </a:r>
            <a:r>
              <a:rPr lang="en-US" sz="2400" dirty="0" err="1"/>
              <a:t>mã</a:t>
            </a:r>
            <a:r>
              <a:rPr lang="en-US" sz="2400" dirty="0"/>
              <a:t> </a:t>
            </a:r>
            <a:r>
              <a:rPr lang="en-US" sz="2400" dirty="0" err="1"/>
              <a:t>hóa</a:t>
            </a:r>
            <a:r>
              <a:rPr lang="en-US" sz="2400" dirty="0"/>
              <a:t>: AES-</a:t>
            </a:r>
            <a:r>
              <a:rPr lang="en-US" sz="2400" dirty="0" err="1"/>
              <a:t>CBC</a:t>
            </a:r>
            <a:r>
              <a:rPr lang="en-US" sz="2400" dirty="0"/>
              <a:t>, AES-</a:t>
            </a:r>
            <a:r>
              <a:rPr lang="en-US" sz="2400" dirty="0" err="1"/>
              <a:t>CTR</a:t>
            </a:r>
            <a:r>
              <a:rPr lang="en-US" sz="2400" dirty="0"/>
              <a:t>, </a:t>
            </a:r>
            <a:r>
              <a:rPr lang="en-US" sz="2400" dirty="0" err="1"/>
              <a:t>3DES</a:t>
            </a:r>
            <a:r>
              <a:rPr lang="en-US" sz="2400" dirty="0"/>
              <a:t>…</a:t>
            </a:r>
          </a:p>
        </p:txBody>
      </p:sp>
    </p:spTree>
    <p:extLst>
      <p:ext uri="{BB962C8B-B14F-4D97-AF65-F5344CB8AC3E}">
        <p14:creationId xmlns:p14="http://schemas.microsoft.com/office/powerpoint/2010/main" val="10547724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slide(fromBottom)">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vi-VN" b="0" dirty="0">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3E15BD7C-E074-4D4A-84C3-500EE5B9C190}" type="slidenum">
              <a:rPr lang="ru-RU" smtClean="0"/>
              <a:pPr/>
              <a:t>29</a:t>
            </a:fld>
            <a:endParaRPr lang="ru-RU" dirty="0"/>
          </a:p>
        </p:txBody>
      </p:sp>
      <p:sp>
        <p:nvSpPr>
          <p:cNvPr id="3" name="Content Placeholder 2"/>
          <p:cNvSpPr>
            <a:spLocks noGrp="1"/>
          </p:cNvSpPr>
          <p:nvPr>
            <p:ph sz="quarter" idx="13"/>
          </p:nvPr>
        </p:nvSpPr>
        <p:spPr/>
        <p:txBody>
          <a:bodyPr>
            <a:normAutofit/>
          </a:bodyPr>
          <a:lstStyle/>
          <a:p>
            <a:pPr marL="0" indent="0" algn="just">
              <a:buNone/>
            </a:pPr>
            <a:endParaRPr lang="en-US" dirty="0">
              <a:solidFill>
                <a:srgbClr val="0000FF"/>
              </a:solidFill>
              <a:latin typeface="Arial" pitchFamily="34" charset="0"/>
              <a:cs typeface="Arial" pitchFamily="34" charset="0"/>
            </a:endParaRPr>
          </a:p>
          <a:p>
            <a:pPr marL="0" indent="0" algn="just">
              <a:buNone/>
            </a:pPr>
            <a:endParaRPr lang="en-US" sz="4000" dirty="0" smtClean="0">
              <a:solidFill>
                <a:srgbClr val="0000FF"/>
              </a:solidFill>
              <a:latin typeface="Arial" pitchFamily="34" charset="0"/>
              <a:cs typeface="Arial" pitchFamily="34" charset="0"/>
            </a:endParaRPr>
          </a:p>
          <a:p>
            <a:pPr marL="0" indent="0" algn="ctr">
              <a:buNone/>
            </a:pPr>
            <a:r>
              <a:rPr lang="en-US" sz="4000" dirty="0" err="1" smtClean="0">
                <a:solidFill>
                  <a:srgbClr val="0000FF"/>
                </a:solidFill>
                <a:latin typeface="Arial" pitchFamily="34" charset="0"/>
                <a:cs typeface="Arial" pitchFamily="34" charset="0"/>
              </a:rPr>
              <a:t>Phân</a:t>
            </a:r>
            <a:r>
              <a:rPr lang="en-US" sz="4000" dirty="0" smtClean="0">
                <a:solidFill>
                  <a:srgbClr val="0000FF"/>
                </a:solidFill>
                <a:latin typeface="Arial" pitchFamily="34" charset="0"/>
                <a:cs typeface="Arial" pitchFamily="34" charset="0"/>
              </a:rPr>
              <a:t> </a:t>
            </a:r>
            <a:r>
              <a:rPr lang="en-US" sz="4000" dirty="0" err="1">
                <a:solidFill>
                  <a:srgbClr val="0000FF"/>
                </a:solidFill>
                <a:latin typeface="Arial" pitchFamily="34" charset="0"/>
                <a:cs typeface="Arial" pitchFamily="34" charset="0"/>
              </a:rPr>
              <a:t>tích</a:t>
            </a:r>
            <a:r>
              <a:rPr lang="en-US" sz="4000" dirty="0">
                <a:solidFill>
                  <a:srgbClr val="0000FF"/>
                </a:solidFill>
                <a:latin typeface="Arial" pitchFamily="34" charset="0"/>
                <a:cs typeface="Arial" pitchFamily="34" charset="0"/>
              </a:rPr>
              <a:t> </a:t>
            </a:r>
            <a:r>
              <a:rPr lang="en-US" sz="4000" dirty="0" err="1">
                <a:solidFill>
                  <a:srgbClr val="0000FF"/>
                </a:solidFill>
                <a:latin typeface="Arial" pitchFamily="34" charset="0"/>
                <a:cs typeface="Arial" pitchFamily="34" charset="0"/>
              </a:rPr>
              <a:t>gói</a:t>
            </a:r>
            <a:r>
              <a:rPr lang="en-US" sz="4000" dirty="0">
                <a:solidFill>
                  <a:srgbClr val="0000FF"/>
                </a:solidFill>
                <a:latin typeface="Arial" pitchFamily="34" charset="0"/>
                <a:cs typeface="Arial" pitchFamily="34" charset="0"/>
              </a:rPr>
              <a:t> tin ESP</a:t>
            </a:r>
          </a:p>
          <a:p>
            <a:pPr algn="just"/>
            <a:endParaRPr lang="en-US" sz="4000" dirty="0" smtClean="0">
              <a:latin typeface="Arial" pitchFamily="34" charset="0"/>
              <a:cs typeface="Arial" pitchFamily="34" charset="0"/>
            </a:endParaRPr>
          </a:p>
          <a:p>
            <a:pPr algn="just">
              <a:buFont typeface="Wingdings" panose="05000000000000000000" pitchFamily="2" charset="2"/>
              <a:buChar char="q"/>
            </a:pPr>
            <a:endParaRPr lang="en-US" dirty="0">
              <a:latin typeface="Arial" pitchFamily="34" charset="0"/>
              <a:cs typeface="Arial" pitchFamily="34" charset="0"/>
            </a:endParaRPr>
          </a:p>
        </p:txBody>
      </p:sp>
    </p:spTree>
    <p:extLst>
      <p:ext uri="{BB962C8B-B14F-4D97-AF65-F5344CB8AC3E}">
        <p14:creationId xmlns:p14="http://schemas.microsoft.com/office/powerpoint/2010/main" val="25249924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algn="just">
              <a:buFont typeface="Wingdings" panose="05000000000000000000" pitchFamily="2" charset="2"/>
              <a:buChar char="q"/>
            </a:pPr>
            <a:r>
              <a:rPr lang="vi-VN" b="1" dirty="0" smtClean="0">
                <a:latin typeface="+mn-lt"/>
              </a:rPr>
              <a:t>Kiến thức</a:t>
            </a:r>
          </a:p>
          <a:p>
            <a:pPr lvl="1" algn="just">
              <a:buFont typeface="Wingdings" panose="05000000000000000000" pitchFamily="2" charset="2"/>
              <a:buChar char="§"/>
            </a:pPr>
            <a:r>
              <a:rPr lang="en-US" dirty="0" err="1" smtClean="0">
                <a:latin typeface="Arial" panose="020B0604020202020204" pitchFamily="34" charset="0"/>
                <a:cs typeface="Arial" panose="020B0604020202020204" pitchFamily="34" charset="0"/>
              </a:rPr>
              <a:t>Hiểu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được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cơ</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chế</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hoạt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động</a:t>
            </a:r>
            <a:r>
              <a:rPr lang="en-US" dirty="0" smtClean="0">
                <a:latin typeface="Arial" panose="020B0604020202020204" pitchFamily="34" charset="0"/>
                <a:cs typeface="Arial" panose="020B0604020202020204" pitchFamily="34" charset="0"/>
              </a:rPr>
              <a:t> </a:t>
            </a:r>
            <a:r>
              <a:rPr lang="en-US" err="1" smtClean="0">
                <a:latin typeface="Arial" panose="020B0604020202020204" pitchFamily="34" charset="0"/>
                <a:cs typeface="Arial" panose="020B0604020202020204" pitchFamily="34" charset="0"/>
              </a:rPr>
              <a:t>của</a:t>
            </a:r>
            <a:r>
              <a:rPr lang="en-US" smtClean="0">
                <a:latin typeface="Arial" panose="020B0604020202020204" pitchFamily="34" charset="0"/>
                <a:cs typeface="Arial" panose="020B0604020202020204" pitchFamily="34" charset="0"/>
              </a:rPr>
              <a:t> giao thức ESP, sự kết hợp của giao thức AH &amp; ESP,</a:t>
            </a:r>
          </a:p>
          <a:p>
            <a:pPr lvl="1" algn="just">
              <a:buFont typeface="Wingdings" panose="05000000000000000000" pitchFamily="2" charset="2"/>
              <a:buChar char="§"/>
            </a:pPr>
            <a:r>
              <a:rPr lang="en-US" smtClean="0">
                <a:latin typeface="Arial" panose="020B0604020202020204" pitchFamily="34" charset="0"/>
                <a:cs typeface="Arial" panose="020B0604020202020204" pitchFamily="34" charset="0"/>
              </a:rPr>
              <a:t>Hiểu các cơ chế hoạt động của giao thức IKE</a:t>
            </a:r>
          </a:p>
          <a:p>
            <a:pPr algn="just">
              <a:buFont typeface="Wingdings" panose="05000000000000000000" pitchFamily="2" charset="2"/>
              <a:buChar char="q"/>
            </a:pPr>
            <a:r>
              <a:rPr lang="vi-VN" b="1" smtClean="0">
                <a:latin typeface="+mn-lt"/>
              </a:rPr>
              <a:t>Kỹ </a:t>
            </a:r>
            <a:r>
              <a:rPr lang="vi-VN" b="1" dirty="0" smtClean="0">
                <a:latin typeface="+mn-lt"/>
              </a:rPr>
              <a:t>năng</a:t>
            </a:r>
          </a:p>
          <a:p>
            <a:pPr lvl="1" algn="just">
              <a:buFont typeface="Wingdings" panose="05000000000000000000" pitchFamily="2" charset="2"/>
              <a:buChar char="§"/>
            </a:pPr>
            <a:r>
              <a:rPr lang="en-US" smtClean="0">
                <a:latin typeface="Arial" panose="020B0604020202020204" pitchFamily="34" charset="0"/>
                <a:cs typeface="Arial" panose="020B0604020202020204" pitchFamily="34" charset="0"/>
              </a:rPr>
              <a:t>Phân </a:t>
            </a:r>
            <a:r>
              <a:rPr lang="en-US">
                <a:latin typeface="Arial" panose="020B0604020202020204" pitchFamily="34" charset="0"/>
                <a:cs typeface="Arial" panose="020B0604020202020204" pitchFamily="34" charset="0"/>
              </a:rPr>
              <a:t>tích hoạt động của các giao thức ESP, kết hợp AH &amp; ESP ở các chế độ Transport hoặc Tunnel qua việc chặn bắt lưu lượng mạng.</a:t>
            </a:r>
          </a:p>
          <a:p>
            <a:pPr lvl="1" algn="just">
              <a:buFont typeface="Wingdings" panose="05000000000000000000" pitchFamily="2" charset="2"/>
              <a:buChar char="§"/>
            </a:pPr>
            <a:endParaRPr lang="vi-VN" dirty="0">
              <a:latin typeface="+mn-lt"/>
            </a:endParaRPr>
          </a:p>
        </p:txBody>
      </p:sp>
      <p:sp>
        <p:nvSpPr>
          <p:cNvPr id="3" name="Title 2"/>
          <p:cNvSpPr>
            <a:spLocks noGrp="1"/>
          </p:cNvSpPr>
          <p:nvPr>
            <p:ph type="title"/>
          </p:nvPr>
        </p:nvSpPr>
        <p:spPr/>
        <p:txBody>
          <a:bodyPr/>
          <a:lstStyle/>
          <a:p>
            <a:r>
              <a:rPr lang="vi-VN" b="0" dirty="0" smtClean="0">
                <a:latin typeface="+mn-lt"/>
              </a:rPr>
              <a:t>Mục tiêu bài học</a:t>
            </a:r>
            <a:endParaRPr lang="en-US" b="0" dirty="0">
              <a:latin typeface="+mn-lt"/>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3</a:t>
            </a:fld>
            <a:endParaRPr lang="ru-RU" dirty="0"/>
          </a:p>
        </p:txBody>
      </p:sp>
    </p:spTree>
    <p:extLst>
      <p:ext uri="{BB962C8B-B14F-4D97-AF65-F5344CB8AC3E}">
        <p14:creationId xmlns:p14="http://schemas.microsoft.com/office/powerpoint/2010/main" val="34220835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30</a:t>
            </a:fld>
            <a:endParaRPr lang="ru-RU"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235139"/>
            <a:ext cx="7620001" cy="554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p:cNvCxnSpPr/>
          <p:nvPr/>
        </p:nvCxnSpPr>
        <p:spPr>
          <a:xfrm flipH="1">
            <a:off x="1981200" y="2667000"/>
            <a:ext cx="1371600" cy="748506"/>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6"/>
          <p:cNvSpPr txBox="1">
            <a:spLocks noChangeArrowheads="1"/>
          </p:cNvSpPr>
          <p:nvPr/>
        </p:nvSpPr>
        <p:spPr bwMode="auto">
          <a:xfrm>
            <a:off x="152400" y="3200400"/>
            <a:ext cx="1828800" cy="430213"/>
          </a:xfrm>
          <a:prstGeom prst="rect">
            <a:avLst/>
          </a:prstGeom>
          <a:solidFill>
            <a:schemeClr val="accent5">
              <a:lumMod val="40000"/>
              <a:lumOff val="60000"/>
            </a:schemeClr>
          </a:solid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200" b="1" dirty="0">
                <a:cs typeface="Arial" pitchFamily="34" charset="0"/>
              </a:rPr>
              <a:t>ESP Header</a:t>
            </a:r>
          </a:p>
        </p:txBody>
      </p:sp>
      <p:cxnSp>
        <p:nvCxnSpPr>
          <p:cNvPr id="10" name="Straight Connector 9"/>
          <p:cNvCxnSpPr/>
          <p:nvPr/>
        </p:nvCxnSpPr>
        <p:spPr>
          <a:xfrm>
            <a:off x="3352800" y="2667000"/>
            <a:ext cx="27432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28644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31</a:t>
            </a:fld>
            <a:endParaRPr lang="ru-RU"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1200939"/>
            <a:ext cx="6934200" cy="5047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p:cNvCxnSpPr/>
          <p:nvPr/>
        </p:nvCxnSpPr>
        <p:spPr>
          <a:xfrm flipH="1">
            <a:off x="1981200" y="2465388"/>
            <a:ext cx="1866899" cy="914400"/>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a:spLocks noChangeArrowheads="1"/>
          </p:cNvSpPr>
          <p:nvPr/>
        </p:nvSpPr>
        <p:spPr bwMode="auto">
          <a:xfrm>
            <a:off x="152400" y="3227388"/>
            <a:ext cx="2667000" cy="1108075"/>
          </a:xfrm>
          <a:prstGeom prst="rect">
            <a:avLst/>
          </a:prstGeom>
          <a:solidFill>
            <a:schemeClr val="accent5">
              <a:lumMod val="40000"/>
              <a:lumOff val="60000"/>
            </a:schemeClr>
          </a:solid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200" b="1" dirty="0" err="1">
                <a:cs typeface="Arial" pitchFamily="34" charset="0"/>
              </a:rPr>
              <a:t>SPI</a:t>
            </a:r>
            <a:r>
              <a:rPr lang="en-US" sz="2200" dirty="0">
                <a:cs typeface="Arial" pitchFamily="34" charset="0"/>
              </a:rPr>
              <a:t>=</a:t>
            </a:r>
            <a:r>
              <a:rPr lang="en-US" sz="2200" dirty="0" err="1">
                <a:cs typeface="Arial" pitchFamily="34" charset="0"/>
              </a:rPr>
              <a:t>df30de3c</a:t>
            </a:r>
            <a:r>
              <a:rPr lang="en-US" sz="2200" dirty="0">
                <a:cs typeface="Arial" pitchFamily="34" charset="0"/>
              </a:rPr>
              <a:t>, </a:t>
            </a:r>
            <a:r>
              <a:rPr lang="en-US" sz="2200" b="1" dirty="0">
                <a:cs typeface="Arial" pitchFamily="34" charset="0"/>
              </a:rPr>
              <a:t>Sequence Number </a:t>
            </a:r>
            <a:r>
              <a:rPr lang="en-US" sz="2200" dirty="0">
                <a:cs typeface="Arial" pitchFamily="34" charset="0"/>
              </a:rPr>
              <a:t>=00000001</a:t>
            </a:r>
          </a:p>
        </p:txBody>
      </p:sp>
      <p:cxnSp>
        <p:nvCxnSpPr>
          <p:cNvPr id="10" name="Straight Connector 9"/>
          <p:cNvCxnSpPr/>
          <p:nvPr/>
        </p:nvCxnSpPr>
        <p:spPr>
          <a:xfrm>
            <a:off x="3810000" y="2465388"/>
            <a:ext cx="2514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a:spLocks noChangeArrowheads="1"/>
          </p:cNvSpPr>
          <p:nvPr/>
        </p:nvSpPr>
        <p:spPr bwMode="auto">
          <a:xfrm>
            <a:off x="0" y="5140325"/>
            <a:ext cx="2667000" cy="1108075"/>
          </a:xfrm>
          <a:prstGeom prst="rect">
            <a:avLst/>
          </a:prstGeom>
          <a:solidFill>
            <a:schemeClr val="accent5">
              <a:lumMod val="40000"/>
              <a:lumOff val="60000"/>
            </a:schemeClr>
          </a:solidFill>
          <a:ln>
            <a:noFill/>
          </a:ln>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200" dirty="0" err="1">
                <a:cs typeface="Arial" pitchFamily="34" charset="0"/>
              </a:rPr>
              <a:t>Phần</a:t>
            </a:r>
            <a:r>
              <a:rPr lang="en-US" sz="2200" dirty="0">
                <a:cs typeface="Arial" pitchFamily="34" charset="0"/>
              </a:rPr>
              <a:t> </a:t>
            </a:r>
            <a:r>
              <a:rPr lang="en-US" sz="2200" dirty="0" err="1">
                <a:cs typeface="Arial" pitchFamily="34" charset="0"/>
              </a:rPr>
              <a:t>dữ</a:t>
            </a:r>
            <a:r>
              <a:rPr lang="en-US" sz="2200" dirty="0">
                <a:cs typeface="Arial" pitchFamily="34" charset="0"/>
              </a:rPr>
              <a:t> </a:t>
            </a:r>
            <a:r>
              <a:rPr lang="en-US" sz="2200" dirty="0" err="1">
                <a:cs typeface="Arial" pitchFamily="34" charset="0"/>
              </a:rPr>
              <a:t>liệu</a:t>
            </a:r>
            <a:r>
              <a:rPr lang="en-US" sz="2200" dirty="0">
                <a:cs typeface="Arial" pitchFamily="34" charset="0"/>
              </a:rPr>
              <a:t> </a:t>
            </a:r>
            <a:r>
              <a:rPr lang="en-US" sz="2200" dirty="0" err="1">
                <a:cs typeface="Arial" pitchFamily="34" charset="0"/>
              </a:rPr>
              <a:t>không</a:t>
            </a:r>
            <a:r>
              <a:rPr lang="en-US" sz="2200" dirty="0">
                <a:cs typeface="Arial" pitchFamily="34" charset="0"/>
              </a:rPr>
              <a:t> </a:t>
            </a:r>
            <a:r>
              <a:rPr lang="en-US" sz="2200" dirty="0" err="1">
                <a:cs typeface="Arial" pitchFamily="34" charset="0"/>
              </a:rPr>
              <a:t>thể</a:t>
            </a:r>
            <a:r>
              <a:rPr lang="en-US" sz="2200" dirty="0">
                <a:cs typeface="Arial" pitchFamily="34" charset="0"/>
              </a:rPr>
              <a:t> </a:t>
            </a:r>
            <a:r>
              <a:rPr lang="en-US" sz="2200" dirty="0" err="1">
                <a:cs typeface="Arial" pitchFamily="34" charset="0"/>
              </a:rPr>
              <a:t>xác</a:t>
            </a:r>
            <a:r>
              <a:rPr lang="en-US" sz="2200" dirty="0">
                <a:cs typeface="Arial" pitchFamily="34" charset="0"/>
              </a:rPr>
              <a:t> </a:t>
            </a:r>
            <a:r>
              <a:rPr lang="en-US" sz="2200" dirty="0" err="1">
                <a:cs typeface="Arial" pitchFamily="34" charset="0"/>
              </a:rPr>
              <a:t>định</a:t>
            </a:r>
            <a:r>
              <a:rPr lang="en-US" sz="2200" dirty="0">
                <a:cs typeface="Arial" pitchFamily="34" charset="0"/>
              </a:rPr>
              <a:t> </a:t>
            </a:r>
            <a:r>
              <a:rPr lang="en-US" sz="2200" dirty="0" err="1">
                <a:cs typeface="Arial" pitchFamily="34" charset="0"/>
              </a:rPr>
              <a:t>được</a:t>
            </a:r>
            <a:r>
              <a:rPr lang="en-US" sz="2200" dirty="0">
                <a:cs typeface="Arial" pitchFamily="34" charset="0"/>
              </a:rPr>
              <a:t>, </a:t>
            </a:r>
            <a:r>
              <a:rPr lang="en-US" sz="2200" dirty="0" err="1">
                <a:cs typeface="Arial" pitchFamily="34" charset="0"/>
              </a:rPr>
              <a:t>vì</a:t>
            </a:r>
            <a:r>
              <a:rPr lang="en-US" sz="2200" dirty="0">
                <a:cs typeface="Arial" pitchFamily="34" charset="0"/>
              </a:rPr>
              <a:t> </a:t>
            </a:r>
            <a:r>
              <a:rPr lang="en-US" sz="2200" dirty="0" err="1">
                <a:cs typeface="Arial" pitchFamily="34" charset="0"/>
              </a:rPr>
              <a:t>được</a:t>
            </a:r>
            <a:r>
              <a:rPr lang="en-US" sz="2200" dirty="0">
                <a:cs typeface="Arial" pitchFamily="34" charset="0"/>
              </a:rPr>
              <a:t> </a:t>
            </a:r>
            <a:r>
              <a:rPr lang="en-US" sz="2200" dirty="0" err="1">
                <a:cs typeface="Arial" pitchFamily="34" charset="0"/>
              </a:rPr>
              <a:t>mã</a:t>
            </a:r>
            <a:r>
              <a:rPr lang="en-US" sz="2200" dirty="0">
                <a:cs typeface="Arial" pitchFamily="34" charset="0"/>
              </a:rPr>
              <a:t> </a:t>
            </a:r>
            <a:r>
              <a:rPr lang="en-US" sz="2200" dirty="0" err="1">
                <a:cs typeface="Arial" pitchFamily="34" charset="0"/>
              </a:rPr>
              <a:t>hóa</a:t>
            </a:r>
            <a:endParaRPr lang="en-US" sz="2200" dirty="0">
              <a:cs typeface="Arial" pitchFamily="34" charset="0"/>
            </a:endParaRPr>
          </a:p>
        </p:txBody>
      </p:sp>
      <p:cxnSp>
        <p:nvCxnSpPr>
          <p:cNvPr id="12" name="Straight Arrow Connector 11"/>
          <p:cNvCxnSpPr/>
          <p:nvPr/>
        </p:nvCxnSpPr>
        <p:spPr>
          <a:xfrm flipH="1">
            <a:off x="2514600" y="2922588"/>
            <a:ext cx="2552700" cy="2563812"/>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6568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nodeType="clickEffect">
                                  <p:stCondLst>
                                    <p:cond delay="0"/>
                                  </p:stCondLst>
                                  <p:childTnLst>
                                    <p:animEffect transition="out" filter="blinds(horizontal)">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3" presetClass="exit" presetSubtype="10" fill="hold" nodeType="withEffect">
                                  <p:stCondLst>
                                    <p:cond delay="0"/>
                                  </p:stCondLst>
                                  <p:childTnLst>
                                    <p:animEffect transition="out" filter="blinds(horizontal)">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par>
                                <p:cTn id="22" presetID="3" presetClass="exit" presetSubtype="10" fill="hold" grpId="1" nodeType="withEffect">
                                  <p:stCondLst>
                                    <p:cond delay="0"/>
                                  </p:stCondLst>
                                  <p:childTnLst>
                                    <p:animEffect transition="out" filter="blinds(horizontal)">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linds(horizontal)">
                                      <p:cBhvr>
                                        <p:cTn id="29" dur="500"/>
                                        <p:tgtEl>
                                          <p:spTgt spid="11"/>
                                        </p:tgtEl>
                                      </p:cBhvr>
                                    </p:animEffect>
                                  </p:childTnLst>
                                </p:cTn>
                              </p:par>
                              <p:par>
                                <p:cTn id="30" presetID="3" presetClass="entr" presetSubtype="1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1" nodeType="clickEffect">
                                  <p:stCondLst>
                                    <p:cond delay="0"/>
                                  </p:stCondLst>
                                  <p:childTnLst>
                                    <p:animEffect transition="out" filter="blinds(horizontal)">
                                      <p:cBhvr>
                                        <p:cTn id="36" dur="500"/>
                                        <p:tgtEl>
                                          <p:spTgt spid="11"/>
                                        </p:tgtEl>
                                      </p:cBhvr>
                                    </p:animEffect>
                                    <p:set>
                                      <p:cBhvr>
                                        <p:cTn id="37" dur="1" fill="hold">
                                          <p:stCondLst>
                                            <p:cond delay="499"/>
                                          </p:stCondLst>
                                        </p:cTn>
                                        <p:tgtEl>
                                          <p:spTgt spid="11"/>
                                        </p:tgtEl>
                                        <p:attrNameLst>
                                          <p:attrName>style.visibility</p:attrName>
                                        </p:attrNameLst>
                                      </p:cBhvr>
                                      <p:to>
                                        <p:strVal val="hidden"/>
                                      </p:to>
                                    </p:set>
                                  </p:childTnLst>
                                </p:cTn>
                              </p:par>
                              <p:par>
                                <p:cTn id="38" presetID="3" presetClass="exit" presetSubtype="10" fill="hold" nodeType="withEffect">
                                  <p:stCondLst>
                                    <p:cond delay="0"/>
                                  </p:stCondLst>
                                  <p:childTnLst>
                                    <p:animEffect transition="out" filter="blinds(horizontal)">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sz="2800" dirty="0" smtClean="0">
                <a:latin typeface="Arial" pitchFamily="34" charset="0"/>
              </a:rPr>
              <a:t>ESP </a:t>
            </a:r>
            <a:r>
              <a:rPr lang="en-US" sz="2800" dirty="0" err="1">
                <a:latin typeface="Arial" pitchFamily="34" charset="0"/>
              </a:rPr>
              <a:t>là</a:t>
            </a:r>
            <a:r>
              <a:rPr lang="en-US" sz="2800" dirty="0">
                <a:latin typeface="Arial" pitchFamily="34" charset="0"/>
              </a:rPr>
              <a:t> </a:t>
            </a:r>
            <a:r>
              <a:rPr lang="en-US" sz="2800" dirty="0" err="1">
                <a:latin typeface="Arial" pitchFamily="34" charset="0"/>
              </a:rPr>
              <a:t>giao</a:t>
            </a:r>
            <a:r>
              <a:rPr lang="en-US" sz="2800" dirty="0">
                <a:latin typeface="Arial" pitchFamily="34" charset="0"/>
              </a:rPr>
              <a:t> </a:t>
            </a:r>
            <a:r>
              <a:rPr lang="en-US" sz="2800" dirty="0" err="1">
                <a:latin typeface="Arial" pitchFamily="34" charset="0"/>
              </a:rPr>
              <a:t>thức</a:t>
            </a:r>
            <a:r>
              <a:rPr lang="en-US" sz="2800" dirty="0">
                <a:latin typeface="Arial" pitchFamily="34" charset="0"/>
              </a:rPr>
              <a:t> </a:t>
            </a:r>
            <a:r>
              <a:rPr lang="en-US" sz="2800" dirty="0" err="1">
                <a:latin typeface="Arial" pitchFamily="34" charset="0"/>
              </a:rPr>
              <a:t>đảm</a:t>
            </a:r>
            <a:r>
              <a:rPr lang="en-US" sz="2800" dirty="0">
                <a:latin typeface="Arial" pitchFamily="34" charset="0"/>
              </a:rPr>
              <a:t> </a:t>
            </a:r>
            <a:r>
              <a:rPr lang="en-US" sz="2800" dirty="0" err="1">
                <a:latin typeface="Arial" pitchFamily="34" charset="0"/>
              </a:rPr>
              <a:t>bảo</a:t>
            </a:r>
            <a:r>
              <a:rPr lang="en-US" sz="2800" dirty="0">
                <a:latin typeface="Arial" pitchFamily="34" charset="0"/>
              </a:rPr>
              <a:t> </a:t>
            </a:r>
            <a:r>
              <a:rPr lang="en-US" sz="2800" dirty="0" err="1">
                <a:latin typeface="Arial" pitchFamily="34" charset="0"/>
              </a:rPr>
              <a:t>tính</a:t>
            </a:r>
            <a:r>
              <a:rPr lang="en-US" sz="2800" dirty="0">
                <a:latin typeface="Arial" pitchFamily="34" charset="0"/>
              </a:rPr>
              <a:t> </a:t>
            </a:r>
            <a:r>
              <a:rPr lang="en-US" sz="2800" dirty="0" err="1">
                <a:latin typeface="Arial" pitchFamily="34" charset="0"/>
              </a:rPr>
              <a:t>toàn</a:t>
            </a:r>
            <a:r>
              <a:rPr lang="en-US" sz="2800" dirty="0">
                <a:latin typeface="Arial" pitchFamily="34" charset="0"/>
              </a:rPr>
              <a:t> </a:t>
            </a:r>
            <a:r>
              <a:rPr lang="en-US" sz="2800" dirty="0" err="1">
                <a:latin typeface="Arial" pitchFamily="34" charset="0"/>
              </a:rPr>
              <a:t>vẹn</a:t>
            </a:r>
            <a:r>
              <a:rPr lang="en-US" sz="2800" dirty="0">
                <a:latin typeface="Arial" pitchFamily="34" charset="0"/>
              </a:rPr>
              <a:t>, </a:t>
            </a:r>
            <a:r>
              <a:rPr lang="en-US" sz="2800" dirty="0" err="1">
                <a:latin typeface="Arial" pitchFamily="34" charset="0"/>
              </a:rPr>
              <a:t>xác</a:t>
            </a:r>
            <a:r>
              <a:rPr lang="en-US" sz="2800" dirty="0">
                <a:latin typeface="Arial" pitchFamily="34" charset="0"/>
              </a:rPr>
              <a:t> </a:t>
            </a:r>
            <a:r>
              <a:rPr lang="en-US" sz="2800" dirty="0" err="1">
                <a:latin typeface="Arial" pitchFamily="34" charset="0"/>
              </a:rPr>
              <a:t>thực</a:t>
            </a:r>
            <a:r>
              <a:rPr lang="en-US" sz="2800" dirty="0">
                <a:latin typeface="Arial" pitchFamily="34" charset="0"/>
              </a:rPr>
              <a:t> </a:t>
            </a:r>
            <a:r>
              <a:rPr lang="en-US" sz="2800" dirty="0" err="1">
                <a:latin typeface="Arial" pitchFamily="34" charset="0"/>
              </a:rPr>
              <a:t>và</a:t>
            </a:r>
            <a:r>
              <a:rPr lang="en-US" sz="2800" dirty="0">
                <a:latin typeface="Arial" pitchFamily="34" charset="0"/>
              </a:rPr>
              <a:t> </a:t>
            </a:r>
            <a:r>
              <a:rPr lang="en-US" sz="2800" dirty="0" err="1">
                <a:latin typeface="Arial" pitchFamily="34" charset="0"/>
              </a:rPr>
              <a:t>bí</a:t>
            </a:r>
            <a:r>
              <a:rPr lang="en-US" sz="2800" dirty="0">
                <a:latin typeface="Arial" pitchFamily="34" charset="0"/>
              </a:rPr>
              <a:t> </a:t>
            </a:r>
            <a:r>
              <a:rPr lang="en-US" sz="2800" dirty="0" err="1">
                <a:latin typeface="Arial" pitchFamily="34" charset="0"/>
              </a:rPr>
              <a:t>mật</a:t>
            </a:r>
            <a:r>
              <a:rPr lang="en-US" sz="2800" dirty="0">
                <a:latin typeface="Arial" pitchFamily="34" charset="0"/>
              </a:rPr>
              <a:t>, </a:t>
            </a:r>
            <a:r>
              <a:rPr lang="en-US" sz="2800" dirty="0" err="1">
                <a:latin typeface="Arial" pitchFamily="34" charset="0"/>
              </a:rPr>
              <a:t>chống</a:t>
            </a:r>
            <a:r>
              <a:rPr lang="en-US" sz="2800" dirty="0">
                <a:latin typeface="Arial" pitchFamily="34" charset="0"/>
              </a:rPr>
              <a:t> replay </a:t>
            </a:r>
            <a:r>
              <a:rPr lang="en-US" sz="2800" dirty="0" err="1">
                <a:latin typeface="Arial" pitchFamily="34" charset="0"/>
              </a:rPr>
              <a:t>gói</a:t>
            </a:r>
            <a:r>
              <a:rPr lang="en-US" sz="2800" dirty="0">
                <a:latin typeface="Arial" pitchFamily="34" charset="0"/>
              </a:rPr>
              <a:t> tin </a:t>
            </a:r>
            <a:r>
              <a:rPr lang="en-US" sz="2800" dirty="0" err="1" smtClean="0">
                <a:latin typeface="Arial" pitchFamily="34" charset="0"/>
              </a:rPr>
              <a:t>cũ</a:t>
            </a:r>
            <a:r>
              <a:rPr lang="en-US" sz="2800" dirty="0" smtClean="0">
                <a:latin typeface="Arial" pitchFamily="34" charset="0"/>
              </a:rPr>
              <a:t>.</a:t>
            </a:r>
          </a:p>
          <a:p>
            <a:r>
              <a:rPr lang="en-US" sz="2800" dirty="0" err="1" smtClean="0">
                <a:latin typeface="Arial" pitchFamily="34" charset="0"/>
              </a:rPr>
              <a:t>Hoạt</a:t>
            </a:r>
            <a:r>
              <a:rPr lang="en-US" sz="2800" dirty="0" smtClean="0">
                <a:latin typeface="Arial" pitchFamily="34" charset="0"/>
              </a:rPr>
              <a:t> </a:t>
            </a:r>
            <a:r>
              <a:rPr lang="en-US" sz="2800" dirty="0" err="1">
                <a:latin typeface="Arial" pitchFamily="34" charset="0"/>
              </a:rPr>
              <a:t>động</a:t>
            </a:r>
            <a:r>
              <a:rPr lang="en-US" sz="2800" dirty="0">
                <a:latin typeface="Arial" pitchFamily="34" charset="0"/>
              </a:rPr>
              <a:t> </a:t>
            </a:r>
            <a:r>
              <a:rPr lang="en-US" sz="2800" err="1">
                <a:latin typeface="Arial" pitchFamily="34" charset="0"/>
              </a:rPr>
              <a:t>trong</a:t>
            </a:r>
            <a:r>
              <a:rPr lang="en-US" sz="2800">
                <a:latin typeface="Arial" pitchFamily="34" charset="0"/>
              </a:rPr>
              <a:t> </a:t>
            </a:r>
            <a:r>
              <a:rPr lang="en-US" sz="2800" smtClean="0">
                <a:latin typeface="Arial" pitchFamily="34" charset="0"/>
              </a:rPr>
              <a:t>hai </a:t>
            </a:r>
            <a:r>
              <a:rPr lang="en-US" sz="2800" dirty="0" err="1">
                <a:latin typeface="Arial" pitchFamily="34" charset="0"/>
              </a:rPr>
              <a:t>chế</a:t>
            </a:r>
            <a:r>
              <a:rPr lang="en-US" sz="2800" dirty="0">
                <a:latin typeface="Arial" pitchFamily="34" charset="0"/>
              </a:rPr>
              <a:t> </a:t>
            </a:r>
            <a:r>
              <a:rPr lang="en-US" sz="2800" dirty="0" err="1">
                <a:latin typeface="Arial" pitchFamily="34" charset="0"/>
              </a:rPr>
              <a:t>độ</a:t>
            </a:r>
            <a:r>
              <a:rPr lang="en-US" sz="2800" dirty="0">
                <a:latin typeface="Arial" pitchFamily="34" charset="0"/>
              </a:rPr>
              <a:t>: Transport </a:t>
            </a:r>
            <a:r>
              <a:rPr lang="en-US" sz="2800" dirty="0" err="1">
                <a:latin typeface="Arial" pitchFamily="34" charset="0"/>
              </a:rPr>
              <a:t>và</a:t>
            </a:r>
            <a:r>
              <a:rPr lang="en-US" sz="2800" dirty="0">
                <a:latin typeface="Arial" pitchFamily="34" charset="0"/>
              </a:rPr>
              <a:t> </a:t>
            </a:r>
            <a:r>
              <a:rPr lang="en-US" sz="2800" dirty="0" smtClean="0">
                <a:latin typeface="Arial" pitchFamily="34" charset="0"/>
              </a:rPr>
              <a:t>Tunnel</a:t>
            </a:r>
          </a:p>
          <a:p>
            <a:r>
              <a:rPr lang="en-US" sz="2800" dirty="0" smtClean="0">
                <a:latin typeface="Arial" pitchFamily="34" charset="0"/>
              </a:rPr>
              <a:t>ESP </a:t>
            </a:r>
            <a:r>
              <a:rPr lang="en-US" sz="2800" dirty="0" err="1">
                <a:latin typeface="Arial" pitchFamily="34" charset="0"/>
              </a:rPr>
              <a:t>version1</a:t>
            </a:r>
            <a:r>
              <a:rPr lang="en-US" sz="2800" dirty="0">
                <a:latin typeface="Arial" pitchFamily="34" charset="0"/>
              </a:rPr>
              <a:t> </a:t>
            </a:r>
            <a:r>
              <a:rPr lang="en-US" sz="2800" dirty="0" err="1">
                <a:latin typeface="Arial" pitchFamily="34" charset="0"/>
              </a:rPr>
              <a:t>chỉ</a:t>
            </a:r>
            <a:r>
              <a:rPr lang="en-US" sz="2800" dirty="0">
                <a:latin typeface="Arial" pitchFamily="34" charset="0"/>
              </a:rPr>
              <a:t> </a:t>
            </a:r>
            <a:r>
              <a:rPr lang="en-US" sz="2800" dirty="0" err="1">
                <a:latin typeface="Arial" pitchFamily="34" charset="0"/>
              </a:rPr>
              <a:t>mã</a:t>
            </a:r>
            <a:r>
              <a:rPr lang="en-US" sz="2800" dirty="0">
                <a:latin typeface="Arial" pitchFamily="34" charset="0"/>
              </a:rPr>
              <a:t> </a:t>
            </a:r>
            <a:r>
              <a:rPr lang="en-US" sz="2800" dirty="0" err="1">
                <a:latin typeface="Arial" pitchFamily="34" charset="0"/>
              </a:rPr>
              <a:t>hóa</a:t>
            </a:r>
            <a:r>
              <a:rPr lang="en-US" sz="2800" dirty="0">
                <a:latin typeface="Arial" pitchFamily="34" charset="0"/>
              </a:rPr>
              <a:t> </a:t>
            </a:r>
            <a:r>
              <a:rPr lang="en-US" sz="2800" dirty="0" err="1">
                <a:latin typeface="Arial" pitchFamily="34" charset="0"/>
              </a:rPr>
              <a:t>cho</a:t>
            </a:r>
            <a:r>
              <a:rPr lang="en-US" sz="2800" dirty="0">
                <a:latin typeface="Arial" pitchFamily="34" charset="0"/>
              </a:rPr>
              <a:t> </a:t>
            </a:r>
            <a:r>
              <a:rPr lang="en-US" sz="2800" dirty="0" err="1">
                <a:latin typeface="Arial" pitchFamily="34" charset="0"/>
              </a:rPr>
              <a:t>phần</a:t>
            </a:r>
            <a:r>
              <a:rPr lang="en-US" sz="2800" dirty="0">
                <a:latin typeface="Arial" pitchFamily="34" charset="0"/>
              </a:rPr>
              <a:t> Payload </a:t>
            </a:r>
            <a:r>
              <a:rPr lang="en-US" sz="2800" dirty="0" smtClean="0">
                <a:latin typeface="Arial" pitchFamily="34" charset="0"/>
              </a:rPr>
              <a:t>data.</a:t>
            </a:r>
          </a:p>
          <a:p>
            <a:r>
              <a:rPr lang="en-US" sz="2800" dirty="0" smtClean="0">
                <a:latin typeface="Arial" pitchFamily="34" charset="0"/>
              </a:rPr>
              <a:t>ESP </a:t>
            </a:r>
            <a:r>
              <a:rPr lang="en-US" sz="2800" dirty="0">
                <a:latin typeface="Arial" pitchFamily="34" charset="0"/>
              </a:rPr>
              <a:t>version 2: </a:t>
            </a:r>
            <a:r>
              <a:rPr lang="en-US" sz="2800" dirty="0" err="1">
                <a:latin typeface="Arial" pitchFamily="34" charset="0"/>
              </a:rPr>
              <a:t>đảm</a:t>
            </a:r>
            <a:r>
              <a:rPr lang="en-US" sz="2800" dirty="0">
                <a:latin typeface="Arial" pitchFamily="34" charset="0"/>
              </a:rPr>
              <a:t> </a:t>
            </a:r>
            <a:r>
              <a:rPr lang="en-US" sz="2800" dirty="0" err="1">
                <a:latin typeface="Arial" pitchFamily="34" charset="0"/>
              </a:rPr>
              <a:t>bảo</a:t>
            </a:r>
            <a:r>
              <a:rPr lang="en-US" sz="2800" dirty="0">
                <a:latin typeface="Arial" pitchFamily="34" charset="0"/>
              </a:rPr>
              <a:t> </a:t>
            </a:r>
            <a:r>
              <a:rPr lang="en-US" sz="2800" dirty="0" err="1">
                <a:latin typeface="Arial" pitchFamily="34" charset="0"/>
              </a:rPr>
              <a:t>cả</a:t>
            </a:r>
            <a:r>
              <a:rPr lang="en-US" sz="2800" dirty="0">
                <a:latin typeface="Arial" pitchFamily="34" charset="0"/>
              </a:rPr>
              <a:t> </a:t>
            </a:r>
            <a:r>
              <a:rPr lang="en-US" sz="2800" dirty="0" err="1">
                <a:latin typeface="Arial" pitchFamily="34" charset="0"/>
              </a:rPr>
              <a:t>toàn</a:t>
            </a:r>
            <a:r>
              <a:rPr lang="en-US" sz="2800" dirty="0">
                <a:latin typeface="Arial" pitchFamily="34" charset="0"/>
              </a:rPr>
              <a:t> </a:t>
            </a:r>
            <a:r>
              <a:rPr lang="en-US" sz="2800" dirty="0" err="1">
                <a:latin typeface="Arial" pitchFamily="34" charset="0"/>
              </a:rPr>
              <a:t>vẹn</a:t>
            </a:r>
            <a:r>
              <a:rPr lang="en-US" sz="2800" dirty="0">
                <a:latin typeface="Arial" pitchFamily="34" charset="0"/>
              </a:rPr>
              <a:t> </a:t>
            </a:r>
            <a:r>
              <a:rPr lang="en-US" sz="2800" dirty="0" err="1">
                <a:latin typeface="Arial" pitchFamily="34" charset="0"/>
              </a:rPr>
              <a:t>và</a:t>
            </a:r>
            <a:r>
              <a:rPr lang="en-US" sz="2800" dirty="0">
                <a:latin typeface="Arial" pitchFamily="34" charset="0"/>
              </a:rPr>
              <a:t> </a:t>
            </a:r>
            <a:r>
              <a:rPr lang="en-US" sz="2800" dirty="0" err="1">
                <a:latin typeface="Arial" pitchFamily="34" charset="0"/>
              </a:rPr>
              <a:t>xác</a:t>
            </a:r>
            <a:r>
              <a:rPr lang="en-US" sz="2800" dirty="0">
                <a:latin typeface="Arial" pitchFamily="34" charset="0"/>
              </a:rPr>
              <a:t> </a:t>
            </a:r>
            <a:r>
              <a:rPr lang="en-US" sz="2800" dirty="0" err="1" smtClean="0">
                <a:latin typeface="Arial" pitchFamily="34" charset="0"/>
              </a:rPr>
              <a:t>thực</a:t>
            </a:r>
            <a:endParaRPr lang="en-US" sz="2800" dirty="0" smtClean="0">
              <a:latin typeface="Arial" pitchFamily="34" charset="0"/>
            </a:endParaRPr>
          </a:p>
          <a:p>
            <a:r>
              <a:rPr lang="en-US" sz="2800" dirty="0" smtClean="0">
                <a:latin typeface="Arial" pitchFamily="34" charset="0"/>
              </a:rPr>
              <a:t>ESP </a:t>
            </a:r>
            <a:r>
              <a:rPr lang="en-US" sz="2800" dirty="0">
                <a:latin typeface="Arial" pitchFamily="34" charset="0"/>
              </a:rPr>
              <a:t>version 3: </a:t>
            </a:r>
            <a:r>
              <a:rPr lang="en-US" sz="2800" dirty="0" err="1">
                <a:latin typeface="Arial" pitchFamily="34" charset="0"/>
              </a:rPr>
              <a:t>hỗ</a:t>
            </a:r>
            <a:r>
              <a:rPr lang="en-US" sz="2800" dirty="0">
                <a:latin typeface="Arial" pitchFamily="34" charset="0"/>
              </a:rPr>
              <a:t> </a:t>
            </a:r>
            <a:r>
              <a:rPr lang="en-US" sz="2800" dirty="0" err="1">
                <a:latin typeface="Arial" pitchFamily="34" charset="0"/>
              </a:rPr>
              <a:t>trợ</a:t>
            </a:r>
            <a:r>
              <a:rPr lang="en-US" sz="2800" dirty="0">
                <a:latin typeface="Arial" pitchFamily="34" charset="0"/>
              </a:rPr>
              <a:t> </a:t>
            </a:r>
            <a:r>
              <a:rPr lang="en-US" sz="2800" dirty="0" err="1">
                <a:latin typeface="Arial" pitchFamily="34" charset="0"/>
              </a:rPr>
              <a:t>thêm</a:t>
            </a:r>
            <a:r>
              <a:rPr lang="en-US" sz="2800" dirty="0">
                <a:latin typeface="Arial" pitchFamily="34" charset="0"/>
              </a:rPr>
              <a:t> </a:t>
            </a:r>
            <a:r>
              <a:rPr lang="en-US" sz="2800" dirty="0" err="1">
                <a:latin typeface="Arial" pitchFamily="34" charset="0"/>
              </a:rPr>
              <a:t>thuật</a:t>
            </a:r>
            <a:r>
              <a:rPr lang="en-US" sz="2800" dirty="0">
                <a:latin typeface="Arial" pitchFamily="34" charset="0"/>
              </a:rPr>
              <a:t> </a:t>
            </a:r>
            <a:r>
              <a:rPr lang="en-US" sz="2800" err="1">
                <a:latin typeface="Arial" pitchFamily="34" charset="0"/>
              </a:rPr>
              <a:t>toán</a:t>
            </a:r>
            <a:r>
              <a:rPr lang="en-US" sz="2800">
                <a:latin typeface="Arial" pitchFamily="34" charset="0"/>
              </a:rPr>
              <a:t> </a:t>
            </a:r>
            <a:r>
              <a:rPr lang="en-US" sz="2800" smtClean="0">
                <a:latin typeface="Arial" pitchFamily="34" charset="0"/>
              </a:rPr>
              <a:t>AES Counter mode (AES-CTR).</a:t>
            </a:r>
            <a:endParaRPr lang="en-US" sz="2800" dirty="0" smtClean="0">
              <a:latin typeface="Arial" pitchFamily="34" charset="0"/>
            </a:endParaRPr>
          </a:p>
          <a:p>
            <a:r>
              <a:rPr lang="en-US" sz="2800" dirty="0" smtClean="0">
                <a:latin typeface="Arial" pitchFamily="34" charset="0"/>
              </a:rPr>
              <a:t>ESP </a:t>
            </a:r>
            <a:r>
              <a:rPr lang="en-US" sz="2800" dirty="0">
                <a:latin typeface="Arial" pitchFamily="34" charset="0"/>
              </a:rPr>
              <a:t>Tunnel </a:t>
            </a:r>
            <a:r>
              <a:rPr lang="en-US" sz="2800" dirty="0" err="1">
                <a:latin typeface="Arial" pitchFamily="34" charset="0"/>
              </a:rPr>
              <a:t>thường</a:t>
            </a:r>
            <a:r>
              <a:rPr lang="en-US" sz="2800" dirty="0">
                <a:latin typeface="Arial" pitchFamily="34" charset="0"/>
              </a:rPr>
              <a:t> </a:t>
            </a:r>
            <a:r>
              <a:rPr lang="en-US" sz="2800" dirty="0" err="1">
                <a:latin typeface="Arial" pitchFamily="34" charset="0"/>
              </a:rPr>
              <a:t>sử</a:t>
            </a:r>
            <a:r>
              <a:rPr lang="en-US" sz="2800" dirty="0">
                <a:latin typeface="Arial" pitchFamily="34" charset="0"/>
              </a:rPr>
              <a:t> </a:t>
            </a:r>
            <a:r>
              <a:rPr lang="en-US" sz="2800" dirty="0" err="1">
                <a:latin typeface="Arial" pitchFamily="34" charset="0"/>
              </a:rPr>
              <a:t>dụng</a:t>
            </a:r>
            <a:r>
              <a:rPr lang="en-US" sz="2800" dirty="0">
                <a:latin typeface="Arial" pitchFamily="34" charset="0"/>
              </a:rPr>
              <a:t> </a:t>
            </a:r>
            <a:r>
              <a:rPr lang="en-US" sz="2800" dirty="0" err="1">
                <a:latin typeface="Arial" pitchFamily="34" charset="0"/>
              </a:rPr>
              <a:t>phổ</a:t>
            </a:r>
            <a:r>
              <a:rPr lang="en-US" sz="2800" dirty="0">
                <a:latin typeface="Arial" pitchFamily="34" charset="0"/>
              </a:rPr>
              <a:t> </a:t>
            </a:r>
            <a:r>
              <a:rPr lang="en-US" sz="2800" dirty="0" err="1">
                <a:latin typeface="Arial" pitchFamily="34" charset="0"/>
              </a:rPr>
              <a:t>biến</a:t>
            </a:r>
            <a:r>
              <a:rPr lang="en-US" sz="2800" dirty="0">
                <a:latin typeface="Arial" pitchFamily="34" charset="0"/>
              </a:rPr>
              <a:t> </a:t>
            </a:r>
            <a:r>
              <a:rPr lang="en-US" sz="2800" dirty="0" err="1">
                <a:latin typeface="Arial" pitchFamily="34" charset="0"/>
              </a:rPr>
              <a:t>trong</a:t>
            </a:r>
            <a:r>
              <a:rPr lang="en-US" sz="2800" dirty="0">
                <a:latin typeface="Arial" pitchFamily="34" charset="0"/>
              </a:rPr>
              <a:t> </a:t>
            </a:r>
            <a:r>
              <a:rPr lang="en-US" sz="2800" dirty="0" err="1">
                <a:latin typeface="Arial" pitchFamily="34" charset="0"/>
              </a:rPr>
              <a:t>IPSec</a:t>
            </a:r>
            <a:r>
              <a:rPr lang="en-US" sz="2800" dirty="0">
                <a:latin typeface="Arial" pitchFamily="34" charset="0"/>
              </a:rPr>
              <a:t> </a:t>
            </a:r>
            <a:r>
              <a:rPr lang="en-US" sz="2800" dirty="0" err="1">
                <a:latin typeface="Arial" pitchFamily="34" charset="0"/>
              </a:rPr>
              <a:t>vì</a:t>
            </a:r>
            <a:r>
              <a:rPr lang="en-US" sz="2800" dirty="0">
                <a:latin typeface="Arial" pitchFamily="34" charset="0"/>
              </a:rPr>
              <a:t> </a:t>
            </a:r>
            <a:r>
              <a:rPr lang="en-US" sz="2800" dirty="0" err="1">
                <a:latin typeface="Arial" pitchFamily="34" charset="0"/>
              </a:rPr>
              <a:t>nó</a:t>
            </a:r>
            <a:r>
              <a:rPr lang="en-US" sz="2800" dirty="0">
                <a:latin typeface="Arial" pitchFamily="34" charset="0"/>
              </a:rPr>
              <a:t> </a:t>
            </a:r>
            <a:r>
              <a:rPr lang="en-US" sz="2800" dirty="0" err="1">
                <a:latin typeface="Arial" pitchFamily="34" charset="0"/>
              </a:rPr>
              <a:t>mã</a:t>
            </a:r>
            <a:r>
              <a:rPr lang="en-US" sz="2800" dirty="0">
                <a:latin typeface="Arial" pitchFamily="34" charset="0"/>
              </a:rPr>
              <a:t> </a:t>
            </a:r>
            <a:r>
              <a:rPr lang="en-US" sz="2800" dirty="0" err="1">
                <a:latin typeface="Arial" pitchFamily="34" charset="0"/>
              </a:rPr>
              <a:t>hóa</a:t>
            </a:r>
            <a:r>
              <a:rPr lang="en-US" sz="2800" dirty="0">
                <a:latin typeface="Arial" pitchFamily="34" charset="0"/>
              </a:rPr>
              <a:t> IP Header </a:t>
            </a:r>
            <a:r>
              <a:rPr lang="en-US" sz="2800" dirty="0" err="1">
                <a:latin typeface="Arial" pitchFamily="34" charset="0"/>
              </a:rPr>
              <a:t>gốc</a:t>
            </a:r>
            <a:r>
              <a:rPr lang="en-US" sz="2800" dirty="0">
                <a:latin typeface="Arial" pitchFamily="34" charset="0"/>
              </a:rPr>
              <a:t>, </a:t>
            </a:r>
            <a:r>
              <a:rPr lang="en-US" sz="2800" dirty="0" err="1">
                <a:latin typeface="Arial" pitchFamily="34" charset="0"/>
              </a:rPr>
              <a:t>có</a:t>
            </a:r>
            <a:r>
              <a:rPr lang="en-US" sz="2800" dirty="0">
                <a:latin typeface="Arial" pitchFamily="34" charset="0"/>
              </a:rPr>
              <a:t> </a:t>
            </a:r>
            <a:r>
              <a:rPr lang="en-US" sz="2800" dirty="0" err="1">
                <a:latin typeface="Arial" pitchFamily="34" charset="0"/>
              </a:rPr>
              <a:t>thể</a:t>
            </a:r>
            <a:r>
              <a:rPr lang="en-US" sz="2800" dirty="0">
                <a:latin typeface="Arial" pitchFamily="34" charset="0"/>
              </a:rPr>
              <a:t> </a:t>
            </a:r>
            <a:r>
              <a:rPr lang="en-US" sz="2800" dirty="0" err="1">
                <a:latin typeface="Arial" pitchFamily="34" charset="0"/>
              </a:rPr>
              <a:t>che</a:t>
            </a:r>
            <a:r>
              <a:rPr lang="en-US" sz="2800" dirty="0">
                <a:latin typeface="Arial" pitchFamily="34" charset="0"/>
              </a:rPr>
              <a:t> </a:t>
            </a:r>
            <a:r>
              <a:rPr lang="en-US" sz="2800" dirty="0" err="1">
                <a:latin typeface="Arial" pitchFamily="34" charset="0"/>
              </a:rPr>
              <a:t>giấu</a:t>
            </a:r>
            <a:r>
              <a:rPr lang="en-US" sz="2800" dirty="0">
                <a:latin typeface="Arial" pitchFamily="34" charset="0"/>
              </a:rPr>
              <a:t> đ/c source, </a:t>
            </a:r>
            <a:r>
              <a:rPr lang="en-US" sz="2800" dirty="0" err="1">
                <a:latin typeface="Arial" pitchFamily="34" charset="0"/>
              </a:rPr>
              <a:t>dest</a:t>
            </a:r>
            <a:r>
              <a:rPr lang="en-US" sz="2800" dirty="0">
                <a:latin typeface="Arial" pitchFamily="34" charset="0"/>
              </a:rPr>
              <a:t> </a:t>
            </a:r>
            <a:r>
              <a:rPr lang="en-US" sz="2800" dirty="0" err="1">
                <a:latin typeface="Arial" pitchFamily="34" charset="0"/>
              </a:rPr>
              <a:t>thật</a:t>
            </a:r>
            <a:r>
              <a:rPr lang="en-US" sz="2800" dirty="0">
                <a:latin typeface="Arial" pitchFamily="34" charset="0"/>
              </a:rPr>
              <a:t> </a:t>
            </a:r>
            <a:r>
              <a:rPr lang="en-US" sz="2800" dirty="0" err="1">
                <a:latin typeface="Arial" pitchFamily="34" charset="0"/>
              </a:rPr>
              <a:t>của</a:t>
            </a:r>
            <a:r>
              <a:rPr lang="en-US" sz="2800" dirty="0">
                <a:latin typeface="Arial" pitchFamily="34" charset="0"/>
              </a:rPr>
              <a:t> </a:t>
            </a:r>
            <a:r>
              <a:rPr lang="en-US" sz="2800" dirty="0" err="1">
                <a:latin typeface="Arial" pitchFamily="34" charset="0"/>
              </a:rPr>
              <a:t>gói</a:t>
            </a:r>
            <a:r>
              <a:rPr lang="en-US" sz="2800" dirty="0">
                <a:latin typeface="Arial" pitchFamily="34" charset="0"/>
              </a:rPr>
              <a:t> tin</a:t>
            </a:r>
          </a:p>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32</a:t>
            </a:fld>
            <a:endParaRPr lang="ru-RU" dirty="0"/>
          </a:p>
        </p:txBody>
      </p:sp>
    </p:spTree>
    <p:extLst>
      <p:ext uri="{BB962C8B-B14F-4D97-AF65-F5344CB8AC3E}">
        <p14:creationId xmlns:p14="http://schemas.microsoft.com/office/powerpoint/2010/main" val="3242069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3" name="Title 2"/>
          <p:cNvSpPr>
            <a:spLocks noGrp="1"/>
          </p:cNvSpPr>
          <p:nvPr>
            <p:ph type="title"/>
          </p:nvPr>
        </p:nvSpPr>
        <p:spPr/>
        <p:txBody>
          <a:bodyPr/>
          <a:lstStyle/>
          <a:p>
            <a:r>
              <a:rPr lang="en-US" sz="3600" b="0" dirty="0" err="1">
                <a:latin typeface="Arial" pitchFamily="34" charset="0"/>
                <a:cs typeface="Arial" pitchFamily="34" charset="0"/>
              </a:rPr>
              <a:t>Bảng</a:t>
            </a:r>
            <a:r>
              <a:rPr lang="en-US" sz="3600" b="0" dirty="0">
                <a:latin typeface="Arial" pitchFamily="34" charset="0"/>
                <a:cs typeface="Arial" pitchFamily="34" charset="0"/>
              </a:rPr>
              <a:t> so </a:t>
            </a:r>
            <a:r>
              <a:rPr lang="en-US" sz="3600" b="0" dirty="0" err="1">
                <a:latin typeface="Arial" pitchFamily="34" charset="0"/>
                <a:cs typeface="Arial" pitchFamily="34" charset="0"/>
              </a:rPr>
              <a:t>sánh</a:t>
            </a:r>
            <a:r>
              <a:rPr lang="en-US" sz="3600" b="0" dirty="0">
                <a:latin typeface="Arial" pitchFamily="34" charset="0"/>
                <a:cs typeface="Arial" pitchFamily="34" charset="0"/>
              </a:rPr>
              <a:t> </a:t>
            </a:r>
            <a:r>
              <a:rPr lang="en-US" sz="3600" b="0" dirty="0" err="1">
                <a:latin typeface="Arial" pitchFamily="34" charset="0"/>
                <a:cs typeface="Arial" pitchFamily="34" charset="0"/>
              </a:rPr>
              <a:t>giữa</a:t>
            </a:r>
            <a:r>
              <a:rPr lang="en-US" sz="3600" b="0" dirty="0">
                <a:latin typeface="Arial" pitchFamily="34" charset="0"/>
                <a:cs typeface="Arial" pitchFamily="34" charset="0"/>
              </a:rPr>
              <a:t> </a:t>
            </a:r>
            <a:r>
              <a:rPr lang="en-US" sz="3600" b="0" dirty="0" err="1">
                <a:latin typeface="Arial" pitchFamily="34" charset="0"/>
                <a:cs typeface="Arial" pitchFamily="34" charset="0"/>
              </a:rPr>
              <a:t>giao</a:t>
            </a:r>
            <a:r>
              <a:rPr lang="en-US" sz="3600" b="0" dirty="0">
                <a:latin typeface="Arial" pitchFamily="34" charset="0"/>
                <a:cs typeface="Arial" pitchFamily="34" charset="0"/>
              </a:rPr>
              <a:t> </a:t>
            </a:r>
            <a:r>
              <a:rPr lang="en-US" sz="3600" b="0" dirty="0" err="1">
                <a:latin typeface="Arial" pitchFamily="34" charset="0"/>
                <a:cs typeface="Arial" pitchFamily="34" charset="0"/>
              </a:rPr>
              <a:t>thức</a:t>
            </a:r>
            <a:r>
              <a:rPr lang="en-US" sz="3600" b="0" dirty="0">
                <a:latin typeface="Arial" pitchFamily="34" charset="0"/>
                <a:cs typeface="Arial" pitchFamily="34" charset="0"/>
              </a:rPr>
              <a:t> AH </a:t>
            </a:r>
            <a:r>
              <a:rPr lang="en-US" sz="3600" b="0" dirty="0" err="1">
                <a:latin typeface="Arial" pitchFamily="34" charset="0"/>
                <a:cs typeface="Arial" pitchFamily="34" charset="0"/>
              </a:rPr>
              <a:t>và</a:t>
            </a:r>
            <a:r>
              <a:rPr lang="en-US" sz="3600" b="0" dirty="0">
                <a:latin typeface="Arial" pitchFamily="34" charset="0"/>
                <a:cs typeface="Arial" pitchFamily="34" charset="0"/>
              </a:rPr>
              <a:t> ESP</a:t>
            </a:r>
            <a:endParaRPr lang="en-US" sz="3600" b="0"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33</a:t>
            </a:fld>
            <a:endParaRPr lang="ru-RU" dirty="0"/>
          </a:p>
        </p:txBody>
      </p:sp>
      <p:pic>
        <p:nvPicPr>
          <p:cNvPr id="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30" y="1371600"/>
            <a:ext cx="970683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07207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1524000" y="665100"/>
            <a:ext cx="7315200" cy="1392300"/>
          </a:xfrm>
          <a:custGeom>
            <a:avLst/>
            <a:gdLst>
              <a:gd name="connsiteX0" fmla="*/ 232055 w 1392300"/>
              <a:gd name="connsiteY0" fmla="*/ 0 h 7206600"/>
              <a:gd name="connsiteX1" fmla="*/ 1160245 w 1392300"/>
              <a:gd name="connsiteY1" fmla="*/ 0 h 7206600"/>
              <a:gd name="connsiteX2" fmla="*/ 1392300 w 1392300"/>
              <a:gd name="connsiteY2" fmla="*/ 232055 h 7206600"/>
              <a:gd name="connsiteX3" fmla="*/ 1392300 w 1392300"/>
              <a:gd name="connsiteY3" fmla="*/ 7206600 h 7206600"/>
              <a:gd name="connsiteX4" fmla="*/ 1392300 w 1392300"/>
              <a:gd name="connsiteY4" fmla="*/ 7206600 h 7206600"/>
              <a:gd name="connsiteX5" fmla="*/ 0 w 1392300"/>
              <a:gd name="connsiteY5" fmla="*/ 7206600 h 7206600"/>
              <a:gd name="connsiteX6" fmla="*/ 0 w 1392300"/>
              <a:gd name="connsiteY6" fmla="*/ 7206600 h 7206600"/>
              <a:gd name="connsiteX7" fmla="*/ 0 w 1392300"/>
              <a:gd name="connsiteY7" fmla="*/ 232055 h 7206600"/>
              <a:gd name="connsiteX8" fmla="*/ 232055 w 1392300"/>
              <a:gd name="connsiteY8" fmla="*/ 0 h 72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300" h="7206600">
                <a:moveTo>
                  <a:pt x="1392300" y="1201126"/>
                </a:moveTo>
                <a:lnTo>
                  <a:pt x="1392300" y="6005474"/>
                </a:lnTo>
                <a:cubicBezTo>
                  <a:pt x="1392300" y="6668835"/>
                  <a:pt x="1372228" y="7206600"/>
                  <a:pt x="1347467" y="7206600"/>
                </a:cubicBezTo>
                <a:lnTo>
                  <a:pt x="0" y="7206600"/>
                </a:lnTo>
                <a:lnTo>
                  <a:pt x="0" y="7206600"/>
                </a:lnTo>
                <a:lnTo>
                  <a:pt x="0" y="0"/>
                </a:lnTo>
                <a:lnTo>
                  <a:pt x="0" y="0"/>
                </a:lnTo>
                <a:lnTo>
                  <a:pt x="1347467" y="0"/>
                </a:lnTo>
                <a:cubicBezTo>
                  <a:pt x="1372228" y="0"/>
                  <a:pt x="1392300" y="537765"/>
                  <a:pt x="1392300" y="1201126"/>
                </a:cubicBezTo>
                <a:close/>
              </a:path>
            </a:pathLst>
          </a:custGeom>
          <a:scene3d>
            <a:camera prst="orthographicFront"/>
            <a:lightRig rig="threePt" dir="t">
              <a:rot lat="0" lon="0" rev="7500000"/>
            </a:lightRig>
          </a:scene3d>
          <a:sp3d z="152400" extrusionH="63500" prstMaterial="dkEdge">
            <a:bevelT w="125400" h="36350" prst="relaxedInset"/>
            <a:contourClr>
              <a:schemeClr val="bg1"/>
            </a:contourClr>
          </a:sp3d>
        </p:spPr>
        <p:style>
          <a:lnRef idx="1">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220366" rIns="296566" bIns="220366" numCol="1" spcCol="1270" anchor="ctr" anchorCtr="0">
            <a:noAutofit/>
          </a:bodyPr>
          <a:lstStyle/>
          <a:p>
            <a:pPr lvl="0" defTabSz="2667000">
              <a:lnSpc>
                <a:spcPct val="90000"/>
              </a:lnSpc>
              <a:spcBef>
                <a:spcPct val="0"/>
              </a:spcBef>
              <a:spcAft>
                <a:spcPct val="35000"/>
              </a:spcAft>
            </a:pPr>
            <a:r>
              <a:rPr lang="en-US" sz="6000">
                <a:latin typeface="Tahoma" pitchFamily="34" charset="0"/>
                <a:ea typeface="Tahoma" pitchFamily="34" charset="0"/>
                <a:cs typeface="Tahoma" pitchFamily="34" charset="0"/>
              </a:rPr>
              <a:t>Giao thức ESP</a:t>
            </a:r>
            <a:endParaRPr lang="vi-VN" sz="6000" dirty="0">
              <a:latin typeface="Tahoma" pitchFamily="34" charset="0"/>
              <a:ea typeface="Tahoma" pitchFamily="34" charset="0"/>
              <a:cs typeface="Tahoma" pitchFamily="34" charset="0"/>
            </a:endParaRPr>
          </a:p>
        </p:txBody>
      </p:sp>
      <p:sp>
        <p:nvSpPr>
          <p:cNvPr id="7" name="Freeform 6"/>
          <p:cNvSpPr/>
          <p:nvPr/>
        </p:nvSpPr>
        <p:spPr>
          <a:xfrm>
            <a:off x="228600" y="790500"/>
            <a:ext cx="1090485" cy="1170000"/>
          </a:xfrm>
          <a:custGeom>
            <a:avLst/>
            <a:gdLst>
              <a:gd name="connsiteX0" fmla="*/ 0 w 1170000"/>
              <a:gd name="connsiteY0" fmla="*/ 585000 h 1170000"/>
              <a:gd name="connsiteX1" fmla="*/ 585000 w 1170000"/>
              <a:gd name="connsiteY1" fmla="*/ 0 h 1170000"/>
              <a:gd name="connsiteX2" fmla="*/ 1170000 w 1170000"/>
              <a:gd name="connsiteY2" fmla="*/ 585000 h 1170000"/>
              <a:gd name="connsiteX3" fmla="*/ 585000 w 1170000"/>
              <a:gd name="connsiteY3" fmla="*/ 1170000 h 1170000"/>
              <a:gd name="connsiteX4" fmla="*/ 0 w 1170000"/>
              <a:gd name="connsiteY4" fmla="*/ 585000 h 11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1170000">
                <a:moveTo>
                  <a:pt x="0" y="585000"/>
                </a:moveTo>
                <a:cubicBezTo>
                  <a:pt x="0" y="261913"/>
                  <a:pt x="261913" y="0"/>
                  <a:pt x="585000" y="0"/>
                </a:cubicBezTo>
                <a:cubicBezTo>
                  <a:pt x="908087" y="0"/>
                  <a:pt x="1170000" y="261913"/>
                  <a:pt x="1170000" y="585000"/>
                </a:cubicBezTo>
                <a:cubicBezTo>
                  <a:pt x="1170000" y="908087"/>
                  <a:pt x="908087" y="1170000"/>
                  <a:pt x="585000" y="1170000"/>
                </a:cubicBezTo>
                <a:cubicBezTo>
                  <a:pt x="261913" y="1170000"/>
                  <a:pt x="0" y="908087"/>
                  <a:pt x="0" y="585000"/>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71343" tIns="171343" rIns="171343" bIns="171343" numCol="1" spcCol="1270" anchor="ctr" anchorCtr="0">
            <a:noAutofit/>
          </a:bodyPr>
          <a:lstStyle/>
          <a:p>
            <a:pPr lvl="0" algn="ctr" defTabSz="2400300">
              <a:lnSpc>
                <a:spcPct val="90000"/>
              </a:lnSpc>
              <a:spcBef>
                <a:spcPct val="0"/>
              </a:spcBef>
              <a:spcAft>
                <a:spcPct val="35000"/>
              </a:spcAft>
            </a:pPr>
            <a:r>
              <a:rPr lang="en-US" sz="5400"/>
              <a:t>1</a:t>
            </a:r>
            <a:endParaRPr lang="vi-VN" sz="5400" kern="1200" noProof="0" dirty="0"/>
          </a:p>
        </p:txBody>
      </p:sp>
      <p:sp>
        <p:nvSpPr>
          <p:cNvPr id="12" name="Freeform 11"/>
          <p:cNvSpPr/>
          <p:nvPr/>
        </p:nvSpPr>
        <p:spPr>
          <a:xfrm>
            <a:off x="1632600" y="4191000"/>
            <a:ext cx="7206600" cy="1392300"/>
          </a:xfrm>
          <a:custGeom>
            <a:avLst/>
            <a:gdLst>
              <a:gd name="connsiteX0" fmla="*/ 232055 w 1392300"/>
              <a:gd name="connsiteY0" fmla="*/ 0 h 7206600"/>
              <a:gd name="connsiteX1" fmla="*/ 1160245 w 1392300"/>
              <a:gd name="connsiteY1" fmla="*/ 0 h 7206600"/>
              <a:gd name="connsiteX2" fmla="*/ 1392300 w 1392300"/>
              <a:gd name="connsiteY2" fmla="*/ 232055 h 7206600"/>
              <a:gd name="connsiteX3" fmla="*/ 1392300 w 1392300"/>
              <a:gd name="connsiteY3" fmla="*/ 7206600 h 7206600"/>
              <a:gd name="connsiteX4" fmla="*/ 1392300 w 1392300"/>
              <a:gd name="connsiteY4" fmla="*/ 7206600 h 7206600"/>
              <a:gd name="connsiteX5" fmla="*/ 0 w 1392300"/>
              <a:gd name="connsiteY5" fmla="*/ 7206600 h 7206600"/>
              <a:gd name="connsiteX6" fmla="*/ 0 w 1392300"/>
              <a:gd name="connsiteY6" fmla="*/ 7206600 h 7206600"/>
              <a:gd name="connsiteX7" fmla="*/ 0 w 1392300"/>
              <a:gd name="connsiteY7" fmla="*/ 232055 h 7206600"/>
              <a:gd name="connsiteX8" fmla="*/ 232055 w 1392300"/>
              <a:gd name="connsiteY8" fmla="*/ 0 h 72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300" h="7206600">
                <a:moveTo>
                  <a:pt x="1392300" y="1201126"/>
                </a:moveTo>
                <a:lnTo>
                  <a:pt x="1392300" y="6005474"/>
                </a:lnTo>
                <a:cubicBezTo>
                  <a:pt x="1392300" y="6668835"/>
                  <a:pt x="1372228" y="7206600"/>
                  <a:pt x="1347467" y="7206600"/>
                </a:cubicBezTo>
                <a:lnTo>
                  <a:pt x="0" y="7206600"/>
                </a:lnTo>
                <a:lnTo>
                  <a:pt x="0" y="7206600"/>
                </a:lnTo>
                <a:lnTo>
                  <a:pt x="0" y="0"/>
                </a:lnTo>
                <a:lnTo>
                  <a:pt x="0" y="0"/>
                </a:lnTo>
                <a:lnTo>
                  <a:pt x="1347467" y="0"/>
                </a:lnTo>
                <a:cubicBezTo>
                  <a:pt x="1372228" y="0"/>
                  <a:pt x="1392300" y="537765"/>
                  <a:pt x="1392300" y="1201126"/>
                </a:cubicBezTo>
                <a:close/>
              </a:path>
            </a:pathLst>
          </a:custGeom>
          <a:scene3d>
            <a:camera prst="orthographicFront"/>
            <a:lightRig rig="threePt" dir="t">
              <a:rot lat="0" lon="0" rev="7500000"/>
            </a:lightRig>
          </a:scene3d>
          <a:sp3d z="152400" extrusionH="63500" prstMaterial="dkEdge">
            <a:bevelT w="125400" h="36350" prst="relaxedInset"/>
            <a:contourClr>
              <a:schemeClr val="bg1"/>
            </a:contourClr>
          </a:sp3d>
        </p:spPr>
        <p:style>
          <a:lnRef idx="1">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220366" rIns="296566" bIns="220366" numCol="1" spcCol="1270" anchor="ctr" anchorCtr="0">
            <a:noAutofit/>
          </a:bodyPr>
          <a:lstStyle/>
          <a:p>
            <a:pPr lvl="0" defTabSz="2667000">
              <a:lnSpc>
                <a:spcPct val="90000"/>
              </a:lnSpc>
              <a:spcBef>
                <a:spcPct val="0"/>
              </a:spcBef>
              <a:spcAft>
                <a:spcPct val="35000"/>
              </a:spcAft>
            </a:pPr>
            <a:r>
              <a:rPr lang="en-US" sz="6000">
                <a:latin typeface="Tahoma" pitchFamily="34" charset="0"/>
                <a:ea typeface="Tahoma" pitchFamily="34" charset="0"/>
                <a:cs typeface="Tahoma" pitchFamily="34" charset="0"/>
              </a:rPr>
              <a:t>Giao thức IKE</a:t>
            </a:r>
            <a:endParaRPr lang="vi-VN" sz="6000" dirty="0">
              <a:latin typeface="Tahoma" pitchFamily="34" charset="0"/>
              <a:ea typeface="Tahoma" pitchFamily="34" charset="0"/>
              <a:cs typeface="Tahoma" pitchFamily="34" charset="0"/>
            </a:endParaRPr>
          </a:p>
        </p:txBody>
      </p:sp>
      <p:sp>
        <p:nvSpPr>
          <p:cNvPr id="13" name="Freeform 12"/>
          <p:cNvSpPr/>
          <p:nvPr/>
        </p:nvSpPr>
        <p:spPr>
          <a:xfrm>
            <a:off x="228600" y="4302149"/>
            <a:ext cx="1170000" cy="1170000"/>
          </a:xfrm>
          <a:custGeom>
            <a:avLst/>
            <a:gdLst>
              <a:gd name="connsiteX0" fmla="*/ 0 w 1170000"/>
              <a:gd name="connsiteY0" fmla="*/ 585000 h 1170000"/>
              <a:gd name="connsiteX1" fmla="*/ 585000 w 1170000"/>
              <a:gd name="connsiteY1" fmla="*/ 0 h 1170000"/>
              <a:gd name="connsiteX2" fmla="*/ 1170000 w 1170000"/>
              <a:gd name="connsiteY2" fmla="*/ 585000 h 1170000"/>
              <a:gd name="connsiteX3" fmla="*/ 585000 w 1170000"/>
              <a:gd name="connsiteY3" fmla="*/ 1170000 h 1170000"/>
              <a:gd name="connsiteX4" fmla="*/ 0 w 1170000"/>
              <a:gd name="connsiteY4" fmla="*/ 585000 h 11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1170000">
                <a:moveTo>
                  <a:pt x="0" y="585000"/>
                </a:moveTo>
                <a:cubicBezTo>
                  <a:pt x="0" y="261913"/>
                  <a:pt x="261913" y="0"/>
                  <a:pt x="585000" y="0"/>
                </a:cubicBezTo>
                <a:cubicBezTo>
                  <a:pt x="908087" y="0"/>
                  <a:pt x="1170000" y="261913"/>
                  <a:pt x="1170000" y="585000"/>
                </a:cubicBezTo>
                <a:cubicBezTo>
                  <a:pt x="1170000" y="908087"/>
                  <a:pt x="908087" y="1170000"/>
                  <a:pt x="585000" y="1170000"/>
                </a:cubicBezTo>
                <a:cubicBezTo>
                  <a:pt x="261913" y="1170000"/>
                  <a:pt x="0" y="908087"/>
                  <a:pt x="0" y="585000"/>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71343" tIns="171343" rIns="171343" bIns="171343" numCol="1" spcCol="1270" anchor="ctr" anchorCtr="0">
            <a:noAutofit/>
          </a:bodyPr>
          <a:lstStyle/>
          <a:p>
            <a:pPr lvl="0" algn="ctr" defTabSz="2400300">
              <a:lnSpc>
                <a:spcPct val="90000"/>
              </a:lnSpc>
              <a:spcBef>
                <a:spcPct val="0"/>
              </a:spcBef>
              <a:spcAft>
                <a:spcPct val="35000"/>
              </a:spcAft>
            </a:pPr>
            <a:r>
              <a:rPr lang="en-US" sz="5400" b="1" noProof="0"/>
              <a:t>3</a:t>
            </a:r>
            <a:endParaRPr lang="vi-VN" sz="5400" b="1" kern="1200" noProof="0"/>
          </a:p>
        </p:txBody>
      </p:sp>
      <p:sp>
        <p:nvSpPr>
          <p:cNvPr id="14" name="Freeform 13"/>
          <p:cNvSpPr/>
          <p:nvPr/>
        </p:nvSpPr>
        <p:spPr>
          <a:xfrm>
            <a:off x="1632600" y="2341500"/>
            <a:ext cx="7206600" cy="1392300"/>
          </a:xfrm>
          <a:custGeom>
            <a:avLst/>
            <a:gdLst>
              <a:gd name="connsiteX0" fmla="*/ 232055 w 1392300"/>
              <a:gd name="connsiteY0" fmla="*/ 0 h 7206600"/>
              <a:gd name="connsiteX1" fmla="*/ 1160245 w 1392300"/>
              <a:gd name="connsiteY1" fmla="*/ 0 h 7206600"/>
              <a:gd name="connsiteX2" fmla="*/ 1392300 w 1392300"/>
              <a:gd name="connsiteY2" fmla="*/ 232055 h 7206600"/>
              <a:gd name="connsiteX3" fmla="*/ 1392300 w 1392300"/>
              <a:gd name="connsiteY3" fmla="*/ 7206600 h 7206600"/>
              <a:gd name="connsiteX4" fmla="*/ 1392300 w 1392300"/>
              <a:gd name="connsiteY4" fmla="*/ 7206600 h 7206600"/>
              <a:gd name="connsiteX5" fmla="*/ 0 w 1392300"/>
              <a:gd name="connsiteY5" fmla="*/ 7206600 h 7206600"/>
              <a:gd name="connsiteX6" fmla="*/ 0 w 1392300"/>
              <a:gd name="connsiteY6" fmla="*/ 7206600 h 7206600"/>
              <a:gd name="connsiteX7" fmla="*/ 0 w 1392300"/>
              <a:gd name="connsiteY7" fmla="*/ 232055 h 7206600"/>
              <a:gd name="connsiteX8" fmla="*/ 232055 w 1392300"/>
              <a:gd name="connsiteY8" fmla="*/ 0 h 72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300" h="7206600">
                <a:moveTo>
                  <a:pt x="1392300" y="1201126"/>
                </a:moveTo>
                <a:lnTo>
                  <a:pt x="1392300" y="6005474"/>
                </a:lnTo>
                <a:cubicBezTo>
                  <a:pt x="1392300" y="6668835"/>
                  <a:pt x="1372228" y="7206600"/>
                  <a:pt x="1347467" y="7206600"/>
                </a:cubicBezTo>
                <a:lnTo>
                  <a:pt x="0" y="7206600"/>
                </a:lnTo>
                <a:lnTo>
                  <a:pt x="0" y="7206600"/>
                </a:lnTo>
                <a:lnTo>
                  <a:pt x="0" y="0"/>
                </a:lnTo>
                <a:lnTo>
                  <a:pt x="0" y="0"/>
                </a:lnTo>
                <a:lnTo>
                  <a:pt x="1347467" y="0"/>
                </a:lnTo>
                <a:cubicBezTo>
                  <a:pt x="1372228" y="0"/>
                  <a:pt x="1392300" y="537765"/>
                  <a:pt x="1392300" y="1201126"/>
                </a:cubicBezTo>
                <a:close/>
              </a:path>
            </a:pathLst>
          </a:custGeom>
          <a:solidFill>
            <a:srgbClr val="00FF00"/>
          </a:solidFill>
          <a:scene3d>
            <a:camera prst="orthographicFront"/>
            <a:lightRig rig="threePt" dir="t">
              <a:rot lat="0" lon="0" rev="7500000"/>
            </a:lightRig>
          </a:scene3d>
          <a:sp3d z="152400" extrusionH="63500" prstMaterial="dkEdge">
            <a:bevelT w="125400" h="36350" prst="relaxedInset"/>
            <a:contourClr>
              <a:schemeClr val="bg1"/>
            </a:contourClr>
          </a:sp3d>
        </p:spPr>
        <p:style>
          <a:lnRef idx="1">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220366" rIns="296566" bIns="220366" numCol="1" spcCol="1270" anchor="ctr" anchorCtr="0">
            <a:noAutofit/>
          </a:bodyPr>
          <a:lstStyle/>
          <a:p>
            <a:pPr lvl="0" defTabSz="2667000">
              <a:lnSpc>
                <a:spcPct val="90000"/>
              </a:lnSpc>
              <a:spcBef>
                <a:spcPct val="0"/>
              </a:spcBef>
              <a:spcAft>
                <a:spcPct val="35000"/>
              </a:spcAft>
            </a:pPr>
            <a:r>
              <a:rPr lang="en-US" sz="6000">
                <a:latin typeface="Tahoma" pitchFamily="34" charset="0"/>
                <a:ea typeface="Tahoma" pitchFamily="34" charset="0"/>
                <a:cs typeface="Tahoma" pitchFamily="34" charset="0"/>
              </a:rPr>
              <a:t>Kết hợp AH &amp; ESP</a:t>
            </a:r>
            <a:endParaRPr lang="vi-VN" sz="6000" dirty="0">
              <a:latin typeface="Tahoma" pitchFamily="34" charset="0"/>
              <a:ea typeface="Tahoma" pitchFamily="34" charset="0"/>
              <a:cs typeface="Tahoma" pitchFamily="34" charset="0"/>
            </a:endParaRPr>
          </a:p>
        </p:txBody>
      </p:sp>
      <p:sp>
        <p:nvSpPr>
          <p:cNvPr id="15" name="Freeform 14"/>
          <p:cNvSpPr/>
          <p:nvPr/>
        </p:nvSpPr>
        <p:spPr>
          <a:xfrm>
            <a:off x="228600" y="2452649"/>
            <a:ext cx="1170000" cy="1170000"/>
          </a:xfrm>
          <a:custGeom>
            <a:avLst/>
            <a:gdLst>
              <a:gd name="connsiteX0" fmla="*/ 0 w 1170000"/>
              <a:gd name="connsiteY0" fmla="*/ 585000 h 1170000"/>
              <a:gd name="connsiteX1" fmla="*/ 585000 w 1170000"/>
              <a:gd name="connsiteY1" fmla="*/ 0 h 1170000"/>
              <a:gd name="connsiteX2" fmla="*/ 1170000 w 1170000"/>
              <a:gd name="connsiteY2" fmla="*/ 585000 h 1170000"/>
              <a:gd name="connsiteX3" fmla="*/ 585000 w 1170000"/>
              <a:gd name="connsiteY3" fmla="*/ 1170000 h 1170000"/>
              <a:gd name="connsiteX4" fmla="*/ 0 w 1170000"/>
              <a:gd name="connsiteY4" fmla="*/ 585000 h 11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1170000">
                <a:moveTo>
                  <a:pt x="0" y="585000"/>
                </a:moveTo>
                <a:cubicBezTo>
                  <a:pt x="0" y="261913"/>
                  <a:pt x="261913" y="0"/>
                  <a:pt x="585000" y="0"/>
                </a:cubicBezTo>
                <a:cubicBezTo>
                  <a:pt x="908087" y="0"/>
                  <a:pt x="1170000" y="261913"/>
                  <a:pt x="1170000" y="585000"/>
                </a:cubicBezTo>
                <a:cubicBezTo>
                  <a:pt x="1170000" y="908087"/>
                  <a:pt x="908087" y="1170000"/>
                  <a:pt x="585000" y="1170000"/>
                </a:cubicBezTo>
                <a:cubicBezTo>
                  <a:pt x="261913" y="1170000"/>
                  <a:pt x="0" y="908087"/>
                  <a:pt x="0" y="585000"/>
                </a:cubicBezTo>
                <a:close/>
              </a:path>
            </a:pathLst>
          </a:custGeom>
          <a:solidFill>
            <a:srgbClr val="00FF00"/>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71343" tIns="171343" rIns="171343" bIns="171343" numCol="1" spcCol="1270" anchor="ctr" anchorCtr="0">
            <a:noAutofit/>
          </a:bodyPr>
          <a:lstStyle/>
          <a:p>
            <a:pPr lvl="0" algn="ctr" defTabSz="2400300">
              <a:lnSpc>
                <a:spcPct val="90000"/>
              </a:lnSpc>
              <a:spcBef>
                <a:spcPct val="0"/>
              </a:spcBef>
              <a:spcAft>
                <a:spcPct val="35000"/>
              </a:spcAft>
            </a:pPr>
            <a:r>
              <a:rPr lang="en-US" sz="5400" b="1" noProof="0"/>
              <a:t>2</a:t>
            </a:r>
            <a:endParaRPr lang="vi-VN" sz="5400" b="1" kern="1200" noProof="0"/>
          </a:p>
        </p:txBody>
      </p:sp>
    </p:spTree>
    <p:extLst>
      <p:ext uri="{BB962C8B-B14F-4D97-AF65-F5344CB8AC3E}">
        <p14:creationId xmlns:p14="http://schemas.microsoft.com/office/powerpoint/2010/main" val="34063495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0" y="990600"/>
            <a:ext cx="8991600" cy="6096000"/>
          </a:xfrm>
          <a:prstGeom prst="rect">
            <a:avLst/>
          </a:prstGeom>
          <a:noFill/>
          <a:ln>
            <a:noFill/>
          </a:ln>
        </p:spPr>
      </p:pic>
      <p:sp>
        <p:nvSpPr>
          <p:cNvPr id="2" name="Content Placeholder 1"/>
          <p:cNvSpPr>
            <a:spLocks noGrp="1"/>
          </p:cNvSpPr>
          <p:nvPr>
            <p:ph sz="quarter" idx="13"/>
          </p:nvPr>
        </p:nvSpPr>
        <p:spPr/>
        <p:txBody>
          <a:bodyPr/>
          <a:lstStyle/>
          <a:p>
            <a:pPr marL="342900" lvl="1" indent="-342900">
              <a:spcBef>
                <a:spcPts val="0"/>
              </a:spcBef>
              <a:buFont typeface="Arial" pitchFamily="34" charset="0"/>
              <a:buChar char="•"/>
            </a:pPr>
            <a:r>
              <a:rPr lang="en-US" dirty="0">
                <a:latin typeface="Arial" pitchFamily="34" charset="0"/>
                <a:cs typeface="Arial" pitchFamily="34" charset="0"/>
              </a:rPr>
              <a:t>G</a:t>
            </a:r>
            <a:r>
              <a:rPr lang="x-none">
                <a:latin typeface="Arial" pitchFamily="34" charset="0"/>
                <a:cs typeface="Arial" pitchFamily="34" charset="0"/>
              </a:rPr>
              <a:t>ói tin sẽ được đảm bảo an toàn 2 lớp: lớp bên ngoài là AH, lớp bên trong là ESP.</a:t>
            </a:r>
            <a:endParaRPr lang="en-US" dirty="0">
              <a:latin typeface="Arial" pitchFamily="34" charset="0"/>
              <a:cs typeface="Arial" pitchFamily="34" charset="0"/>
            </a:endParaRPr>
          </a:p>
          <a:p>
            <a:endParaRPr lang="en-US" dirty="0"/>
          </a:p>
        </p:txBody>
      </p:sp>
      <p:sp>
        <p:nvSpPr>
          <p:cNvPr id="3" name="Title 2"/>
          <p:cNvSpPr>
            <a:spLocks noGrp="1"/>
          </p:cNvSpPr>
          <p:nvPr>
            <p:ph type="title"/>
          </p:nvPr>
        </p:nvSpPr>
        <p:spPr/>
        <p:txBody>
          <a:bodyPr/>
          <a:lstStyle/>
          <a:p>
            <a:r>
              <a:rPr lang="en-US" sz="3600" b="0" dirty="0" err="1">
                <a:latin typeface="Arial" pitchFamily="34" charset="0"/>
                <a:cs typeface="Arial" pitchFamily="34" charset="0"/>
              </a:rPr>
              <a:t>Kết</a:t>
            </a:r>
            <a:r>
              <a:rPr lang="en-US" sz="3600" b="0" dirty="0">
                <a:latin typeface="Arial" pitchFamily="34" charset="0"/>
                <a:cs typeface="Arial" pitchFamily="34" charset="0"/>
              </a:rPr>
              <a:t> </a:t>
            </a:r>
            <a:r>
              <a:rPr lang="en-US" sz="3600" b="0" dirty="0" err="1">
                <a:latin typeface="Arial" pitchFamily="34" charset="0"/>
                <a:cs typeface="Arial" pitchFamily="34" charset="0"/>
              </a:rPr>
              <a:t>hợp</a:t>
            </a:r>
            <a:r>
              <a:rPr lang="en-US" sz="3600" b="0" dirty="0">
                <a:latin typeface="Arial" pitchFamily="34" charset="0"/>
                <a:cs typeface="Arial" pitchFamily="34" charset="0"/>
              </a:rPr>
              <a:t> AH </a:t>
            </a:r>
            <a:r>
              <a:rPr lang="en-US" sz="3600" b="0" dirty="0" err="1">
                <a:latin typeface="Arial" pitchFamily="34" charset="0"/>
                <a:cs typeface="Arial" pitchFamily="34" charset="0"/>
              </a:rPr>
              <a:t>và</a:t>
            </a:r>
            <a:r>
              <a:rPr lang="en-US" sz="3600" b="0" dirty="0">
                <a:latin typeface="Arial" pitchFamily="34" charset="0"/>
                <a:cs typeface="Arial" pitchFamily="34" charset="0"/>
              </a:rPr>
              <a:t> ESP </a:t>
            </a:r>
            <a:r>
              <a:rPr lang="en-US" sz="3600" b="0" dirty="0" err="1">
                <a:latin typeface="Arial" pitchFamily="34" charset="0"/>
                <a:cs typeface="Arial" pitchFamily="34" charset="0"/>
              </a:rPr>
              <a:t>trong</a:t>
            </a:r>
            <a:r>
              <a:rPr lang="en-US" sz="3600" b="0" dirty="0">
                <a:latin typeface="Arial" pitchFamily="34" charset="0"/>
                <a:cs typeface="Arial" pitchFamily="34" charset="0"/>
              </a:rPr>
              <a:t> </a:t>
            </a:r>
            <a:r>
              <a:rPr lang="en-US" sz="3600" b="0" dirty="0" err="1">
                <a:latin typeface="Arial" pitchFamily="34" charset="0"/>
                <a:cs typeface="Arial" pitchFamily="34" charset="0"/>
              </a:rPr>
              <a:t>chế</a:t>
            </a:r>
            <a:r>
              <a:rPr lang="en-US" sz="3600" b="0" dirty="0">
                <a:latin typeface="Arial" pitchFamily="34" charset="0"/>
                <a:cs typeface="Arial" pitchFamily="34" charset="0"/>
              </a:rPr>
              <a:t> </a:t>
            </a:r>
            <a:r>
              <a:rPr lang="en-US" sz="3600" b="0" dirty="0" err="1">
                <a:latin typeface="Arial" pitchFamily="34" charset="0"/>
                <a:cs typeface="Arial" pitchFamily="34" charset="0"/>
              </a:rPr>
              <a:t>độ</a:t>
            </a:r>
            <a:r>
              <a:rPr lang="en-US" sz="3600" b="0" dirty="0">
                <a:latin typeface="Arial" pitchFamily="34" charset="0"/>
                <a:cs typeface="Arial" pitchFamily="34" charset="0"/>
              </a:rPr>
              <a:t> Transport</a:t>
            </a:r>
            <a:endParaRPr lang="en-US" sz="3600" b="0"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35</a:t>
            </a:fld>
            <a:endParaRPr lang="ru-RU" dirty="0"/>
          </a:p>
        </p:txBody>
      </p:sp>
      <p:sp>
        <p:nvSpPr>
          <p:cNvPr id="6" name="TextBox 10"/>
          <p:cNvSpPr txBox="1">
            <a:spLocks noChangeArrowheads="1"/>
          </p:cNvSpPr>
          <p:nvPr/>
        </p:nvSpPr>
        <p:spPr bwMode="auto">
          <a:xfrm>
            <a:off x="1600200" y="2057400"/>
            <a:ext cx="3657600" cy="461665"/>
          </a:xfrm>
          <a:prstGeom prst="rect">
            <a:avLst/>
          </a:prstGeom>
          <a:solidFill>
            <a:schemeClr val="accent3">
              <a:lumMod val="60000"/>
              <a:lumOff val="40000"/>
            </a:schemeClr>
          </a:solidFill>
          <a:ln>
            <a:noFill/>
          </a:ln>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400" b="1" dirty="0" err="1"/>
              <a:t>IPSec</a:t>
            </a:r>
            <a:r>
              <a:rPr lang="en-US" sz="2400" b="1" dirty="0"/>
              <a:t> Transport  Mode</a:t>
            </a:r>
          </a:p>
        </p:txBody>
      </p:sp>
    </p:spTree>
    <p:extLst>
      <p:ext uri="{BB962C8B-B14F-4D97-AF65-F5344CB8AC3E}">
        <p14:creationId xmlns:p14="http://schemas.microsoft.com/office/powerpoint/2010/main" val="9529048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3" name="Title 2"/>
          <p:cNvSpPr>
            <a:spLocks noGrp="1"/>
          </p:cNvSpPr>
          <p:nvPr>
            <p:ph type="title"/>
          </p:nvPr>
        </p:nvSpPr>
        <p:spPr/>
        <p:txBody>
          <a:bodyPr/>
          <a:lstStyle/>
          <a:p>
            <a:r>
              <a:rPr lang="en-US" sz="3600" b="0" dirty="0" err="1">
                <a:latin typeface="Arial" pitchFamily="34" charset="0"/>
                <a:cs typeface="Arial" pitchFamily="34" charset="0"/>
              </a:rPr>
              <a:t>Kết</a:t>
            </a:r>
            <a:r>
              <a:rPr lang="en-US" sz="3600" b="0" dirty="0">
                <a:latin typeface="Arial" pitchFamily="34" charset="0"/>
                <a:cs typeface="Arial" pitchFamily="34" charset="0"/>
              </a:rPr>
              <a:t> </a:t>
            </a:r>
            <a:r>
              <a:rPr lang="en-US" sz="3600" b="0" dirty="0" err="1">
                <a:latin typeface="Arial" pitchFamily="34" charset="0"/>
                <a:cs typeface="Arial" pitchFamily="34" charset="0"/>
              </a:rPr>
              <a:t>hợp</a:t>
            </a:r>
            <a:r>
              <a:rPr lang="en-US" sz="3600" b="0" dirty="0">
                <a:latin typeface="Arial" pitchFamily="34" charset="0"/>
                <a:cs typeface="Arial" pitchFamily="34" charset="0"/>
              </a:rPr>
              <a:t> AH </a:t>
            </a:r>
            <a:r>
              <a:rPr lang="en-US" sz="3600" b="0" dirty="0" err="1">
                <a:latin typeface="Arial" pitchFamily="34" charset="0"/>
                <a:cs typeface="Arial" pitchFamily="34" charset="0"/>
              </a:rPr>
              <a:t>và</a:t>
            </a:r>
            <a:r>
              <a:rPr lang="en-US" sz="3600" b="0" dirty="0">
                <a:latin typeface="Arial" pitchFamily="34" charset="0"/>
                <a:cs typeface="Arial" pitchFamily="34" charset="0"/>
              </a:rPr>
              <a:t> ESP </a:t>
            </a:r>
            <a:r>
              <a:rPr lang="en-US" sz="3600" b="0" dirty="0" err="1">
                <a:latin typeface="Arial" pitchFamily="34" charset="0"/>
                <a:cs typeface="Arial" pitchFamily="34" charset="0"/>
              </a:rPr>
              <a:t>trong</a:t>
            </a:r>
            <a:r>
              <a:rPr lang="en-US" sz="3600" b="0" dirty="0">
                <a:latin typeface="Arial" pitchFamily="34" charset="0"/>
                <a:cs typeface="Arial" pitchFamily="34" charset="0"/>
              </a:rPr>
              <a:t> </a:t>
            </a:r>
            <a:r>
              <a:rPr lang="en-US" sz="3600" b="0" dirty="0" err="1">
                <a:latin typeface="Arial" pitchFamily="34" charset="0"/>
                <a:cs typeface="Arial" pitchFamily="34" charset="0"/>
              </a:rPr>
              <a:t>chế</a:t>
            </a:r>
            <a:r>
              <a:rPr lang="en-US" sz="3600" b="0" dirty="0">
                <a:latin typeface="Arial" pitchFamily="34" charset="0"/>
                <a:cs typeface="Arial" pitchFamily="34" charset="0"/>
              </a:rPr>
              <a:t> </a:t>
            </a:r>
            <a:r>
              <a:rPr lang="en-US" sz="3600" b="0" err="1">
                <a:latin typeface="Arial" pitchFamily="34" charset="0"/>
                <a:cs typeface="Arial" pitchFamily="34" charset="0"/>
              </a:rPr>
              <a:t>độ</a:t>
            </a:r>
            <a:r>
              <a:rPr lang="en-US" sz="3600" b="0">
                <a:latin typeface="Arial" pitchFamily="34" charset="0"/>
                <a:cs typeface="Arial" pitchFamily="34" charset="0"/>
              </a:rPr>
              <a:t> Tunnel</a:t>
            </a:r>
            <a:endParaRPr lang="en-US" sz="3600" b="0"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36</a:t>
            </a:fld>
            <a:endParaRPr lang="ru-RU"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52400" y="762000"/>
            <a:ext cx="9448800" cy="6096000"/>
          </a:xfrm>
          <a:prstGeom prst="rect">
            <a:avLst/>
          </a:prstGeom>
          <a:noFill/>
          <a:ln>
            <a:noFill/>
          </a:ln>
        </p:spPr>
      </p:pic>
    </p:spTree>
    <p:extLst>
      <p:ext uri="{BB962C8B-B14F-4D97-AF65-F5344CB8AC3E}">
        <p14:creationId xmlns:p14="http://schemas.microsoft.com/office/powerpoint/2010/main" val="11585710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1524000" y="665100"/>
            <a:ext cx="7315200" cy="1392300"/>
          </a:xfrm>
          <a:custGeom>
            <a:avLst/>
            <a:gdLst>
              <a:gd name="connsiteX0" fmla="*/ 232055 w 1392300"/>
              <a:gd name="connsiteY0" fmla="*/ 0 h 7206600"/>
              <a:gd name="connsiteX1" fmla="*/ 1160245 w 1392300"/>
              <a:gd name="connsiteY1" fmla="*/ 0 h 7206600"/>
              <a:gd name="connsiteX2" fmla="*/ 1392300 w 1392300"/>
              <a:gd name="connsiteY2" fmla="*/ 232055 h 7206600"/>
              <a:gd name="connsiteX3" fmla="*/ 1392300 w 1392300"/>
              <a:gd name="connsiteY3" fmla="*/ 7206600 h 7206600"/>
              <a:gd name="connsiteX4" fmla="*/ 1392300 w 1392300"/>
              <a:gd name="connsiteY4" fmla="*/ 7206600 h 7206600"/>
              <a:gd name="connsiteX5" fmla="*/ 0 w 1392300"/>
              <a:gd name="connsiteY5" fmla="*/ 7206600 h 7206600"/>
              <a:gd name="connsiteX6" fmla="*/ 0 w 1392300"/>
              <a:gd name="connsiteY6" fmla="*/ 7206600 h 7206600"/>
              <a:gd name="connsiteX7" fmla="*/ 0 w 1392300"/>
              <a:gd name="connsiteY7" fmla="*/ 232055 h 7206600"/>
              <a:gd name="connsiteX8" fmla="*/ 232055 w 1392300"/>
              <a:gd name="connsiteY8" fmla="*/ 0 h 72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300" h="7206600">
                <a:moveTo>
                  <a:pt x="1392300" y="1201126"/>
                </a:moveTo>
                <a:lnTo>
                  <a:pt x="1392300" y="6005474"/>
                </a:lnTo>
                <a:cubicBezTo>
                  <a:pt x="1392300" y="6668835"/>
                  <a:pt x="1372228" y="7206600"/>
                  <a:pt x="1347467" y="7206600"/>
                </a:cubicBezTo>
                <a:lnTo>
                  <a:pt x="0" y="7206600"/>
                </a:lnTo>
                <a:lnTo>
                  <a:pt x="0" y="7206600"/>
                </a:lnTo>
                <a:lnTo>
                  <a:pt x="0" y="0"/>
                </a:lnTo>
                <a:lnTo>
                  <a:pt x="0" y="0"/>
                </a:lnTo>
                <a:lnTo>
                  <a:pt x="1347467" y="0"/>
                </a:lnTo>
                <a:cubicBezTo>
                  <a:pt x="1372228" y="0"/>
                  <a:pt x="1392300" y="537765"/>
                  <a:pt x="1392300" y="1201126"/>
                </a:cubicBezTo>
                <a:close/>
              </a:path>
            </a:pathLst>
          </a:custGeom>
          <a:scene3d>
            <a:camera prst="orthographicFront"/>
            <a:lightRig rig="threePt" dir="t">
              <a:rot lat="0" lon="0" rev="7500000"/>
            </a:lightRig>
          </a:scene3d>
          <a:sp3d z="152400" extrusionH="63500" prstMaterial="dkEdge">
            <a:bevelT w="125400" h="36350" prst="relaxedInset"/>
            <a:contourClr>
              <a:schemeClr val="bg1"/>
            </a:contourClr>
          </a:sp3d>
        </p:spPr>
        <p:style>
          <a:lnRef idx="1">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220366" rIns="296566" bIns="220366" numCol="1" spcCol="1270" anchor="ctr" anchorCtr="0">
            <a:noAutofit/>
          </a:bodyPr>
          <a:lstStyle/>
          <a:p>
            <a:pPr lvl="0" defTabSz="2667000">
              <a:lnSpc>
                <a:spcPct val="90000"/>
              </a:lnSpc>
              <a:spcBef>
                <a:spcPct val="0"/>
              </a:spcBef>
              <a:spcAft>
                <a:spcPct val="35000"/>
              </a:spcAft>
            </a:pPr>
            <a:r>
              <a:rPr lang="en-US" sz="6000">
                <a:latin typeface="Tahoma" pitchFamily="34" charset="0"/>
                <a:ea typeface="Tahoma" pitchFamily="34" charset="0"/>
                <a:cs typeface="Tahoma" pitchFamily="34" charset="0"/>
              </a:rPr>
              <a:t>Giao thức ESP</a:t>
            </a:r>
            <a:endParaRPr lang="vi-VN" sz="6000" dirty="0">
              <a:latin typeface="Tahoma" pitchFamily="34" charset="0"/>
              <a:ea typeface="Tahoma" pitchFamily="34" charset="0"/>
              <a:cs typeface="Tahoma" pitchFamily="34" charset="0"/>
            </a:endParaRPr>
          </a:p>
        </p:txBody>
      </p:sp>
      <p:sp>
        <p:nvSpPr>
          <p:cNvPr id="7" name="Freeform 6"/>
          <p:cNvSpPr/>
          <p:nvPr/>
        </p:nvSpPr>
        <p:spPr>
          <a:xfrm>
            <a:off x="228600" y="790500"/>
            <a:ext cx="1090485" cy="1170000"/>
          </a:xfrm>
          <a:custGeom>
            <a:avLst/>
            <a:gdLst>
              <a:gd name="connsiteX0" fmla="*/ 0 w 1170000"/>
              <a:gd name="connsiteY0" fmla="*/ 585000 h 1170000"/>
              <a:gd name="connsiteX1" fmla="*/ 585000 w 1170000"/>
              <a:gd name="connsiteY1" fmla="*/ 0 h 1170000"/>
              <a:gd name="connsiteX2" fmla="*/ 1170000 w 1170000"/>
              <a:gd name="connsiteY2" fmla="*/ 585000 h 1170000"/>
              <a:gd name="connsiteX3" fmla="*/ 585000 w 1170000"/>
              <a:gd name="connsiteY3" fmla="*/ 1170000 h 1170000"/>
              <a:gd name="connsiteX4" fmla="*/ 0 w 1170000"/>
              <a:gd name="connsiteY4" fmla="*/ 585000 h 11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1170000">
                <a:moveTo>
                  <a:pt x="0" y="585000"/>
                </a:moveTo>
                <a:cubicBezTo>
                  <a:pt x="0" y="261913"/>
                  <a:pt x="261913" y="0"/>
                  <a:pt x="585000" y="0"/>
                </a:cubicBezTo>
                <a:cubicBezTo>
                  <a:pt x="908087" y="0"/>
                  <a:pt x="1170000" y="261913"/>
                  <a:pt x="1170000" y="585000"/>
                </a:cubicBezTo>
                <a:cubicBezTo>
                  <a:pt x="1170000" y="908087"/>
                  <a:pt x="908087" y="1170000"/>
                  <a:pt x="585000" y="1170000"/>
                </a:cubicBezTo>
                <a:cubicBezTo>
                  <a:pt x="261913" y="1170000"/>
                  <a:pt x="0" y="908087"/>
                  <a:pt x="0" y="585000"/>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71343" tIns="171343" rIns="171343" bIns="171343" numCol="1" spcCol="1270" anchor="ctr" anchorCtr="0">
            <a:noAutofit/>
          </a:bodyPr>
          <a:lstStyle/>
          <a:p>
            <a:pPr lvl="0" algn="ctr" defTabSz="2400300">
              <a:lnSpc>
                <a:spcPct val="90000"/>
              </a:lnSpc>
              <a:spcBef>
                <a:spcPct val="0"/>
              </a:spcBef>
              <a:spcAft>
                <a:spcPct val="35000"/>
              </a:spcAft>
            </a:pPr>
            <a:r>
              <a:rPr lang="en-US" sz="5400"/>
              <a:t>1</a:t>
            </a:r>
            <a:endParaRPr lang="vi-VN" sz="5400" kern="1200" noProof="0" dirty="0"/>
          </a:p>
        </p:txBody>
      </p:sp>
      <p:sp>
        <p:nvSpPr>
          <p:cNvPr id="12" name="Freeform 11"/>
          <p:cNvSpPr/>
          <p:nvPr/>
        </p:nvSpPr>
        <p:spPr>
          <a:xfrm>
            <a:off x="1632600" y="4191000"/>
            <a:ext cx="7206600" cy="1392300"/>
          </a:xfrm>
          <a:custGeom>
            <a:avLst/>
            <a:gdLst>
              <a:gd name="connsiteX0" fmla="*/ 232055 w 1392300"/>
              <a:gd name="connsiteY0" fmla="*/ 0 h 7206600"/>
              <a:gd name="connsiteX1" fmla="*/ 1160245 w 1392300"/>
              <a:gd name="connsiteY1" fmla="*/ 0 h 7206600"/>
              <a:gd name="connsiteX2" fmla="*/ 1392300 w 1392300"/>
              <a:gd name="connsiteY2" fmla="*/ 232055 h 7206600"/>
              <a:gd name="connsiteX3" fmla="*/ 1392300 w 1392300"/>
              <a:gd name="connsiteY3" fmla="*/ 7206600 h 7206600"/>
              <a:gd name="connsiteX4" fmla="*/ 1392300 w 1392300"/>
              <a:gd name="connsiteY4" fmla="*/ 7206600 h 7206600"/>
              <a:gd name="connsiteX5" fmla="*/ 0 w 1392300"/>
              <a:gd name="connsiteY5" fmla="*/ 7206600 h 7206600"/>
              <a:gd name="connsiteX6" fmla="*/ 0 w 1392300"/>
              <a:gd name="connsiteY6" fmla="*/ 7206600 h 7206600"/>
              <a:gd name="connsiteX7" fmla="*/ 0 w 1392300"/>
              <a:gd name="connsiteY7" fmla="*/ 232055 h 7206600"/>
              <a:gd name="connsiteX8" fmla="*/ 232055 w 1392300"/>
              <a:gd name="connsiteY8" fmla="*/ 0 h 72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300" h="7206600">
                <a:moveTo>
                  <a:pt x="1392300" y="1201126"/>
                </a:moveTo>
                <a:lnTo>
                  <a:pt x="1392300" y="6005474"/>
                </a:lnTo>
                <a:cubicBezTo>
                  <a:pt x="1392300" y="6668835"/>
                  <a:pt x="1372228" y="7206600"/>
                  <a:pt x="1347467" y="7206600"/>
                </a:cubicBezTo>
                <a:lnTo>
                  <a:pt x="0" y="7206600"/>
                </a:lnTo>
                <a:lnTo>
                  <a:pt x="0" y="7206600"/>
                </a:lnTo>
                <a:lnTo>
                  <a:pt x="0" y="0"/>
                </a:lnTo>
                <a:lnTo>
                  <a:pt x="0" y="0"/>
                </a:lnTo>
                <a:lnTo>
                  <a:pt x="1347467" y="0"/>
                </a:lnTo>
                <a:cubicBezTo>
                  <a:pt x="1372228" y="0"/>
                  <a:pt x="1392300" y="537765"/>
                  <a:pt x="1392300" y="1201126"/>
                </a:cubicBezTo>
                <a:close/>
              </a:path>
            </a:pathLst>
          </a:custGeom>
          <a:solidFill>
            <a:srgbClr val="00FF00"/>
          </a:solidFill>
          <a:scene3d>
            <a:camera prst="orthographicFront"/>
            <a:lightRig rig="threePt" dir="t">
              <a:rot lat="0" lon="0" rev="7500000"/>
            </a:lightRig>
          </a:scene3d>
          <a:sp3d z="152400" extrusionH="63500" prstMaterial="dkEdge">
            <a:bevelT w="125400" h="36350" prst="relaxedInset"/>
            <a:contourClr>
              <a:schemeClr val="bg1"/>
            </a:contourClr>
          </a:sp3d>
        </p:spPr>
        <p:style>
          <a:lnRef idx="1">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220366" rIns="296566" bIns="220366" numCol="1" spcCol="1270" anchor="ctr" anchorCtr="0">
            <a:noAutofit/>
          </a:bodyPr>
          <a:lstStyle/>
          <a:p>
            <a:pPr lvl="0" defTabSz="2667000">
              <a:lnSpc>
                <a:spcPct val="90000"/>
              </a:lnSpc>
              <a:spcBef>
                <a:spcPct val="0"/>
              </a:spcBef>
              <a:spcAft>
                <a:spcPct val="35000"/>
              </a:spcAft>
            </a:pPr>
            <a:r>
              <a:rPr lang="en-US" sz="6000">
                <a:latin typeface="Tahoma" pitchFamily="34" charset="0"/>
                <a:ea typeface="Tahoma" pitchFamily="34" charset="0"/>
                <a:cs typeface="Tahoma" pitchFamily="34" charset="0"/>
              </a:rPr>
              <a:t>Giao thức IKE</a:t>
            </a:r>
            <a:endParaRPr lang="vi-VN" sz="6000" dirty="0">
              <a:latin typeface="Tahoma" pitchFamily="34" charset="0"/>
              <a:ea typeface="Tahoma" pitchFamily="34" charset="0"/>
              <a:cs typeface="Tahoma" pitchFamily="34" charset="0"/>
            </a:endParaRPr>
          </a:p>
        </p:txBody>
      </p:sp>
      <p:sp>
        <p:nvSpPr>
          <p:cNvPr id="13" name="Freeform 12"/>
          <p:cNvSpPr/>
          <p:nvPr/>
        </p:nvSpPr>
        <p:spPr>
          <a:xfrm>
            <a:off x="228600" y="4302149"/>
            <a:ext cx="1170000" cy="1170000"/>
          </a:xfrm>
          <a:custGeom>
            <a:avLst/>
            <a:gdLst>
              <a:gd name="connsiteX0" fmla="*/ 0 w 1170000"/>
              <a:gd name="connsiteY0" fmla="*/ 585000 h 1170000"/>
              <a:gd name="connsiteX1" fmla="*/ 585000 w 1170000"/>
              <a:gd name="connsiteY1" fmla="*/ 0 h 1170000"/>
              <a:gd name="connsiteX2" fmla="*/ 1170000 w 1170000"/>
              <a:gd name="connsiteY2" fmla="*/ 585000 h 1170000"/>
              <a:gd name="connsiteX3" fmla="*/ 585000 w 1170000"/>
              <a:gd name="connsiteY3" fmla="*/ 1170000 h 1170000"/>
              <a:gd name="connsiteX4" fmla="*/ 0 w 1170000"/>
              <a:gd name="connsiteY4" fmla="*/ 585000 h 11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1170000">
                <a:moveTo>
                  <a:pt x="0" y="585000"/>
                </a:moveTo>
                <a:cubicBezTo>
                  <a:pt x="0" y="261913"/>
                  <a:pt x="261913" y="0"/>
                  <a:pt x="585000" y="0"/>
                </a:cubicBezTo>
                <a:cubicBezTo>
                  <a:pt x="908087" y="0"/>
                  <a:pt x="1170000" y="261913"/>
                  <a:pt x="1170000" y="585000"/>
                </a:cubicBezTo>
                <a:cubicBezTo>
                  <a:pt x="1170000" y="908087"/>
                  <a:pt x="908087" y="1170000"/>
                  <a:pt x="585000" y="1170000"/>
                </a:cubicBezTo>
                <a:cubicBezTo>
                  <a:pt x="261913" y="1170000"/>
                  <a:pt x="0" y="908087"/>
                  <a:pt x="0" y="585000"/>
                </a:cubicBezTo>
                <a:close/>
              </a:path>
            </a:pathLst>
          </a:custGeom>
          <a:solidFill>
            <a:srgbClr val="00FF00"/>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71343" tIns="171343" rIns="171343" bIns="171343" numCol="1" spcCol="1270" anchor="ctr" anchorCtr="0">
            <a:noAutofit/>
          </a:bodyPr>
          <a:lstStyle/>
          <a:p>
            <a:pPr lvl="0" algn="ctr" defTabSz="2400300">
              <a:lnSpc>
                <a:spcPct val="90000"/>
              </a:lnSpc>
              <a:spcBef>
                <a:spcPct val="0"/>
              </a:spcBef>
              <a:spcAft>
                <a:spcPct val="35000"/>
              </a:spcAft>
            </a:pPr>
            <a:r>
              <a:rPr lang="en-US" sz="5400" b="1" noProof="0"/>
              <a:t>3</a:t>
            </a:r>
            <a:endParaRPr lang="vi-VN" sz="5400" b="1" kern="1200" noProof="0"/>
          </a:p>
        </p:txBody>
      </p:sp>
      <p:sp>
        <p:nvSpPr>
          <p:cNvPr id="14" name="Freeform 13"/>
          <p:cNvSpPr/>
          <p:nvPr/>
        </p:nvSpPr>
        <p:spPr>
          <a:xfrm>
            <a:off x="1632600" y="2341500"/>
            <a:ext cx="7206600" cy="1392300"/>
          </a:xfrm>
          <a:custGeom>
            <a:avLst/>
            <a:gdLst>
              <a:gd name="connsiteX0" fmla="*/ 232055 w 1392300"/>
              <a:gd name="connsiteY0" fmla="*/ 0 h 7206600"/>
              <a:gd name="connsiteX1" fmla="*/ 1160245 w 1392300"/>
              <a:gd name="connsiteY1" fmla="*/ 0 h 7206600"/>
              <a:gd name="connsiteX2" fmla="*/ 1392300 w 1392300"/>
              <a:gd name="connsiteY2" fmla="*/ 232055 h 7206600"/>
              <a:gd name="connsiteX3" fmla="*/ 1392300 w 1392300"/>
              <a:gd name="connsiteY3" fmla="*/ 7206600 h 7206600"/>
              <a:gd name="connsiteX4" fmla="*/ 1392300 w 1392300"/>
              <a:gd name="connsiteY4" fmla="*/ 7206600 h 7206600"/>
              <a:gd name="connsiteX5" fmla="*/ 0 w 1392300"/>
              <a:gd name="connsiteY5" fmla="*/ 7206600 h 7206600"/>
              <a:gd name="connsiteX6" fmla="*/ 0 w 1392300"/>
              <a:gd name="connsiteY6" fmla="*/ 7206600 h 7206600"/>
              <a:gd name="connsiteX7" fmla="*/ 0 w 1392300"/>
              <a:gd name="connsiteY7" fmla="*/ 232055 h 7206600"/>
              <a:gd name="connsiteX8" fmla="*/ 232055 w 1392300"/>
              <a:gd name="connsiteY8" fmla="*/ 0 h 72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300" h="7206600">
                <a:moveTo>
                  <a:pt x="1392300" y="1201126"/>
                </a:moveTo>
                <a:lnTo>
                  <a:pt x="1392300" y="6005474"/>
                </a:lnTo>
                <a:cubicBezTo>
                  <a:pt x="1392300" y="6668835"/>
                  <a:pt x="1372228" y="7206600"/>
                  <a:pt x="1347467" y="7206600"/>
                </a:cubicBezTo>
                <a:lnTo>
                  <a:pt x="0" y="7206600"/>
                </a:lnTo>
                <a:lnTo>
                  <a:pt x="0" y="7206600"/>
                </a:lnTo>
                <a:lnTo>
                  <a:pt x="0" y="0"/>
                </a:lnTo>
                <a:lnTo>
                  <a:pt x="0" y="0"/>
                </a:lnTo>
                <a:lnTo>
                  <a:pt x="1347467" y="0"/>
                </a:lnTo>
                <a:cubicBezTo>
                  <a:pt x="1372228" y="0"/>
                  <a:pt x="1392300" y="537765"/>
                  <a:pt x="1392300" y="1201126"/>
                </a:cubicBezTo>
                <a:close/>
              </a:path>
            </a:pathLst>
          </a:custGeom>
          <a:scene3d>
            <a:camera prst="orthographicFront"/>
            <a:lightRig rig="threePt" dir="t">
              <a:rot lat="0" lon="0" rev="7500000"/>
            </a:lightRig>
          </a:scene3d>
          <a:sp3d z="152400" extrusionH="63500" prstMaterial="dkEdge">
            <a:bevelT w="125400" h="36350" prst="relaxedInset"/>
            <a:contourClr>
              <a:schemeClr val="bg1"/>
            </a:contourClr>
          </a:sp3d>
        </p:spPr>
        <p:style>
          <a:lnRef idx="1">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220366" rIns="296566" bIns="220366" numCol="1" spcCol="1270" anchor="ctr" anchorCtr="0">
            <a:noAutofit/>
          </a:bodyPr>
          <a:lstStyle/>
          <a:p>
            <a:pPr lvl="0" defTabSz="2667000">
              <a:lnSpc>
                <a:spcPct val="90000"/>
              </a:lnSpc>
              <a:spcBef>
                <a:spcPct val="0"/>
              </a:spcBef>
              <a:spcAft>
                <a:spcPct val="35000"/>
              </a:spcAft>
            </a:pPr>
            <a:r>
              <a:rPr lang="en-US" sz="6000">
                <a:latin typeface="Tahoma" pitchFamily="34" charset="0"/>
                <a:ea typeface="Tahoma" pitchFamily="34" charset="0"/>
                <a:cs typeface="Tahoma" pitchFamily="34" charset="0"/>
              </a:rPr>
              <a:t>Kết hợp AH &amp; ESP</a:t>
            </a:r>
            <a:endParaRPr lang="vi-VN" sz="6000" dirty="0">
              <a:latin typeface="Tahoma" pitchFamily="34" charset="0"/>
              <a:ea typeface="Tahoma" pitchFamily="34" charset="0"/>
              <a:cs typeface="Tahoma" pitchFamily="34" charset="0"/>
            </a:endParaRPr>
          </a:p>
        </p:txBody>
      </p:sp>
      <p:sp>
        <p:nvSpPr>
          <p:cNvPr id="15" name="Freeform 14"/>
          <p:cNvSpPr/>
          <p:nvPr/>
        </p:nvSpPr>
        <p:spPr>
          <a:xfrm>
            <a:off x="228600" y="2452649"/>
            <a:ext cx="1170000" cy="1170000"/>
          </a:xfrm>
          <a:custGeom>
            <a:avLst/>
            <a:gdLst>
              <a:gd name="connsiteX0" fmla="*/ 0 w 1170000"/>
              <a:gd name="connsiteY0" fmla="*/ 585000 h 1170000"/>
              <a:gd name="connsiteX1" fmla="*/ 585000 w 1170000"/>
              <a:gd name="connsiteY1" fmla="*/ 0 h 1170000"/>
              <a:gd name="connsiteX2" fmla="*/ 1170000 w 1170000"/>
              <a:gd name="connsiteY2" fmla="*/ 585000 h 1170000"/>
              <a:gd name="connsiteX3" fmla="*/ 585000 w 1170000"/>
              <a:gd name="connsiteY3" fmla="*/ 1170000 h 1170000"/>
              <a:gd name="connsiteX4" fmla="*/ 0 w 1170000"/>
              <a:gd name="connsiteY4" fmla="*/ 585000 h 11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1170000">
                <a:moveTo>
                  <a:pt x="0" y="585000"/>
                </a:moveTo>
                <a:cubicBezTo>
                  <a:pt x="0" y="261913"/>
                  <a:pt x="261913" y="0"/>
                  <a:pt x="585000" y="0"/>
                </a:cubicBezTo>
                <a:cubicBezTo>
                  <a:pt x="908087" y="0"/>
                  <a:pt x="1170000" y="261913"/>
                  <a:pt x="1170000" y="585000"/>
                </a:cubicBezTo>
                <a:cubicBezTo>
                  <a:pt x="1170000" y="908087"/>
                  <a:pt x="908087" y="1170000"/>
                  <a:pt x="585000" y="1170000"/>
                </a:cubicBezTo>
                <a:cubicBezTo>
                  <a:pt x="261913" y="1170000"/>
                  <a:pt x="0" y="908087"/>
                  <a:pt x="0" y="585000"/>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71343" tIns="171343" rIns="171343" bIns="171343" numCol="1" spcCol="1270" anchor="ctr" anchorCtr="0">
            <a:noAutofit/>
          </a:bodyPr>
          <a:lstStyle/>
          <a:p>
            <a:pPr lvl="0" algn="ctr" defTabSz="2400300">
              <a:lnSpc>
                <a:spcPct val="90000"/>
              </a:lnSpc>
              <a:spcBef>
                <a:spcPct val="0"/>
              </a:spcBef>
              <a:spcAft>
                <a:spcPct val="35000"/>
              </a:spcAft>
            </a:pPr>
            <a:r>
              <a:rPr lang="en-US" sz="5400" b="1" noProof="0"/>
              <a:t>2</a:t>
            </a:r>
            <a:endParaRPr lang="vi-VN" sz="5400" b="1" kern="1200" noProof="0"/>
          </a:p>
        </p:txBody>
      </p:sp>
    </p:spTree>
    <p:extLst>
      <p:ext uri="{BB962C8B-B14F-4D97-AF65-F5344CB8AC3E}">
        <p14:creationId xmlns:p14="http://schemas.microsoft.com/office/powerpoint/2010/main" val="58624981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err="1" smtClean="0">
                <a:latin typeface="Arial" pitchFamily="34" charset="0"/>
              </a:rPr>
              <a:t>Bản</a:t>
            </a:r>
            <a:r>
              <a:rPr lang="en-US" dirty="0" smtClean="0">
                <a:latin typeface="Arial" pitchFamily="34" charset="0"/>
              </a:rPr>
              <a:t> </a:t>
            </a:r>
            <a:r>
              <a:rPr lang="en-US" dirty="0" err="1">
                <a:latin typeface="Arial" pitchFamily="34" charset="0"/>
              </a:rPr>
              <a:t>thân</a:t>
            </a:r>
            <a:r>
              <a:rPr lang="en-US" dirty="0">
                <a:latin typeface="Arial" pitchFamily="34" charset="0"/>
              </a:rPr>
              <a:t> </a:t>
            </a:r>
            <a:r>
              <a:rPr lang="en-US" dirty="0" err="1">
                <a:solidFill>
                  <a:srgbClr val="0000FF"/>
                </a:solidFill>
                <a:latin typeface="Arial" pitchFamily="34" charset="0"/>
              </a:rPr>
              <a:t>IPSec</a:t>
            </a:r>
            <a:r>
              <a:rPr lang="en-US" dirty="0">
                <a:latin typeface="Arial" pitchFamily="34" charset="0"/>
              </a:rPr>
              <a:t> </a:t>
            </a:r>
            <a:r>
              <a:rPr lang="en-US" dirty="0" err="1">
                <a:solidFill>
                  <a:srgbClr val="0000FF"/>
                </a:solidFill>
                <a:latin typeface="Arial" pitchFamily="34" charset="0"/>
              </a:rPr>
              <a:t>không</a:t>
            </a:r>
            <a:r>
              <a:rPr lang="en-US" dirty="0">
                <a:solidFill>
                  <a:srgbClr val="0000FF"/>
                </a:solidFill>
                <a:latin typeface="Arial" pitchFamily="34" charset="0"/>
              </a:rPr>
              <a:t> </a:t>
            </a:r>
            <a:r>
              <a:rPr lang="en-US" dirty="0" err="1">
                <a:solidFill>
                  <a:srgbClr val="0000FF"/>
                </a:solidFill>
                <a:latin typeface="Arial" pitchFamily="34" charset="0"/>
              </a:rPr>
              <a:t>có</a:t>
            </a:r>
            <a:r>
              <a:rPr lang="en-US" dirty="0">
                <a:solidFill>
                  <a:srgbClr val="0000FF"/>
                </a:solidFill>
                <a:latin typeface="Arial" pitchFamily="34" charset="0"/>
              </a:rPr>
              <a:t> </a:t>
            </a:r>
            <a:r>
              <a:rPr lang="en-US" dirty="0" err="1">
                <a:solidFill>
                  <a:srgbClr val="0000FF"/>
                </a:solidFill>
                <a:latin typeface="Arial" pitchFamily="34" charset="0"/>
              </a:rPr>
              <a:t>khả</a:t>
            </a:r>
            <a:r>
              <a:rPr lang="en-US" dirty="0">
                <a:solidFill>
                  <a:srgbClr val="0000FF"/>
                </a:solidFill>
                <a:latin typeface="Arial" pitchFamily="34" charset="0"/>
              </a:rPr>
              <a:t> </a:t>
            </a:r>
            <a:r>
              <a:rPr lang="en-US" dirty="0" err="1">
                <a:solidFill>
                  <a:srgbClr val="0000FF"/>
                </a:solidFill>
                <a:latin typeface="Arial" pitchFamily="34" charset="0"/>
              </a:rPr>
              <a:t>năng</a:t>
            </a:r>
            <a:r>
              <a:rPr lang="en-US" dirty="0">
                <a:solidFill>
                  <a:srgbClr val="0000FF"/>
                </a:solidFill>
                <a:latin typeface="Arial" pitchFamily="34" charset="0"/>
              </a:rPr>
              <a:t> </a:t>
            </a:r>
            <a:r>
              <a:rPr lang="en-US" dirty="0" err="1">
                <a:solidFill>
                  <a:srgbClr val="0000FF"/>
                </a:solidFill>
                <a:latin typeface="Arial" pitchFamily="34" charset="0"/>
              </a:rPr>
              <a:t>thiết</a:t>
            </a:r>
            <a:r>
              <a:rPr lang="en-US" dirty="0">
                <a:solidFill>
                  <a:srgbClr val="0000FF"/>
                </a:solidFill>
                <a:latin typeface="Arial" pitchFamily="34" charset="0"/>
              </a:rPr>
              <a:t> </a:t>
            </a:r>
            <a:r>
              <a:rPr lang="en-US" dirty="0" err="1">
                <a:solidFill>
                  <a:srgbClr val="0000FF"/>
                </a:solidFill>
                <a:latin typeface="Arial" pitchFamily="34" charset="0"/>
              </a:rPr>
              <a:t>lập</a:t>
            </a:r>
            <a:r>
              <a:rPr lang="en-US" dirty="0">
                <a:solidFill>
                  <a:srgbClr val="0000FF"/>
                </a:solidFill>
                <a:latin typeface="Arial" pitchFamily="34" charset="0"/>
              </a:rPr>
              <a:t> </a:t>
            </a:r>
            <a:r>
              <a:rPr lang="en-US" dirty="0" smtClean="0">
                <a:solidFill>
                  <a:srgbClr val="0000FF"/>
                </a:solidFill>
                <a:latin typeface="Arial" pitchFamily="34" charset="0"/>
              </a:rPr>
              <a:t>SA</a:t>
            </a:r>
          </a:p>
          <a:p>
            <a:r>
              <a:rPr lang="en-US" dirty="0" smtClean="0">
                <a:latin typeface="Arial" pitchFamily="34" charset="0"/>
              </a:rPr>
              <a:t>Do </a:t>
            </a:r>
            <a:r>
              <a:rPr lang="en-US" dirty="0" err="1">
                <a:latin typeface="Arial" pitchFamily="34" charset="0"/>
              </a:rPr>
              <a:t>đó</a:t>
            </a:r>
            <a:r>
              <a:rPr lang="en-US" dirty="0">
                <a:latin typeface="Arial" pitchFamily="34" charset="0"/>
              </a:rPr>
              <a:t> </a:t>
            </a:r>
            <a:r>
              <a:rPr lang="en-US" dirty="0" err="1">
                <a:latin typeface="Arial" pitchFamily="34" charset="0"/>
              </a:rPr>
              <a:t>quá</a:t>
            </a:r>
            <a:r>
              <a:rPr lang="en-US" dirty="0">
                <a:latin typeface="Arial" pitchFamily="34" charset="0"/>
              </a:rPr>
              <a:t> </a:t>
            </a:r>
            <a:r>
              <a:rPr lang="en-US" dirty="0" err="1">
                <a:latin typeface="Arial" pitchFamily="34" charset="0"/>
              </a:rPr>
              <a:t>trình</a:t>
            </a:r>
            <a:r>
              <a:rPr lang="en-US" dirty="0">
                <a:latin typeface="Arial" pitchFamily="34" charset="0"/>
              </a:rPr>
              <a:t> </a:t>
            </a:r>
            <a:r>
              <a:rPr lang="en-US" dirty="0" err="1">
                <a:latin typeface="Arial" pitchFamily="34" charset="0"/>
              </a:rPr>
              <a:t>được</a:t>
            </a:r>
            <a:r>
              <a:rPr lang="en-US" dirty="0">
                <a:latin typeface="Arial" pitchFamily="34" charset="0"/>
              </a:rPr>
              <a:t> chia </a:t>
            </a:r>
            <a:r>
              <a:rPr lang="en-US" dirty="0" err="1">
                <a:latin typeface="Arial" pitchFamily="34" charset="0"/>
              </a:rPr>
              <a:t>làm</a:t>
            </a:r>
            <a:r>
              <a:rPr lang="en-US" dirty="0">
                <a:latin typeface="Arial" pitchFamily="34" charset="0"/>
              </a:rPr>
              <a:t> 2 </a:t>
            </a:r>
            <a:r>
              <a:rPr lang="en-US" dirty="0" err="1" smtClean="0">
                <a:latin typeface="Arial" pitchFamily="34" charset="0"/>
              </a:rPr>
              <a:t>phần</a:t>
            </a:r>
            <a:r>
              <a:rPr lang="en-US" dirty="0" smtClean="0">
                <a:latin typeface="Arial" pitchFamily="34" charset="0"/>
              </a:rPr>
              <a:t>:</a:t>
            </a:r>
          </a:p>
          <a:p>
            <a:pPr lvl="1"/>
            <a:r>
              <a:rPr lang="en-US" dirty="0" err="1" smtClean="0">
                <a:latin typeface="Arial" pitchFamily="34" charset="0"/>
              </a:rPr>
              <a:t>Giao</a:t>
            </a:r>
            <a:r>
              <a:rPr lang="en-US" dirty="0" smtClean="0">
                <a:latin typeface="Arial" pitchFamily="34" charset="0"/>
              </a:rPr>
              <a:t> </a:t>
            </a:r>
            <a:r>
              <a:rPr lang="en-US" err="1">
                <a:latin typeface="Arial" pitchFamily="34" charset="0"/>
              </a:rPr>
              <a:t>thức</a:t>
            </a:r>
            <a:r>
              <a:rPr lang="en-US">
                <a:latin typeface="Arial" pitchFamily="34" charset="0"/>
              </a:rPr>
              <a:t> </a:t>
            </a:r>
            <a:r>
              <a:rPr lang="en-US" smtClean="0">
                <a:latin typeface="Arial" pitchFamily="34" charset="0"/>
              </a:rPr>
              <a:t>IKE tạo, thoả </a:t>
            </a:r>
            <a:r>
              <a:rPr lang="en-US" dirty="0" err="1">
                <a:latin typeface="Arial" pitchFamily="34" charset="0"/>
              </a:rPr>
              <a:t>thuận</a:t>
            </a:r>
            <a:r>
              <a:rPr lang="en-US" dirty="0">
                <a:latin typeface="Arial" pitchFamily="34" charset="0"/>
              </a:rPr>
              <a:t> </a:t>
            </a:r>
            <a:r>
              <a:rPr lang="en-US" dirty="0" err="1">
                <a:latin typeface="Arial" pitchFamily="34" charset="0"/>
              </a:rPr>
              <a:t>các</a:t>
            </a:r>
            <a:r>
              <a:rPr lang="en-US" dirty="0">
                <a:latin typeface="Arial" pitchFamily="34" charset="0"/>
              </a:rPr>
              <a:t> </a:t>
            </a:r>
            <a:r>
              <a:rPr lang="en-US" dirty="0" smtClean="0">
                <a:latin typeface="Arial" pitchFamily="34" charset="0"/>
              </a:rPr>
              <a:t>SA</a:t>
            </a:r>
          </a:p>
          <a:p>
            <a:pPr lvl="1"/>
            <a:r>
              <a:rPr lang="en-US" dirty="0" err="1" smtClean="0">
                <a:latin typeface="Arial" pitchFamily="34" charset="0"/>
              </a:rPr>
              <a:t>IPSec</a:t>
            </a:r>
            <a:r>
              <a:rPr lang="en-US" dirty="0" smtClean="0">
                <a:latin typeface="Arial" pitchFamily="34" charset="0"/>
              </a:rPr>
              <a:t> </a:t>
            </a:r>
            <a:r>
              <a:rPr lang="en-US" dirty="0" err="1">
                <a:latin typeface="Arial" pitchFamily="34" charset="0"/>
              </a:rPr>
              <a:t>xử</a:t>
            </a:r>
            <a:r>
              <a:rPr lang="en-US" dirty="0">
                <a:latin typeface="Arial" pitchFamily="34" charset="0"/>
              </a:rPr>
              <a:t> </a:t>
            </a:r>
            <a:r>
              <a:rPr lang="en-US" dirty="0" err="1">
                <a:latin typeface="Arial" pitchFamily="34" charset="0"/>
              </a:rPr>
              <a:t>lý</a:t>
            </a:r>
            <a:r>
              <a:rPr lang="en-US" dirty="0">
                <a:latin typeface="Arial" pitchFamily="34" charset="0"/>
              </a:rPr>
              <a:t> ở </a:t>
            </a:r>
            <a:r>
              <a:rPr lang="en-US" dirty="0" err="1">
                <a:latin typeface="Arial" pitchFamily="34" charset="0"/>
              </a:rPr>
              <a:t>mức</a:t>
            </a:r>
            <a:r>
              <a:rPr lang="en-US" dirty="0">
                <a:latin typeface="Arial" pitchFamily="34" charset="0"/>
              </a:rPr>
              <a:t> </a:t>
            </a:r>
            <a:r>
              <a:rPr lang="en-US" dirty="0" err="1">
                <a:latin typeface="Arial" pitchFamily="34" charset="0"/>
              </a:rPr>
              <a:t>gói</a:t>
            </a:r>
            <a:endParaRPr lang="en-US" dirty="0">
              <a:latin typeface="Arial" pitchFamily="34" charset="0"/>
            </a:endParaRPr>
          </a:p>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p>
        </p:txBody>
      </p:sp>
      <p:sp>
        <p:nvSpPr>
          <p:cNvPr id="4" name="Slide Number Placeholder 3"/>
          <p:cNvSpPr>
            <a:spLocks noGrp="1"/>
          </p:cNvSpPr>
          <p:nvPr>
            <p:ph type="sldNum" sz="quarter" idx="12"/>
          </p:nvPr>
        </p:nvSpPr>
        <p:spPr/>
        <p:txBody>
          <a:bodyPr/>
          <a:lstStyle/>
          <a:p>
            <a:fld id="{3E15BD7C-E074-4D4A-84C3-500EE5B9C190}" type="slidenum">
              <a:rPr lang="ru-RU" smtClean="0"/>
              <a:pPr/>
              <a:t>38</a:t>
            </a:fld>
            <a:endParaRPr lang="ru-RU" dirty="0"/>
          </a:p>
        </p:txBody>
      </p:sp>
    </p:spTree>
    <p:extLst>
      <p:ext uri="{BB962C8B-B14F-4D97-AF65-F5344CB8AC3E}">
        <p14:creationId xmlns:p14="http://schemas.microsoft.com/office/powerpoint/2010/main" val="79576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r>
              <a:rPr lang="en-US" sz="3000" dirty="0" err="1" smtClean="0">
                <a:latin typeface="Arial" pitchFamily="34" charset="0"/>
                <a:cs typeface="Arial" pitchFamily="34" charset="0"/>
              </a:rPr>
              <a:t>Giao</a:t>
            </a:r>
            <a:r>
              <a:rPr lang="en-US" sz="3000" dirty="0" smtClean="0">
                <a:latin typeface="Arial" pitchFamily="34" charset="0"/>
                <a:cs typeface="Arial" pitchFamily="34" charset="0"/>
              </a:rPr>
              <a:t> </a:t>
            </a:r>
            <a:r>
              <a:rPr lang="en-US" sz="3000" dirty="0" err="1">
                <a:latin typeface="Arial" pitchFamily="34" charset="0"/>
                <a:cs typeface="Arial" pitchFamily="34" charset="0"/>
              </a:rPr>
              <a:t>thức</a:t>
            </a:r>
            <a:r>
              <a:rPr lang="en-US" sz="3000" dirty="0">
                <a:latin typeface="Arial" pitchFamily="34" charset="0"/>
                <a:cs typeface="Arial" pitchFamily="34" charset="0"/>
              </a:rPr>
              <a:t> </a:t>
            </a:r>
            <a:r>
              <a:rPr lang="en-US" sz="3000" dirty="0">
                <a:solidFill>
                  <a:srgbClr val="0000FF"/>
                </a:solidFill>
                <a:latin typeface="Arial" pitchFamily="34" charset="0"/>
                <a:cs typeface="Arial" pitchFamily="34" charset="0"/>
              </a:rPr>
              <a:t>IKE</a:t>
            </a:r>
            <a:r>
              <a:rPr lang="en-US" sz="3000" dirty="0">
                <a:latin typeface="Arial" pitchFamily="34" charset="0"/>
                <a:cs typeface="Arial" pitchFamily="34" charset="0"/>
              </a:rPr>
              <a:t> (</a:t>
            </a:r>
            <a:r>
              <a:rPr lang="en-US" sz="3000" dirty="0">
                <a:solidFill>
                  <a:srgbClr val="0000FF"/>
                </a:solidFill>
                <a:latin typeface="Arial" pitchFamily="34" charset="0"/>
                <a:cs typeface="Arial" pitchFamily="34" charset="0"/>
              </a:rPr>
              <a:t>Internet Key Exchange</a:t>
            </a:r>
            <a:r>
              <a:rPr lang="en-US" sz="3000" dirty="0">
                <a:latin typeface="Arial" pitchFamily="34" charset="0"/>
                <a:cs typeface="Arial" pitchFamily="34" charset="0"/>
              </a:rPr>
              <a:t> – </a:t>
            </a:r>
            <a:r>
              <a:rPr lang="en-US" sz="3000" dirty="0" err="1">
                <a:latin typeface="Arial" pitchFamily="34" charset="0"/>
                <a:cs typeface="Arial" pitchFamily="34" charset="0"/>
              </a:rPr>
              <a:t>RFC</a:t>
            </a:r>
            <a:r>
              <a:rPr lang="en-US" sz="3000" dirty="0">
                <a:latin typeface="Arial" pitchFamily="34" charset="0"/>
                <a:cs typeface="Arial" pitchFamily="34" charset="0"/>
              </a:rPr>
              <a:t> 2409): </a:t>
            </a:r>
            <a:endParaRPr lang="en-US" sz="3000" dirty="0" smtClean="0">
              <a:latin typeface="Arial" pitchFamily="34" charset="0"/>
              <a:cs typeface="Arial" pitchFamily="34" charset="0"/>
            </a:endParaRPr>
          </a:p>
          <a:p>
            <a:pPr lvl="1"/>
            <a:r>
              <a:rPr lang="en-US" sz="3000" dirty="0" err="1" smtClean="0">
                <a:latin typeface="Arial" pitchFamily="34" charset="0"/>
                <a:cs typeface="Arial" pitchFamily="34" charset="0"/>
              </a:rPr>
              <a:t>Là</a:t>
            </a:r>
            <a:r>
              <a:rPr lang="en-US" sz="3000" dirty="0" smtClean="0">
                <a:latin typeface="Arial" pitchFamily="34" charset="0"/>
                <a:cs typeface="Arial" pitchFamily="34" charset="0"/>
              </a:rPr>
              <a:t> </a:t>
            </a:r>
            <a:r>
              <a:rPr lang="en-US" sz="3000" dirty="0" err="1">
                <a:latin typeface="Arial" pitchFamily="34" charset="0"/>
                <a:cs typeface="Arial" pitchFamily="34" charset="0"/>
              </a:rPr>
              <a:t>giao</a:t>
            </a:r>
            <a:r>
              <a:rPr lang="en-US" sz="3000" dirty="0">
                <a:latin typeface="Arial" pitchFamily="34" charset="0"/>
                <a:cs typeface="Arial" pitchFamily="34" charset="0"/>
              </a:rPr>
              <a:t> </a:t>
            </a:r>
            <a:r>
              <a:rPr lang="en-US" sz="3000" dirty="0" err="1">
                <a:latin typeface="Arial" pitchFamily="34" charset="0"/>
                <a:cs typeface="Arial" pitchFamily="34" charset="0"/>
              </a:rPr>
              <a:t>thức</a:t>
            </a:r>
            <a:r>
              <a:rPr lang="en-US" sz="3000" dirty="0">
                <a:latin typeface="Arial" pitchFamily="34" charset="0"/>
                <a:cs typeface="Arial" pitchFamily="34" charset="0"/>
              </a:rPr>
              <a:t> </a:t>
            </a:r>
            <a:r>
              <a:rPr lang="en-US" sz="3000" dirty="0" err="1">
                <a:latin typeface="Arial" pitchFamily="34" charset="0"/>
                <a:cs typeface="Arial" pitchFamily="34" charset="0"/>
              </a:rPr>
              <a:t>để</a:t>
            </a:r>
            <a:r>
              <a:rPr lang="en-US" sz="3000" dirty="0">
                <a:latin typeface="Arial" pitchFamily="34" charset="0"/>
                <a:cs typeface="Arial" pitchFamily="34" charset="0"/>
              </a:rPr>
              <a:t> </a:t>
            </a:r>
            <a:r>
              <a:rPr lang="en-US" sz="3000" dirty="0" err="1">
                <a:latin typeface="Arial" pitchFamily="34" charset="0"/>
                <a:cs typeface="Arial" pitchFamily="34" charset="0"/>
              </a:rPr>
              <a:t>quản</a:t>
            </a:r>
            <a:r>
              <a:rPr lang="en-US" sz="3000" dirty="0">
                <a:latin typeface="Arial" pitchFamily="34" charset="0"/>
                <a:cs typeface="Arial" pitchFamily="34" charset="0"/>
              </a:rPr>
              <a:t> </a:t>
            </a:r>
            <a:r>
              <a:rPr lang="en-US" sz="3000" dirty="0" err="1">
                <a:latin typeface="Arial" pitchFamily="34" charset="0"/>
                <a:cs typeface="Arial" pitchFamily="34" charset="0"/>
              </a:rPr>
              <a:t>lý</a:t>
            </a:r>
            <a:r>
              <a:rPr lang="en-US" sz="3000" dirty="0">
                <a:latin typeface="Arial" pitchFamily="34" charset="0"/>
                <a:cs typeface="Arial" pitchFamily="34" charset="0"/>
              </a:rPr>
              <a:t>, </a:t>
            </a:r>
            <a:r>
              <a:rPr lang="en-US" sz="3000" dirty="0" err="1">
                <a:latin typeface="Arial" pitchFamily="34" charset="0"/>
                <a:cs typeface="Arial" pitchFamily="34" charset="0"/>
              </a:rPr>
              <a:t>trao</a:t>
            </a:r>
            <a:r>
              <a:rPr lang="en-US" sz="3000" dirty="0">
                <a:latin typeface="Arial" pitchFamily="34" charset="0"/>
                <a:cs typeface="Arial" pitchFamily="34" charset="0"/>
              </a:rPr>
              <a:t> </a:t>
            </a:r>
            <a:r>
              <a:rPr lang="en-US" sz="3000" dirty="0" err="1">
                <a:latin typeface="Arial" pitchFamily="34" charset="0"/>
                <a:cs typeface="Arial" pitchFamily="34" charset="0"/>
              </a:rPr>
              <a:t>đổi</a:t>
            </a:r>
            <a:r>
              <a:rPr lang="en-US" sz="3000" dirty="0">
                <a:latin typeface="Arial" pitchFamily="34" charset="0"/>
                <a:cs typeface="Arial" pitchFamily="34" charset="0"/>
              </a:rPr>
              <a:t> </a:t>
            </a:r>
            <a:r>
              <a:rPr lang="en-US" sz="3000" dirty="0" err="1">
                <a:latin typeface="Arial" pitchFamily="34" charset="0"/>
                <a:cs typeface="Arial" pitchFamily="34" charset="0"/>
              </a:rPr>
              <a:t>khóa</a:t>
            </a:r>
            <a:r>
              <a:rPr lang="en-US" sz="3000" dirty="0">
                <a:latin typeface="Arial" pitchFamily="34" charset="0"/>
                <a:cs typeface="Arial" pitchFamily="34" charset="0"/>
              </a:rPr>
              <a:t> </a:t>
            </a:r>
            <a:r>
              <a:rPr lang="en-US" sz="3000" dirty="0" err="1">
                <a:latin typeface="Arial" pitchFamily="34" charset="0"/>
                <a:cs typeface="Arial" pitchFamily="34" charset="0"/>
              </a:rPr>
              <a:t>trong</a:t>
            </a:r>
            <a:r>
              <a:rPr lang="en-US" sz="3000" dirty="0">
                <a:latin typeface="Arial" pitchFamily="34" charset="0"/>
                <a:cs typeface="Arial" pitchFamily="34" charset="0"/>
              </a:rPr>
              <a:t> </a:t>
            </a:r>
            <a:r>
              <a:rPr lang="en-US" sz="3000" dirty="0" err="1" smtClean="0">
                <a:latin typeface="Arial" pitchFamily="34" charset="0"/>
                <a:cs typeface="Arial" pitchFamily="34" charset="0"/>
              </a:rPr>
              <a:t>IPSec</a:t>
            </a:r>
            <a:endParaRPr lang="en-US" sz="3000" dirty="0" smtClean="0">
              <a:latin typeface="Arial" pitchFamily="34" charset="0"/>
              <a:cs typeface="Arial" pitchFamily="34" charset="0"/>
            </a:endParaRPr>
          </a:p>
          <a:p>
            <a:pPr lvl="1"/>
            <a:r>
              <a:rPr lang="en-US" sz="3000" dirty="0">
                <a:latin typeface="Arial" pitchFamily="34" charset="0"/>
                <a:cs typeface="Arial" pitchFamily="34" charset="0"/>
              </a:rPr>
              <a:t> </a:t>
            </a:r>
            <a:r>
              <a:rPr lang="en-US" sz="3000" dirty="0" smtClean="0">
                <a:latin typeface="Arial" pitchFamily="34" charset="0"/>
                <a:cs typeface="Arial" pitchFamily="34" charset="0"/>
              </a:rPr>
              <a:t>Cho </a:t>
            </a:r>
            <a:r>
              <a:rPr lang="en-US" sz="3000" dirty="0" err="1">
                <a:latin typeface="Arial" pitchFamily="34" charset="0"/>
                <a:cs typeface="Arial" pitchFamily="34" charset="0"/>
              </a:rPr>
              <a:t>phép</a:t>
            </a:r>
            <a:r>
              <a:rPr lang="en-US" sz="3000" dirty="0">
                <a:latin typeface="Arial" pitchFamily="34" charset="0"/>
                <a:cs typeface="Arial" pitchFamily="34" charset="0"/>
              </a:rPr>
              <a:t> </a:t>
            </a:r>
            <a:r>
              <a:rPr lang="en-US" sz="3000" dirty="0" err="1">
                <a:solidFill>
                  <a:srgbClr val="0000FF"/>
                </a:solidFill>
                <a:latin typeface="Arial" pitchFamily="34" charset="0"/>
                <a:cs typeface="Arial" pitchFamily="34" charset="0"/>
              </a:rPr>
              <a:t>thương</a:t>
            </a:r>
            <a:r>
              <a:rPr lang="en-US" sz="3000" dirty="0">
                <a:solidFill>
                  <a:srgbClr val="0000FF"/>
                </a:solidFill>
                <a:latin typeface="Arial" pitchFamily="34" charset="0"/>
                <a:cs typeface="Arial" pitchFamily="34" charset="0"/>
              </a:rPr>
              <a:t> </a:t>
            </a:r>
            <a:r>
              <a:rPr lang="en-US" sz="3000" dirty="0" err="1">
                <a:solidFill>
                  <a:srgbClr val="0000FF"/>
                </a:solidFill>
                <a:latin typeface="Arial" pitchFamily="34" charset="0"/>
                <a:cs typeface="Arial" pitchFamily="34" charset="0"/>
              </a:rPr>
              <a:t>lượng</a:t>
            </a:r>
            <a:r>
              <a:rPr lang="en-US" sz="3000" dirty="0">
                <a:solidFill>
                  <a:srgbClr val="0000FF"/>
                </a:solidFill>
                <a:latin typeface="Arial" pitchFamily="34" charset="0"/>
                <a:cs typeface="Arial" pitchFamily="34" charset="0"/>
              </a:rPr>
              <a:t> </a:t>
            </a:r>
            <a:r>
              <a:rPr lang="en-US" sz="3000" dirty="0" err="1">
                <a:latin typeface="Arial" pitchFamily="34" charset="0"/>
                <a:cs typeface="Arial" pitchFamily="34" charset="0"/>
              </a:rPr>
              <a:t>và</a:t>
            </a:r>
            <a:r>
              <a:rPr lang="en-US" sz="3000" dirty="0">
                <a:latin typeface="Arial" pitchFamily="34" charset="0"/>
                <a:cs typeface="Arial" pitchFamily="34" charset="0"/>
              </a:rPr>
              <a:t> </a:t>
            </a:r>
            <a:r>
              <a:rPr lang="en-US" sz="3000" dirty="0" err="1">
                <a:solidFill>
                  <a:srgbClr val="0000FF"/>
                </a:solidFill>
                <a:latin typeface="Arial" pitchFamily="34" charset="0"/>
                <a:cs typeface="Arial" pitchFamily="34" charset="0"/>
              </a:rPr>
              <a:t>tạo</a:t>
            </a:r>
            <a:r>
              <a:rPr lang="en-US" sz="3000" dirty="0">
                <a:solidFill>
                  <a:srgbClr val="0000FF"/>
                </a:solidFill>
                <a:latin typeface="Arial" pitchFamily="34" charset="0"/>
                <a:cs typeface="Arial" pitchFamily="34" charset="0"/>
              </a:rPr>
              <a:t> </a:t>
            </a:r>
            <a:r>
              <a:rPr lang="en-US" sz="3000" dirty="0" err="1">
                <a:solidFill>
                  <a:srgbClr val="0000FF"/>
                </a:solidFill>
                <a:latin typeface="Arial" pitchFamily="34" charset="0"/>
                <a:cs typeface="Arial" pitchFamily="34" charset="0"/>
              </a:rPr>
              <a:t>tự</a:t>
            </a:r>
            <a:r>
              <a:rPr lang="en-US" sz="3000" dirty="0">
                <a:solidFill>
                  <a:srgbClr val="0000FF"/>
                </a:solidFill>
                <a:latin typeface="Arial" pitchFamily="34" charset="0"/>
                <a:cs typeface="Arial" pitchFamily="34" charset="0"/>
              </a:rPr>
              <a:t> </a:t>
            </a:r>
            <a:r>
              <a:rPr lang="en-US" sz="3000" dirty="0" err="1">
                <a:solidFill>
                  <a:srgbClr val="0000FF"/>
                </a:solidFill>
                <a:latin typeface="Arial" pitchFamily="34" charset="0"/>
                <a:cs typeface="Arial" pitchFamily="34" charset="0"/>
              </a:rPr>
              <a:t>động</a:t>
            </a:r>
            <a:r>
              <a:rPr lang="en-US" sz="3000" dirty="0">
                <a:solidFill>
                  <a:srgbClr val="0000FF"/>
                </a:solidFill>
                <a:latin typeface="Arial" pitchFamily="34" charset="0"/>
                <a:cs typeface="Arial" pitchFamily="34" charset="0"/>
              </a:rPr>
              <a:t> </a:t>
            </a:r>
            <a:r>
              <a:rPr lang="en-US" sz="3000" dirty="0" err="1">
                <a:latin typeface="Arial" pitchFamily="34" charset="0"/>
                <a:cs typeface="Arial" pitchFamily="34" charset="0"/>
              </a:rPr>
              <a:t>các</a:t>
            </a:r>
            <a:r>
              <a:rPr lang="en-US" sz="3000" dirty="0">
                <a:latin typeface="Arial" pitchFamily="34" charset="0"/>
                <a:cs typeface="Arial" pitchFamily="34" charset="0"/>
              </a:rPr>
              <a:t> </a:t>
            </a:r>
            <a:r>
              <a:rPr lang="en-US" sz="3000" u="sng" dirty="0" err="1">
                <a:solidFill>
                  <a:srgbClr val="0000FF"/>
                </a:solidFill>
                <a:latin typeface="Arial" pitchFamily="34" charset="0"/>
                <a:cs typeface="Arial" pitchFamily="34" charset="0"/>
              </a:rPr>
              <a:t>IPSec</a:t>
            </a:r>
            <a:r>
              <a:rPr lang="en-US" sz="3000" u="sng" dirty="0">
                <a:solidFill>
                  <a:srgbClr val="0000FF"/>
                </a:solidFill>
                <a:latin typeface="Arial" pitchFamily="34" charset="0"/>
                <a:cs typeface="Arial" pitchFamily="34" charset="0"/>
              </a:rPr>
              <a:t> SA</a:t>
            </a:r>
            <a:r>
              <a:rPr lang="en-US" sz="3000" dirty="0">
                <a:latin typeface="Arial" pitchFamily="34" charset="0"/>
                <a:cs typeface="Arial" pitchFamily="34" charset="0"/>
              </a:rPr>
              <a:t> </a:t>
            </a:r>
            <a:r>
              <a:rPr lang="en-US" sz="3000" dirty="0" err="1">
                <a:latin typeface="Arial" pitchFamily="34" charset="0"/>
                <a:cs typeface="Arial" pitchFamily="34" charset="0"/>
              </a:rPr>
              <a:t>giữa</a:t>
            </a:r>
            <a:r>
              <a:rPr lang="en-US" sz="3000" dirty="0">
                <a:latin typeface="Arial" pitchFamily="34" charset="0"/>
                <a:cs typeface="Arial" pitchFamily="34" charset="0"/>
              </a:rPr>
              <a:t> </a:t>
            </a:r>
            <a:r>
              <a:rPr lang="en-US" sz="3000" dirty="0" err="1">
                <a:latin typeface="Arial" pitchFamily="34" charset="0"/>
                <a:cs typeface="Arial" pitchFamily="34" charset="0"/>
              </a:rPr>
              <a:t>các</a:t>
            </a:r>
            <a:r>
              <a:rPr lang="en-US" sz="3000" dirty="0">
                <a:latin typeface="Arial" pitchFamily="34" charset="0"/>
                <a:cs typeface="Arial" pitchFamily="34" charset="0"/>
              </a:rPr>
              <a:t> </a:t>
            </a:r>
            <a:r>
              <a:rPr lang="en-US" sz="3000" dirty="0" err="1">
                <a:latin typeface="Arial" pitchFamily="34" charset="0"/>
                <a:cs typeface="Arial" pitchFamily="34" charset="0"/>
              </a:rPr>
              <a:t>bên</a:t>
            </a:r>
            <a:r>
              <a:rPr lang="en-US" sz="3000" dirty="0">
                <a:latin typeface="Arial" pitchFamily="34" charset="0"/>
                <a:cs typeface="Arial" pitchFamily="34" charset="0"/>
              </a:rPr>
              <a:t> </a:t>
            </a:r>
            <a:r>
              <a:rPr lang="en-US" sz="3000" dirty="0" err="1">
                <a:latin typeface="Arial" pitchFamily="34" charset="0"/>
                <a:cs typeface="Arial" pitchFamily="34" charset="0"/>
              </a:rPr>
              <a:t>liên</a:t>
            </a:r>
            <a:r>
              <a:rPr lang="en-US" sz="3000" dirty="0">
                <a:latin typeface="Arial" pitchFamily="34" charset="0"/>
                <a:cs typeface="Arial" pitchFamily="34" charset="0"/>
              </a:rPr>
              <a:t> </a:t>
            </a:r>
            <a:r>
              <a:rPr lang="en-US" sz="3000" dirty="0" err="1">
                <a:latin typeface="Arial" pitchFamily="34" charset="0"/>
                <a:cs typeface="Arial" pitchFamily="34" charset="0"/>
              </a:rPr>
              <a:t>lạc</a:t>
            </a:r>
            <a:r>
              <a:rPr lang="en-US" sz="3000" dirty="0">
                <a:latin typeface="Arial" pitchFamily="34" charset="0"/>
                <a:cs typeface="Arial" pitchFamily="34" charset="0"/>
              </a:rPr>
              <a:t> </a:t>
            </a:r>
            <a:r>
              <a:rPr lang="en-US" sz="3000" dirty="0" err="1" smtClean="0">
                <a:latin typeface="Arial" pitchFamily="34" charset="0"/>
                <a:cs typeface="Arial" pitchFamily="34" charset="0"/>
              </a:rPr>
              <a:t>IPSec</a:t>
            </a:r>
            <a:r>
              <a:rPr lang="en-US" sz="3000" dirty="0" smtClean="0">
                <a:latin typeface="Arial" pitchFamily="34" charset="0"/>
                <a:cs typeface="Arial" pitchFamily="34" charset="0"/>
              </a:rPr>
              <a:t>.</a:t>
            </a:r>
          </a:p>
          <a:p>
            <a:pPr lvl="1"/>
            <a:r>
              <a:rPr lang="en-US" sz="3000" dirty="0" smtClean="0">
                <a:latin typeface="Arial" pitchFamily="34" charset="0"/>
                <a:cs typeface="Arial" pitchFamily="34" charset="0"/>
              </a:rPr>
              <a:t>IKE </a:t>
            </a:r>
            <a:r>
              <a:rPr lang="en-US" sz="3000" dirty="0" err="1">
                <a:latin typeface="Arial" pitchFamily="34" charset="0"/>
                <a:cs typeface="Arial" pitchFamily="34" charset="0"/>
              </a:rPr>
              <a:t>cũng</a:t>
            </a:r>
            <a:r>
              <a:rPr lang="en-US" sz="3000" dirty="0">
                <a:latin typeface="Arial" pitchFamily="34" charset="0"/>
                <a:cs typeface="Arial" pitchFamily="34" charset="0"/>
              </a:rPr>
              <a:t> </a:t>
            </a:r>
            <a:r>
              <a:rPr lang="en-US" sz="3000" dirty="0" err="1">
                <a:latin typeface="Arial" pitchFamily="34" charset="0"/>
                <a:cs typeface="Arial" pitchFamily="34" charset="0"/>
              </a:rPr>
              <a:t>chịu</a:t>
            </a:r>
            <a:r>
              <a:rPr lang="en-US" sz="3000" dirty="0">
                <a:latin typeface="Arial" pitchFamily="34" charset="0"/>
                <a:cs typeface="Arial" pitchFamily="34" charset="0"/>
              </a:rPr>
              <a:t> </a:t>
            </a:r>
            <a:r>
              <a:rPr lang="en-US" sz="3000" dirty="0" err="1">
                <a:latin typeface="Arial" pitchFamily="34" charset="0"/>
                <a:cs typeface="Arial" pitchFamily="34" charset="0"/>
              </a:rPr>
              <a:t>trách</a:t>
            </a:r>
            <a:r>
              <a:rPr lang="en-US" sz="3000" dirty="0">
                <a:latin typeface="Arial" pitchFamily="34" charset="0"/>
                <a:cs typeface="Arial" pitchFamily="34" charset="0"/>
              </a:rPr>
              <a:t> </a:t>
            </a:r>
            <a:r>
              <a:rPr lang="en-US" sz="3000" dirty="0" err="1">
                <a:latin typeface="Arial" pitchFamily="34" charset="0"/>
                <a:cs typeface="Arial" pitchFamily="34" charset="0"/>
              </a:rPr>
              <a:t>nhiệm</a:t>
            </a:r>
            <a:r>
              <a:rPr lang="en-US" sz="3000" dirty="0">
                <a:latin typeface="Arial" pitchFamily="34" charset="0"/>
                <a:cs typeface="Arial" pitchFamily="34" charset="0"/>
              </a:rPr>
              <a:t> </a:t>
            </a:r>
            <a:r>
              <a:rPr lang="en-US" sz="3000" dirty="0" err="1">
                <a:solidFill>
                  <a:srgbClr val="0000FF"/>
                </a:solidFill>
                <a:latin typeface="Arial" pitchFamily="34" charset="0"/>
                <a:cs typeface="Arial" pitchFamily="34" charset="0"/>
              </a:rPr>
              <a:t>xoá</a:t>
            </a:r>
            <a:r>
              <a:rPr lang="en-US" sz="3000" dirty="0">
                <a:latin typeface="Arial" pitchFamily="34" charset="0"/>
                <a:cs typeface="Arial" pitchFamily="34" charset="0"/>
              </a:rPr>
              <a:t> </a:t>
            </a:r>
            <a:r>
              <a:rPr lang="en-US" sz="3000" dirty="0" err="1">
                <a:latin typeface="Arial" pitchFamily="34" charset="0"/>
                <a:cs typeface="Arial" pitchFamily="34" charset="0"/>
              </a:rPr>
              <a:t>các</a:t>
            </a:r>
            <a:r>
              <a:rPr lang="en-US" sz="3000" dirty="0">
                <a:latin typeface="Arial" pitchFamily="34" charset="0"/>
                <a:cs typeface="Arial" pitchFamily="34" charset="0"/>
              </a:rPr>
              <a:t> </a:t>
            </a:r>
            <a:r>
              <a:rPr lang="en-US" sz="3000" dirty="0" err="1">
                <a:latin typeface="Arial" pitchFamily="34" charset="0"/>
                <a:cs typeface="Arial" pitchFamily="34" charset="0"/>
              </a:rPr>
              <a:t>khoá</a:t>
            </a:r>
            <a:r>
              <a:rPr lang="en-US" sz="3000" dirty="0">
                <a:latin typeface="Arial" pitchFamily="34" charset="0"/>
                <a:cs typeface="Arial" pitchFamily="34" charset="0"/>
              </a:rPr>
              <a:t>, SA </a:t>
            </a:r>
            <a:r>
              <a:rPr lang="en-US" sz="3000" dirty="0" err="1">
                <a:latin typeface="Arial" pitchFamily="34" charset="0"/>
                <a:cs typeface="Arial" pitchFamily="34" charset="0"/>
              </a:rPr>
              <a:t>sau</a:t>
            </a:r>
            <a:r>
              <a:rPr lang="en-US" sz="3000" dirty="0">
                <a:latin typeface="Arial" pitchFamily="34" charset="0"/>
                <a:cs typeface="Arial" pitchFamily="34" charset="0"/>
              </a:rPr>
              <a:t> </a:t>
            </a:r>
            <a:r>
              <a:rPr lang="en-US" sz="3000" dirty="0" err="1">
                <a:latin typeface="Arial" pitchFamily="34" charset="0"/>
                <a:cs typeface="Arial" pitchFamily="34" charset="0"/>
              </a:rPr>
              <a:t>khi</a:t>
            </a:r>
            <a:r>
              <a:rPr lang="en-US" sz="3000" dirty="0">
                <a:latin typeface="Arial" pitchFamily="34" charset="0"/>
                <a:cs typeface="Arial" pitchFamily="34" charset="0"/>
              </a:rPr>
              <a:t> </a:t>
            </a:r>
            <a:r>
              <a:rPr lang="en-US" sz="3000" dirty="0" err="1">
                <a:latin typeface="Arial" pitchFamily="34" charset="0"/>
                <a:cs typeface="Arial" pitchFamily="34" charset="0"/>
              </a:rPr>
              <a:t>một</a:t>
            </a:r>
            <a:r>
              <a:rPr lang="en-US" sz="3000" dirty="0">
                <a:latin typeface="Arial" pitchFamily="34" charset="0"/>
                <a:cs typeface="Arial" pitchFamily="34" charset="0"/>
              </a:rPr>
              <a:t> </a:t>
            </a:r>
            <a:r>
              <a:rPr lang="en-US" sz="3000" dirty="0" err="1">
                <a:latin typeface="Arial" pitchFamily="34" charset="0"/>
                <a:cs typeface="Arial" pitchFamily="34" charset="0"/>
              </a:rPr>
              <a:t>phiên</a:t>
            </a:r>
            <a:r>
              <a:rPr lang="en-US" sz="3000" dirty="0">
                <a:latin typeface="Arial" pitchFamily="34" charset="0"/>
                <a:cs typeface="Arial" pitchFamily="34" charset="0"/>
              </a:rPr>
              <a:t> </a:t>
            </a:r>
            <a:r>
              <a:rPr lang="en-US" sz="3000" dirty="0" err="1">
                <a:latin typeface="Arial" pitchFamily="34" charset="0"/>
                <a:cs typeface="Arial" pitchFamily="34" charset="0"/>
              </a:rPr>
              <a:t>truyền</a:t>
            </a:r>
            <a:r>
              <a:rPr lang="en-US" sz="3000" dirty="0">
                <a:latin typeface="Arial" pitchFamily="34" charset="0"/>
                <a:cs typeface="Arial" pitchFamily="34" charset="0"/>
              </a:rPr>
              <a:t> tin </a:t>
            </a:r>
            <a:r>
              <a:rPr lang="en-US" sz="3000" dirty="0" err="1">
                <a:latin typeface="Arial" pitchFamily="34" charset="0"/>
                <a:cs typeface="Arial" pitchFamily="34" charset="0"/>
              </a:rPr>
              <a:t>kết</a:t>
            </a:r>
            <a:r>
              <a:rPr lang="en-US" sz="3000" dirty="0">
                <a:latin typeface="Arial" pitchFamily="34" charset="0"/>
                <a:cs typeface="Arial" pitchFamily="34" charset="0"/>
              </a:rPr>
              <a:t> </a:t>
            </a:r>
            <a:r>
              <a:rPr lang="en-US" sz="3000" dirty="0" err="1" smtClean="0">
                <a:latin typeface="Arial" pitchFamily="34" charset="0"/>
                <a:cs typeface="Arial" pitchFamily="34" charset="0"/>
              </a:rPr>
              <a:t>thúc</a:t>
            </a:r>
            <a:endParaRPr lang="en-US" sz="3000" dirty="0">
              <a:latin typeface="Arial" pitchFamily="34" charset="0"/>
              <a:cs typeface="Arial" pitchFamily="34" charset="0"/>
            </a:endParaRPr>
          </a:p>
          <a:p>
            <a:endParaRPr lang="en-US" sz="2900" dirty="0">
              <a:latin typeface="Arial" pitchFamily="34" charset="0"/>
              <a:cs typeface="Arial" pitchFamily="34" charset="0"/>
            </a:endParaRPr>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39</a:t>
            </a:fld>
            <a:endParaRPr lang="ru-RU" dirty="0"/>
          </a:p>
        </p:txBody>
      </p:sp>
    </p:spTree>
    <p:extLst>
      <p:ext uri="{BB962C8B-B14F-4D97-AF65-F5344CB8AC3E}">
        <p14:creationId xmlns:p14="http://schemas.microsoft.com/office/powerpoint/2010/main" val="31726873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pPr marL="742950" indent="-742950">
              <a:buFont typeface="+mj-lt"/>
              <a:buAutoNum type="arabicPeriod"/>
            </a:pPr>
            <a:r>
              <a:rPr lang="vi-VN" dirty="0">
                <a:latin typeface="+mn-lt"/>
              </a:rPr>
              <a:t>Giáo trình "Giao thức an toàn mạng máy tính"// Chương 3 "</a:t>
            </a:r>
            <a:r>
              <a:rPr lang="vi-VN" b="1" dirty="0">
                <a:latin typeface="+mn-lt"/>
              </a:rPr>
              <a:t>Các giao thức bảo mật mạng riêng </a:t>
            </a:r>
            <a:r>
              <a:rPr lang="vi-VN" b="1" dirty="0" smtClean="0">
                <a:latin typeface="+mn-lt"/>
              </a:rPr>
              <a:t>ảo</a:t>
            </a:r>
            <a:r>
              <a:rPr lang="vi-VN" dirty="0" smtClean="0">
                <a:latin typeface="+mn-lt"/>
              </a:rPr>
              <a:t>“</a:t>
            </a:r>
            <a:r>
              <a:rPr lang="en-US" dirty="0" smtClean="0">
                <a:latin typeface="+mn-lt"/>
              </a:rPr>
              <a:t>, </a:t>
            </a:r>
            <a:r>
              <a:rPr lang="en-US" dirty="0" err="1" smtClean="0"/>
              <a:t>năm</a:t>
            </a:r>
            <a:r>
              <a:rPr lang="en-US" dirty="0" smtClean="0"/>
              <a:t> 2013.</a:t>
            </a:r>
            <a:endParaRPr lang="vi-VN" dirty="0"/>
          </a:p>
          <a:p>
            <a:pPr marL="742950" indent="-742950">
              <a:buFont typeface="+mj-lt"/>
              <a:buAutoNum type="arabicPeriod"/>
            </a:pPr>
            <a:r>
              <a:rPr lang="vi-VN" dirty="0">
                <a:latin typeface="+mn-lt"/>
              </a:rPr>
              <a:t>Giáo trình </a:t>
            </a:r>
            <a:r>
              <a:rPr lang="vi-VN" dirty="0" smtClean="0"/>
              <a:t>“</a:t>
            </a:r>
            <a:r>
              <a:rPr lang="en-US" dirty="0" smtClean="0"/>
              <a:t>An </a:t>
            </a:r>
            <a:r>
              <a:rPr lang="en-US" dirty="0" err="1" smtClean="0"/>
              <a:t>toàn</a:t>
            </a:r>
            <a:r>
              <a:rPr lang="en-US" dirty="0" smtClean="0"/>
              <a:t> </a:t>
            </a:r>
            <a:r>
              <a:rPr lang="en-US" dirty="0" err="1" smtClean="0"/>
              <a:t>mạng</a:t>
            </a:r>
            <a:r>
              <a:rPr lang="en-US" dirty="0" smtClean="0"/>
              <a:t> </a:t>
            </a:r>
            <a:r>
              <a:rPr lang="en-US" dirty="0" err="1" smtClean="0"/>
              <a:t>riêng</a:t>
            </a:r>
            <a:r>
              <a:rPr lang="en-US" dirty="0" smtClean="0"/>
              <a:t> </a:t>
            </a:r>
            <a:r>
              <a:rPr lang="en-US" dirty="0" err="1" smtClean="0"/>
              <a:t>ảo</a:t>
            </a:r>
            <a:r>
              <a:rPr lang="vi-VN" dirty="0" smtClean="0"/>
              <a:t>“</a:t>
            </a:r>
            <a:r>
              <a:rPr lang="en-US" dirty="0" smtClean="0"/>
              <a:t>, </a:t>
            </a:r>
            <a:r>
              <a:rPr lang="en-US" dirty="0" err="1" smtClean="0"/>
              <a:t>năm</a:t>
            </a:r>
            <a:r>
              <a:rPr lang="en-US" dirty="0" smtClean="0"/>
              <a:t> 2007.</a:t>
            </a:r>
          </a:p>
          <a:p>
            <a:pPr marL="742950" indent="-742950">
              <a:buFont typeface="+mj-lt"/>
              <a:buAutoNum type="arabicPeriod"/>
            </a:pPr>
            <a:r>
              <a:rPr lang="en-US" dirty="0" smtClean="0">
                <a:latin typeface="Arial" pitchFamily="34" charset="0"/>
                <a:cs typeface="Arial" pitchFamily="34" charset="0"/>
              </a:rPr>
              <a:t>William Stalling, </a:t>
            </a:r>
            <a:r>
              <a:rPr lang="en-US" b="1" dirty="0" smtClean="0">
                <a:latin typeface="Arial" pitchFamily="34" charset="0"/>
                <a:cs typeface="Arial" pitchFamily="34" charset="0"/>
              </a:rPr>
              <a:t>Cryptography and Network Security Principles and Practice (</a:t>
            </a:r>
            <a:r>
              <a:rPr lang="en-US" b="1" dirty="0" err="1" smtClean="0">
                <a:latin typeface="Arial" pitchFamily="34" charset="0"/>
                <a:cs typeface="Arial" pitchFamily="34" charset="0"/>
              </a:rPr>
              <a:t>5e</a:t>
            </a:r>
            <a:r>
              <a:rPr lang="en-US" b="1" dirty="0" smtClean="0">
                <a:latin typeface="Arial" pitchFamily="34" charset="0"/>
                <a:cs typeface="Arial" pitchFamily="34" charset="0"/>
              </a:rPr>
              <a:t>)</a:t>
            </a:r>
            <a:r>
              <a:rPr lang="vi-VN" b="1" dirty="0" smtClean="0">
                <a:latin typeface="Arial" pitchFamily="34" charset="0"/>
                <a:cs typeface="Arial" pitchFamily="34" charset="0"/>
              </a:rPr>
              <a:t>//</a:t>
            </a:r>
            <a:r>
              <a:rPr lang="en-US" b="1" dirty="0" smtClean="0">
                <a:latin typeface="Arial" pitchFamily="34" charset="0"/>
                <a:cs typeface="Arial" pitchFamily="34" charset="0"/>
              </a:rPr>
              <a:t>Part </a:t>
            </a:r>
            <a:r>
              <a:rPr lang="en-US" b="1" dirty="0">
                <a:latin typeface="Arial" pitchFamily="34" charset="0"/>
                <a:cs typeface="Arial" pitchFamily="34" charset="0"/>
              </a:rPr>
              <a:t>3, chapter 16 – pp. 483- </a:t>
            </a:r>
            <a:r>
              <a:rPr lang="en-US" b="1" dirty="0" smtClean="0">
                <a:latin typeface="Arial" pitchFamily="34" charset="0"/>
                <a:cs typeface="Arial" pitchFamily="34" charset="0"/>
              </a:rPr>
              <a:t>527</a:t>
            </a:r>
            <a:r>
              <a:rPr lang="en-US" dirty="0" smtClean="0">
                <a:latin typeface="Arial" pitchFamily="34" charset="0"/>
                <a:cs typeface="Arial" pitchFamily="34" charset="0"/>
              </a:rPr>
              <a:t>, Prentice Hall, 2011</a:t>
            </a:r>
          </a:p>
          <a:p>
            <a:pPr marL="0" indent="0">
              <a:buNone/>
            </a:pPr>
            <a:r>
              <a:rPr lang="en-US" b="1" dirty="0" smtClean="0">
                <a:latin typeface="+mn-lt"/>
              </a:rPr>
              <a:t>	</a:t>
            </a:r>
            <a:endParaRPr lang="en-US" dirty="0" smtClean="0">
              <a:latin typeface="+mn-lt"/>
            </a:endParaRPr>
          </a:p>
        </p:txBody>
      </p:sp>
      <p:sp>
        <p:nvSpPr>
          <p:cNvPr id="3" name="Title 2"/>
          <p:cNvSpPr>
            <a:spLocks noGrp="1"/>
          </p:cNvSpPr>
          <p:nvPr>
            <p:ph type="title"/>
          </p:nvPr>
        </p:nvSpPr>
        <p:spPr/>
        <p:txBody>
          <a:bodyPr/>
          <a:lstStyle/>
          <a:p>
            <a:r>
              <a:rPr lang="vi-VN" b="0" dirty="0" smtClean="0">
                <a:latin typeface="+mn-lt"/>
              </a:rPr>
              <a:t>Tài liệu tham khảo</a:t>
            </a:r>
            <a:endParaRPr lang="en-US" b="0" dirty="0">
              <a:latin typeface="+mn-lt"/>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4</a:t>
            </a:fld>
            <a:endParaRPr lang="ru-RU" dirty="0"/>
          </a:p>
        </p:txBody>
      </p:sp>
    </p:spTree>
    <p:extLst>
      <p:ext uri="{BB962C8B-B14F-4D97-AF65-F5344CB8AC3E}">
        <p14:creationId xmlns:p14="http://schemas.microsoft.com/office/powerpoint/2010/main" val="313800106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r>
              <a:rPr lang="en-US" sz="2800" dirty="0" smtClean="0">
                <a:latin typeface="Arial" pitchFamily="34" charset="0"/>
              </a:rPr>
              <a:t>IKE </a:t>
            </a:r>
            <a:r>
              <a:rPr lang="en-US" sz="2800" dirty="0" err="1">
                <a:latin typeface="Arial" pitchFamily="34" charset="0"/>
              </a:rPr>
              <a:t>được</a:t>
            </a:r>
            <a:r>
              <a:rPr lang="en-US" sz="2800" dirty="0">
                <a:latin typeface="Arial" pitchFamily="34" charset="0"/>
              </a:rPr>
              <a:t> </a:t>
            </a:r>
            <a:r>
              <a:rPr lang="en-US" sz="2800" dirty="0" err="1">
                <a:latin typeface="Arial" pitchFamily="34" charset="0"/>
              </a:rPr>
              <a:t>đưa</a:t>
            </a:r>
            <a:r>
              <a:rPr lang="en-US" sz="2800" dirty="0">
                <a:latin typeface="Arial" pitchFamily="34" charset="0"/>
              </a:rPr>
              <a:t> </a:t>
            </a:r>
            <a:r>
              <a:rPr lang="en-US" sz="2800" dirty="0" err="1">
                <a:latin typeface="Arial" pitchFamily="34" charset="0"/>
              </a:rPr>
              <a:t>ra</a:t>
            </a:r>
            <a:r>
              <a:rPr lang="en-US" sz="2800" dirty="0">
                <a:latin typeface="Arial" pitchFamily="34" charset="0"/>
              </a:rPr>
              <a:t> </a:t>
            </a:r>
            <a:r>
              <a:rPr lang="en-US" sz="2800" dirty="0" err="1">
                <a:latin typeface="Arial" pitchFamily="34" charset="0"/>
              </a:rPr>
              <a:t>đầu</a:t>
            </a:r>
            <a:r>
              <a:rPr lang="en-US" sz="2800" dirty="0">
                <a:latin typeface="Arial" pitchFamily="34" charset="0"/>
              </a:rPr>
              <a:t> </a:t>
            </a:r>
            <a:r>
              <a:rPr lang="en-US" sz="2800" dirty="0" err="1">
                <a:latin typeface="Arial" pitchFamily="34" charset="0"/>
              </a:rPr>
              <a:t>tiên</a:t>
            </a:r>
            <a:r>
              <a:rPr lang="en-US" sz="2800" dirty="0">
                <a:latin typeface="Arial" pitchFamily="34" charset="0"/>
              </a:rPr>
              <a:t> </a:t>
            </a:r>
            <a:r>
              <a:rPr lang="en-US" sz="2800" dirty="0" err="1">
                <a:latin typeface="Arial" pitchFamily="34" charset="0"/>
              </a:rPr>
              <a:t>vào</a:t>
            </a:r>
            <a:r>
              <a:rPr lang="en-US" sz="2800" dirty="0">
                <a:latin typeface="Arial" pitchFamily="34" charset="0"/>
              </a:rPr>
              <a:t> </a:t>
            </a:r>
            <a:r>
              <a:rPr lang="en-US" sz="2800" dirty="0" err="1">
                <a:latin typeface="Arial" pitchFamily="34" charset="0"/>
              </a:rPr>
              <a:t>năm</a:t>
            </a:r>
            <a:r>
              <a:rPr lang="en-US" sz="2800" dirty="0">
                <a:latin typeface="Arial" pitchFamily="34" charset="0"/>
              </a:rPr>
              <a:t> 1998 </a:t>
            </a:r>
            <a:r>
              <a:rPr lang="en-US" sz="2800" dirty="0" err="1">
                <a:latin typeface="Arial" pitchFamily="34" charset="0"/>
              </a:rPr>
              <a:t>bởi</a:t>
            </a:r>
            <a:r>
              <a:rPr lang="en-US" sz="2800" dirty="0">
                <a:latin typeface="Arial" pitchFamily="34" charset="0"/>
              </a:rPr>
              <a:t> </a:t>
            </a:r>
            <a:r>
              <a:rPr lang="en-US" sz="2800" dirty="0" err="1" smtClean="0">
                <a:latin typeface="Arial" pitchFamily="34" charset="0"/>
              </a:rPr>
              <a:t>IETF</a:t>
            </a:r>
            <a:endParaRPr lang="en-US" sz="2800" dirty="0" smtClean="0">
              <a:latin typeface="Arial" pitchFamily="34" charset="0"/>
            </a:endParaRPr>
          </a:p>
          <a:p>
            <a:r>
              <a:rPr lang="en-US" sz="2800" dirty="0" smtClean="0">
                <a:latin typeface="Arial" pitchFamily="34" charset="0"/>
              </a:rPr>
              <a:t>Đ</a:t>
            </a:r>
            <a:r>
              <a:rPr lang="vi-VN" sz="2800" dirty="0">
                <a:latin typeface="Arial" pitchFamily="34" charset="0"/>
              </a:rPr>
              <a:t>ược xây dựng dựa trên nền tảng của hai giao thức: </a:t>
            </a:r>
            <a:endParaRPr lang="en-US" sz="2800" dirty="0">
              <a:latin typeface="Arial" pitchFamily="34" charset="0"/>
            </a:endParaRPr>
          </a:p>
          <a:p>
            <a:pPr lvl="1"/>
            <a:r>
              <a:rPr lang="vi-VN" sz="2800" dirty="0" smtClean="0">
                <a:solidFill>
                  <a:srgbClr val="0033CC"/>
                </a:solidFill>
                <a:latin typeface="Arial" pitchFamily="34" charset="0"/>
              </a:rPr>
              <a:t>Giao </a:t>
            </a:r>
            <a:r>
              <a:rPr lang="vi-VN" sz="2800" dirty="0">
                <a:solidFill>
                  <a:srgbClr val="0033CC"/>
                </a:solidFill>
                <a:latin typeface="Arial" pitchFamily="34" charset="0"/>
              </a:rPr>
              <a:t>thức </a:t>
            </a:r>
            <a:r>
              <a:rPr lang="en-US" sz="2800" dirty="0" err="1">
                <a:solidFill>
                  <a:srgbClr val="0033CC"/>
                </a:solidFill>
                <a:latin typeface="Arial" pitchFamily="34" charset="0"/>
              </a:rPr>
              <a:t>phân</a:t>
            </a:r>
            <a:r>
              <a:rPr lang="en-US" sz="2800" dirty="0">
                <a:solidFill>
                  <a:srgbClr val="0033CC"/>
                </a:solidFill>
                <a:latin typeface="Arial" pitchFamily="34" charset="0"/>
              </a:rPr>
              <a:t> </a:t>
            </a:r>
            <a:r>
              <a:rPr lang="en-US" sz="2800" dirty="0" err="1">
                <a:solidFill>
                  <a:srgbClr val="0033CC"/>
                </a:solidFill>
                <a:latin typeface="Arial" pitchFamily="34" charset="0"/>
              </a:rPr>
              <a:t>phối</a:t>
            </a:r>
            <a:r>
              <a:rPr lang="en-US" sz="2800" dirty="0">
                <a:solidFill>
                  <a:srgbClr val="0033CC"/>
                </a:solidFill>
                <a:latin typeface="Arial" pitchFamily="34" charset="0"/>
              </a:rPr>
              <a:t> </a:t>
            </a:r>
            <a:r>
              <a:rPr lang="vi-VN" sz="2800" dirty="0">
                <a:solidFill>
                  <a:srgbClr val="0033CC"/>
                </a:solidFill>
                <a:latin typeface="Arial" pitchFamily="34" charset="0"/>
              </a:rPr>
              <a:t>khóa Oakley</a:t>
            </a:r>
            <a:r>
              <a:rPr lang="en-US" sz="2800" dirty="0">
                <a:solidFill>
                  <a:srgbClr val="0033CC"/>
                </a:solidFill>
                <a:latin typeface="Arial" pitchFamily="34" charset="0"/>
              </a:rPr>
              <a:t> (Key Distribution) – </a:t>
            </a:r>
            <a:r>
              <a:rPr lang="en-US" sz="2800" dirty="0" err="1">
                <a:solidFill>
                  <a:srgbClr val="0033CC"/>
                </a:solidFill>
                <a:latin typeface="Arial" pitchFamily="34" charset="0"/>
              </a:rPr>
              <a:t>RFC</a:t>
            </a:r>
            <a:r>
              <a:rPr lang="en-US" sz="2800" dirty="0">
                <a:solidFill>
                  <a:srgbClr val="0033CC"/>
                </a:solidFill>
                <a:latin typeface="Arial" pitchFamily="34" charset="0"/>
              </a:rPr>
              <a:t> </a:t>
            </a:r>
            <a:r>
              <a:rPr lang="en-US" sz="2800" dirty="0" smtClean="0">
                <a:solidFill>
                  <a:srgbClr val="0033CC"/>
                </a:solidFill>
                <a:latin typeface="Arial" pitchFamily="34" charset="0"/>
              </a:rPr>
              <a:t>2412</a:t>
            </a:r>
          </a:p>
          <a:p>
            <a:pPr lvl="1"/>
            <a:r>
              <a:rPr lang="en-US" sz="2800" dirty="0" smtClean="0">
                <a:solidFill>
                  <a:srgbClr val="0033CC"/>
                </a:solidFill>
                <a:latin typeface="Arial" pitchFamily="34" charset="0"/>
              </a:rPr>
              <a:t>G</a:t>
            </a:r>
            <a:r>
              <a:rPr lang="vi-VN" sz="2800" dirty="0">
                <a:solidFill>
                  <a:srgbClr val="0033CC"/>
                </a:solidFill>
                <a:latin typeface="Arial" pitchFamily="34" charset="0"/>
              </a:rPr>
              <a:t>iao thức quản lý khóa ISAKMP</a:t>
            </a:r>
            <a:r>
              <a:rPr lang="en-US" sz="2800" dirty="0">
                <a:solidFill>
                  <a:srgbClr val="0033CC"/>
                </a:solidFill>
                <a:latin typeface="Arial" pitchFamily="34" charset="0"/>
              </a:rPr>
              <a:t> (Key Management) – </a:t>
            </a:r>
            <a:r>
              <a:rPr lang="en-US" sz="2800" dirty="0" err="1">
                <a:solidFill>
                  <a:srgbClr val="0033CC"/>
                </a:solidFill>
                <a:latin typeface="Arial" pitchFamily="34" charset="0"/>
              </a:rPr>
              <a:t>RFC</a:t>
            </a:r>
            <a:r>
              <a:rPr lang="en-US" sz="2800" dirty="0">
                <a:solidFill>
                  <a:srgbClr val="0033CC"/>
                </a:solidFill>
                <a:latin typeface="Arial" pitchFamily="34" charset="0"/>
              </a:rPr>
              <a:t> </a:t>
            </a:r>
            <a:r>
              <a:rPr lang="en-US" sz="2800" dirty="0" smtClean="0">
                <a:solidFill>
                  <a:srgbClr val="0033CC"/>
                </a:solidFill>
                <a:latin typeface="Arial" pitchFamily="34" charset="0"/>
              </a:rPr>
              <a:t>2408</a:t>
            </a:r>
          </a:p>
          <a:p>
            <a:r>
              <a:rPr lang="en-US" sz="2800" smtClean="0">
                <a:latin typeface="Arial" pitchFamily="34" charset="0"/>
              </a:rPr>
              <a:t>IKE </a:t>
            </a:r>
            <a:r>
              <a:rPr lang="en-US" sz="2800" dirty="0" err="1">
                <a:latin typeface="Arial" pitchFamily="34" charset="0"/>
              </a:rPr>
              <a:t>Có</a:t>
            </a:r>
            <a:r>
              <a:rPr lang="en-US" sz="2800" dirty="0">
                <a:latin typeface="Arial" pitchFamily="34" charset="0"/>
              </a:rPr>
              <a:t> </a:t>
            </a:r>
            <a:r>
              <a:rPr lang="en-US" sz="2800" dirty="0" err="1">
                <a:latin typeface="Arial" pitchFamily="34" charset="0"/>
              </a:rPr>
              <a:t>thể</a:t>
            </a:r>
            <a:r>
              <a:rPr lang="en-US" sz="2800" dirty="0">
                <a:latin typeface="Arial" pitchFamily="34" charset="0"/>
              </a:rPr>
              <a:t> </a:t>
            </a:r>
            <a:r>
              <a:rPr lang="en-US" sz="2800" dirty="0" err="1">
                <a:latin typeface="Arial" pitchFamily="34" charset="0"/>
              </a:rPr>
              <a:t>được</a:t>
            </a:r>
            <a:r>
              <a:rPr lang="en-US" sz="2800" dirty="0">
                <a:latin typeface="Arial" pitchFamily="34" charset="0"/>
              </a:rPr>
              <a:t> </a:t>
            </a:r>
            <a:r>
              <a:rPr lang="en-US" sz="2800" dirty="0" err="1">
                <a:latin typeface="Arial" pitchFamily="34" charset="0"/>
              </a:rPr>
              <a:t>sử</a:t>
            </a:r>
            <a:r>
              <a:rPr lang="en-US" sz="2800" dirty="0">
                <a:latin typeface="Arial" pitchFamily="34" charset="0"/>
              </a:rPr>
              <a:t> </a:t>
            </a:r>
            <a:r>
              <a:rPr lang="en-US" sz="2800" dirty="0" err="1">
                <a:latin typeface="Arial" pitchFamily="34" charset="0"/>
              </a:rPr>
              <a:t>dụng</a:t>
            </a:r>
            <a:r>
              <a:rPr lang="en-US" sz="2800" dirty="0">
                <a:latin typeface="Arial" pitchFamily="34" charset="0"/>
              </a:rPr>
              <a:t> </a:t>
            </a:r>
            <a:r>
              <a:rPr lang="en-US" sz="2800" dirty="0" err="1">
                <a:latin typeface="Arial" pitchFamily="34" charset="0"/>
              </a:rPr>
              <a:t>bên</a:t>
            </a:r>
            <a:r>
              <a:rPr lang="en-US" sz="2800" dirty="0">
                <a:latin typeface="Arial" pitchFamily="34" charset="0"/>
              </a:rPr>
              <a:t> </a:t>
            </a:r>
            <a:r>
              <a:rPr lang="en-US" sz="2800" dirty="0" err="1">
                <a:latin typeface="Arial" pitchFamily="34" charset="0"/>
              </a:rPr>
              <a:t>ngoài</a:t>
            </a:r>
            <a:r>
              <a:rPr lang="en-US" sz="2800" dirty="0">
                <a:latin typeface="Arial" pitchFamily="34" charset="0"/>
              </a:rPr>
              <a:t> </a:t>
            </a:r>
            <a:r>
              <a:rPr lang="en-US" sz="2800" dirty="0" err="1" smtClean="0">
                <a:latin typeface="Arial" pitchFamily="34" charset="0"/>
              </a:rPr>
              <a:t>IPSec</a:t>
            </a:r>
            <a:endParaRPr lang="en-US" sz="2800" dirty="0" smtClean="0">
              <a:latin typeface="Arial" pitchFamily="34" charset="0"/>
            </a:endParaRPr>
          </a:p>
          <a:p>
            <a:r>
              <a:rPr lang="en-US" sz="2800" dirty="0" smtClean="0"/>
              <a:t>IKE </a:t>
            </a:r>
            <a:r>
              <a:rPr lang="en-US" sz="2800" dirty="0" err="1"/>
              <a:t>hiện</a:t>
            </a:r>
            <a:r>
              <a:rPr lang="en-US" sz="2800" dirty="0"/>
              <a:t> </a:t>
            </a:r>
            <a:r>
              <a:rPr lang="en-US" sz="2800" dirty="0" err="1"/>
              <a:t>đã</a:t>
            </a:r>
            <a:r>
              <a:rPr lang="en-US" sz="2800" dirty="0"/>
              <a:t> </a:t>
            </a:r>
            <a:r>
              <a:rPr lang="en-US" sz="2800" dirty="0" err="1"/>
              <a:t>được</a:t>
            </a:r>
            <a:r>
              <a:rPr lang="en-US" sz="2800" dirty="0"/>
              <a:t> </a:t>
            </a:r>
            <a:r>
              <a:rPr lang="en-US" sz="2800" dirty="0" err="1"/>
              <a:t>phát</a:t>
            </a:r>
            <a:r>
              <a:rPr lang="en-US" sz="2800" dirty="0"/>
              <a:t> </a:t>
            </a:r>
            <a:r>
              <a:rPr lang="en-US" sz="2800" dirty="0" err="1"/>
              <a:t>triển</a:t>
            </a:r>
            <a:r>
              <a:rPr lang="en-US" sz="2800" dirty="0"/>
              <a:t> </a:t>
            </a:r>
            <a:r>
              <a:rPr lang="en-US" sz="2800" dirty="0" err="1"/>
              <a:t>với</a:t>
            </a:r>
            <a:r>
              <a:rPr lang="en-US" sz="2800" dirty="0"/>
              <a:t> 2 </a:t>
            </a:r>
            <a:r>
              <a:rPr lang="en-US" sz="2800" dirty="0" err="1"/>
              <a:t>phiên</a:t>
            </a:r>
            <a:r>
              <a:rPr lang="en-US" sz="2800" dirty="0"/>
              <a:t> </a:t>
            </a:r>
            <a:r>
              <a:rPr lang="en-US" sz="2800" dirty="0" err="1"/>
              <a:t>bản</a:t>
            </a:r>
            <a:r>
              <a:rPr lang="en-US" sz="2800" dirty="0"/>
              <a:t>, </a:t>
            </a:r>
            <a:r>
              <a:rPr lang="en-US" sz="2800" dirty="0" err="1"/>
              <a:t>phiên</a:t>
            </a:r>
            <a:r>
              <a:rPr lang="en-US" sz="2800" dirty="0"/>
              <a:t> </a:t>
            </a:r>
            <a:r>
              <a:rPr lang="en-US" sz="2800" dirty="0" err="1"/>
              <a:t>bản</a:t>
            </a:r>
            <a:r>
              <a:rPr lang="en-US" sz="2800" dirty="0"/>
              <a:t> </a:t>
            </a:r>
            <a:r>
              <a:rPr lang="en-US" sz="2800" dirty="0" err="1"/>
              <a:t>IKEv1</a:t>
            </a:r>
            <a:r>
              <a:rPr lang="en-US" sz="2800" dirty="0"/>
              <a:t> </a:t>
            </a:r>
            <a:r>
              <a:rPr lang="en-US" sz="2800" dirty="0" err="1"/>
              <a:t>và</a:t>
            </a:r>
            <a:r>
              <a:rPr lang="en-US" sz="2800" dirty="0"/>
              <a:t> </a:t>
            </a:r>
            <a:r>
              <a:rPr lang="en-US" sz="2800" dirty="0" err="1"/>
              <a:t>IKEv2</a:t>
            </a:r>
            <a:r>
              <a:rPr lang="en-US" sz="2800" dirty="0"/>
              <a:t>. </a:t>
            </a:r>
            <a:endParaRPr lang="en-US" sz="2800" dirty="0">
              <a:latin typeface="Arial" pitchFamily="34" charset="0"/>
            </a:endParaRPr>
          </a:p>
          <a:p>
            <a:endParaRPr lang="en-US" sz="2800" dirty="0">
              <a:latin typeface="Arial" pitchFamily="34" charset="0"/>
            </a:endParaRPr>
          </a:p>
          <a:p>
            <a:endParaRPr lang="en-US" sz="4000"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Lịch</a:t>
            </a:r>
            <a:r>
              <a:rPr lang="en-US" b="0" dirty="0">
                <a:latin typeface="Arial" pitchFamily="34" charset="0"/>
                <a:cs typeface="Arial" pitchFamily="34" charset="0"/>
              </a:rPr>
              <a:t> </a:t>
            </a:r>
            <a:r>
              <a:rPr lang="en-US" b="0" dirty="0" err="1">
                <a:latin typeface="Arial" pitchFamily="34" charset="0"/>
                <a:cs typeface="Arial" pitchFamily="34" charset="0"/>
              </a:rPr>
              <a:t>sử</a:t>
            </a:r>
            <a:r>
              <a:rPr lang="en-US" b="0" dirty="0">
                <a:latin typeface="Arial" pitchFamily="34" charset="0"/>
                <a:cs typeface="Arial" pitchFamily="34" charset="0"/>
              </a:rPr>
              <a:t> </a:t>
            </a:r>
            <a:r>
              <a:rPr lang="en-US" b="0" dirty="0" err="1">
                <a:latin typeface="Arial" pitchFamily="34" charset="0"/>
                <a:cs typeface="Arial" pitchFamily="34" charset="0"/>
              </a:rPr>
              <a:t>của</a:t>
            </a:r>
            <a:r>
              <a:rPr lang="en-US" b="0" dirty="0">
                <a:latin typeface="Arial" pitchFamily="34" charset="0"/>
                <a:cs typeface="Arial" pitchFamily="34" charset="0"/>
              </a:rPr>
              <a:t> IKE</a:t>
            </a:r>
          </a:p>
        </p:txBody>
      </p:sp>
      <p:sp>
        <p:nvSpPr>
          <p:cNvPr id="4" name="Slide Number Placeholder 3"/>
          <p:cNvSpPr>
            <a:spLocks noGrp="1"/>
          </p:cNvSpPr>
          <p:nvPr>
            <p:ph type="sldNum" sz="quarter" idx="12"/>
          </p:nvPr>
        </p:nvSpPr>
        <p:spPr/>
        <p:txBody>
          <a:bodyPr/>
          <a:lstStyle/>
          <a:p>
            <a:fld id="{3E15BD7C-E074-4D4A-84C3-500EE5B9C190}" type="slidenum">
              <a:rPr lang="ru-RU" smtClean="0"/>
              <a:pPr/>
              <a:t>40</a:t>
            </a:fld>
            <a:endParaRPr lang="ru-RU" dirty="0"/>
          </a:p>
        </p:txBody>
      </p:sp>
    </p:spTree>
    <p:extLst>
      <p:ext uri="{BB962C8B-B14F-4D97-AF65-F5344CB8AC3E}">
        <p14:creationId xmlns:p14="http://schemas.microsoft.com/office/powerpoint/2010/main" val="38934278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err="1"/>
              <a:t>Thuật</a:t>
            </a:r>
            <a:r>
              <a:rPr lang="en-US" dirty="0"/>
              <a:t> </a:t>
            </a:r>
            <a:r>
              <a:rPr lang="en-US" dirty="0" err="1"/>
              <a:t>toán</a:t>
            </a:r>
            <a:r>
              <a:rPr lang="en-US" dirty="0"/>
              <a:t> </a:t>
            </a:r>
            <a:r>
              <a:rPr lang="en-US" dirty="0" err="1"/>
              <a:t>trao</a:t>
            </a:r>
            <a:r>
              <a:rPr lang="en-US" dirty="0"/>
              <a:t> </a:t>
            </a:r>
            <a:r>
              <a:rPr lang="en-US" dirty="0" err="1"/>
              <a:t>đổi</a:t>
            </a:r>
            <a:r>
              <a:rPr lang="en-US" dirty="0"/>
              <a:t> </a:t>
            </a:r>
            <a:r>
              <a:rPr lang="en-US" dirty="0" err="1"/>
              <a:t>khóa</a:t>
            </a:r>
            <a:r>
              <a:rPr lang="en-US" dirty="0"/>
              <a:t> </a:t>
            </a:r>
            <a:r>
              <a:rPr lang="en-US" dirty="0" err="1"/>
              <a:t>Diffie</a:t>
            </a:r>
            <a:r>
              <a:rPr lang="en-US" dirty="0"/>
              <a:t>-Hellman</a:t>
            </a:r>
          </a:p>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41</a:t>
            </a:fld>
            <a:endParaRPr lang="ru-RU"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463" y="1685925"/>
            <a:ext cx="8070484"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7"/>
          <p:cNvSpPr txBox="1">
            <a:spLocks noChangeArrowheads="1"/>
          </p:cNvSpPr>
          <p:nvPr/>
        </p:nvSpPr>
        <p:spPr bwMode="auto">
          <a:xfrm>
            <a:off x="-76200" y="3544888"/>
            <a:ext cx="3810000" cy="83099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400" dirty="0"/>
              <a:t>p – </a:t>
            </a:r>
            <a:r>
              <a:rPr lang="en-US" sz="2400" dirty="0" err="1"/>
              <a:t>là</a:t>
            </a:r>
            <a:r>
              <a:rPr lang="en-US" sz="2400" dirty="0"/>
              <a:t> </a:t>
            </a:r>
            <a:r>
              <a:rPr lang="en-US" sz="2400" dirty="0" err="1"/>
              <a:t>số</a:t>
            </a:r>
            <a:r>
              <a:rPr lang="en-US" sz="2400" dirty="0"/>
              <a:t> </a:t>
            </a:r>
            <a:r>
              <a:rPr lang="en-US" sz="2400" dirty="0" err="1"/>
              <a:t>nguyên</a:t>
            </a:r>
            <a:r>
              <a:rPr lang="en-US" sz="2400" dirty="0"/>
              <a:t> </a:t>
            </a:r>
            <a:r>
              <a:rPr lang="en-US" sz="2400" dirty="0" err="1"/>
              <a:t>tố</a:t>
            </a:r>
            <a:r>
              <a:rPr lang="en-US" sz="2400" dirty="0"/>
              <a:t> </a:t>
            </a:r>
            <a:r>
              <a:rPr lang="en-US" sz="2400" dirty="0" err="1"/>
              <a:t>rất</a:t>
            </a:r>
            <a:r>
              <a:rPr lang="en-US" sz="2400" dirty="0"/>
              <a:t> </a:t>
            </a:r>
            <a:r>
              <a:rPr lang="en-US" sz="2400" dirty="0" err="1"/>
              <a:t>lớn</a:t>
            </a:r>
            <a:endParaRPr lang="en-US" sz="2400" dirty="0"/>
          </a:p>
          <a:p>
            <a:pPr eaLnBrk="1" hangingPunct="1"/>
            <a:r>
              <a:rPr lang="en-US" sz="2400" dirty="0"/>
              <a:t>g- </a:t>
            </a:r>
            <a:r>
              <a:rPr lang="en-US" sz="2400" dirty="0" err="1"/>
              <a:t>là</a:t>
            </a:r>
            <a:r>
              <a:rPr lang="en-US" sz="2400" dirty="0"/>
              <a:t> </a:t>
            </a:r>
            <a:r>
              <a:rPr lang="en-US" sz="2400" dirty="0" err="1"/>
              <a:t>phần</a:t>
            </a:r>
            <a:r>
              <a:rPr lang="en-US" sz="2400" dirty="0"/>
              <a:t> </a:t>
            </a:r>
            <a:r>
              <a:rPr lang="en-US" sz="2400" dirty="0" err="1"/>
              <a:t>tử</a:t>
            </a:r>
            <a:r>
              <a:rPr lang="en-US" sz="2400" dirty="0"/>
              <a:t> </a:t>
            </a:r>
            <a:r>
              <a:rPr lang="en-US" sz="2400" dirty="0" err="1"/>
              <a:t>sinh</a:t>
            </a:r>
            <a:r>
              <a:rPr lang="en-US" sz="2400" dirty="0"/>
              <a:t> </a:t>
            </a:r>
            <a:r>
              <a:rPr lang="en-US" sz="2400" dirty="0" err="1"/>
              <a:t>của</a:t>
            </a:r>
            <a:r>
              <a:rPr lang="en-US" sz="2400" dirty="0"/>
              <a:t> Z</a:t>
            </a:r>
            <a:r>
              <a:rPr lang="en-US" sz="2400" baseline="30000" dirty="0"/>
              <a:t>*</a:t>
            </a:r>
            <a:r>
              <a:rPr lang="en-US" sz="2400" baseline="-25000" dirty="0"/>
              <a:t>p</a:t>
            </a:r>
            <a:endParaRPr lang="en-US" sz="2400" dirty="0"/>
          </a:p>
        </p:txBody>
      </p:sp>
    </p:spTree>
    <p:extLst>
      <p:ext uri="{BB962C8B-B14F-4D97-AF65-F5344CB8AC3E}">
        <p14:creationId xmlns:p14="http://schemas.microsoft.com/office/powerpoint/2010/main" val="38934278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lvl="1" algn="just">
              <a:lnSpc>
                <a:spcPct val="120000"/>
              </a:lnSpc>
            </a:pPr>
            <a:r>
              <a:rPr lang="en-US" dirty="0" err="1">
                <a:latin typeface="Arial" pitchFamily="34" charset="0"/>
                <a:cs typeface="Arial" pitchFamily="34" charset="0"/>
              </a:rPr>
              <a:t>IPSec</a:t>
            </a:r>
            <a:r>
              <a:rPr lang="en-US" dirty="0">
                <a:latin typeface="Arial" pitchFamily="34" charset="0"/>
                <a:cs typeface="Arial" pitchFamily="34" charset="0"/>
              </a:rPr>
              <a:t> </a:t>
            </a:r>
            <a:r>
              <a:rPr lang="en-US" dirty="0" err="1">
                <a:latin typeface="Arial" pitchFamily="34" charset="0"/>
                <a:cs typeface="Arial" pitchFamily="34" charset="0"/>
              </a:rPr>
              <a:t>cần</a:t>
            </a:r>
            <a:r>
              <a:rPr lang="en-US" dirty="0">
                <a:latin typeface="Arial" pitchFamily="34" charset="0"/>
                <a:cs typeface="Arial" pitchFamily="34" charset="0"/>
              </a:rPr>
              <a:t> </a:t>
            </a:r>
            <a:r>
              <a:rPr lang="en-US" dirty="0" err="1">
                <a:latin typeface="Arial" pitchFamily="34" charset="0"/>
                <a:cs typeface="Arial" pitchFamily="34" charset="0"/>
              </a:rPr>
              <a:t>các</a:t>
            </a:r>
            <a:r>
              <a:rPr lang="en-US" dirty="0">
                <a:latin typeface="Arial" pitchFamily="34" charset="0"/>
                <a:cs typeface="Arial" pitchFamily="34" charset="0"/>
              </a:rPr>
              <a:t> SA </a:t>
            </a:r>
            <a:r>
              <a:rPr lang="en-US" dirty="0" err="1">
                <a:latin typeface="Arial" pitchFamily="34" charset="0"/>
                <a:cs typeface="Arial" pitchFamily="34" charset="0"/>
              </a:rPr>
              <a:t>để</a:t>
            </a:r>
            <a:r>
              <a:rPr lang="en-US" dirty="0">
                <a:latin typeface="Arial" pitchFamily="34" charset="0"/>
                <a:cs typeface="Arial" pitchFamily="34" charset="0"/>
              </a:rPr>
              <a:t> </a:t>
            </a:r>
            <a:r>
              <a:rPr lang="en-US" dirty="0" err="1">
                <a:latin typeface="Arial" pitchFamily="34" charset="0"/>
                <a:cs typeface="Arial" pitchFamily="34" charset="0"/>
              </a:rPr>
              <a:t>bảo</a:t>
            </a:r>
            <a:r>
              <a:rPr lang="en-US" dirty="0">
                <a:latin typeface="Arial" pitchFamily="34" charset="0"/>
                <a:cs typeface="Arial" pitchFamily="34" charset="0"/>
              </a:rPr>
              <a:t> </a:t>
            </a:r>
            <a:r>
              <a:rPr lang="en-US" dirty="0" err="1">
                <a:latin typeface="Arial" pitchFamily="34" charset="0"/>
                <a:cs typeface="Arial" pitchFamily="34" charset="0"/>
              </a:rPr>
              <a:t>vệ</a:t>
            </a:r>
            <a:r>
              <a:rPr lang="en-US" dirty="0">
                <a:latin typeface="Arial" pitchFamily="34" charset="0"/>
                <a:cs typeface="Arial" pitchFamily="34" charset="0"/>
              </a:rPr>
              <a:t> </a:t>
            </a:r>
            <a:r>
              <a:rPr lang="en-US" dirty="0" err="1">
                <a:latin typeface="Arial" pitchFamily="34" charset="0"/>
                <a:cs typeface="Arial" pitchFamily="34" charset="0"/>
              </a:rPr>
              <a:t>lưu</a:t>
            </a:r>
            <a:r>
              <a:rPr lang="en-US" dirty="0">
                <a:latin typeface="Arial" pitchFamily="34" charset="0"/>
                <a:cs typeface="Arial" pitchFamily="34" charset="0"/>
              </a:rPr>
              <a:t> </a:t>
            </a:r>
            <a:r>
              <a:rPr lang="en-US" dirty="0" err="1">
                <a:latin typeface="Arial" pitchFamily="34" charset="0"/>
                <a:cs typeface="Arial" pitchFamily="34" charset="0"/>
              </a:rPr>
              <a:t>lượng</a:t>
            </a:r>
            <a:endParaRPr lang="en-US" dirty="0">
              <a:latin typeface="Arial" pitchFamily="34" charset="0"/>
              <a:cs typeface="Arial" pitchFamily="34" charset="0"/>
            </a:endParaRPr>
          </a:p>
          <a:p>
            <a:pPr lvl="1" algn="just">
              <a:lnSpc>
                <a:spcPct val="120000"/>
              </a:lnSpc>
            </a:pPr>
            <a:r>
              <a:rPr lang="en-US" dirty="0" err="1">
                <a:latin typeface="Arial" pitchFamily="34" charset="0"/>
                <a:cs typeface="Arial" pitchFamily="34" charset="0"/>
              </a:rPr>
              <a:t>Nếu</a:t>
            </a:r>
            <a:r>
              <a:rPr lang="en-US" dirty="0">
                <a:latin typeface="Arial" pitchFamily="34" charset="0"/>
                <a:cs typeface="Arial" pitchFamily="34" charset="0"/>
              </a:rPr>
              <a:t> </a:t>
            </a:r>
            <a:r>
              <a:rPr lang="en-US" dirty="0" err="1">
                <a:latin typeface="Arial" pitchFamily="34" charset="0"/>
                <a:cs typeface="Arial" pitchFamily="34" charset="0"/>
              </a:rPr>
              <a:t>chưa</a:t>
            </a:r>
            <a:r>
              <a:rPr lang="en-US" dirty="0">
                <a:latin typeface="Arial" pitchFamily="34" charset="0"/>
                <a:cs typeface="Arial" pitchFamily="34" charset="0"/>
              </a:rPr>
              <a:t> </a:t>
            </a:r>
            <a:r>
              <a:rPr lang="en-US" dirty="0" err="1">
                <a:latin typeface="Arial" pitchFamily="34" charset="0"/>
                <a:cs typeface="Arial" pitchFamily="34" charset="0"/>
              </a:rPr>
              <a:t>có</a:t>
            </a:r>
            <a:r>
              <a:rPr lang="en-US" dirty="0">
                <a:latin typeface="Arial" pitchFamily="34" charset="0"/>
                <a:cs typeface="Arial" pitchFamily="34" charset="0"/>
              </a:rPr>
              <a:t> </a:t>
            </a:r>
            <a:r>
              <a:rPr lang="en-US" dirty="0" err="1">
                <a:latin typeface="Arial" pitchFamily="34" charset="0"/>
                <a:cs typeface="Arial" pitchFamily="34" charset="0"/>
              </a:rPr>
              <a:t>các</a:t>
            </a:r>
            <a:r>
              <a:rPr lang="en-US" dirty="0">
                <a:latin typeface="Arial" pitchFamily="34" charset="0"/>
                <a:cs typeface="Arial" pitchFamily="34" charset="0"/>
              </a:rPr>
              <a:t> SA, </a:t>
            </a:r>
            <a:r>
              <a:rPr lang="en-US" dirty="0" err="1">
                <a:latin typeface="Arial" pitchFamily="34" charset="0"/>
                <a:cs typeface="Arial" pitchFamily="34" charset="0"/>
              </a:rPr>
              <a:t>IPSec</a:t>
            </a:r>
            <a:r>
              <a:rPr lang="en-US" dirty="0">
                <a:latin typeface="Arial" pitchFamily="34" charset="0"/>
                <a:cs typeface="Arial" pitchFamily="34" charset="0"/>
              </a:rPr>
              <a:t> </a:t>
            </a:r>
            <a:r>
              <a:rPr lang="en-US" dirty="0" err="1">
                <a:latin typeface="Arial" pitchFamily="34" charset="0"/>
                <a:cs typeface="Arial" pitchFamily="34" charset="0"/>
              </a:rPr>
              <a:t>sẽ</a:t>
            </a:r>
            <a:r>
              <a:rPr lang="en-US" dirty="0">
                <a:latin typeface="Arial" pitchFamily="34" charset="0"/>
                <a:cs typeface="Arial" pitchFamily="34" charset="0"/>
              </a:rPr>
              <a:t> </a:t>
            </a:r>
            <a:r>
              <a:rPr lang="en-US" dirty="0" err="1">
                <a:latin typeface="Arial" pitchFamily="34" charset="0"/>
                <a:cs typeface="Arial" pitchFamily="34" charset="0"/>
              </a:rPr>
              <a:t>yêu</a:t>
            </a:r>
            <a:r>
              <a:rPr lang="en-US" dirty="0">
                <a:latin typeface="Arial" pitchFamily="34" charset="0"/>
                <a:cs typeface="Arial" pitchFamily="34" charset="0"/>
              </a:rPr>
              <a:t> </a:t>
            </a:r>
            <a:r>
              <a:rPr lang="en-US" dirty="0" err="1">
                <a:latin typeface="Arial" pitchFamily="34" charset="0"/>
                <a:cs typeface="Arial" pitchFamily="34" charset="0"/>
              </a:rPr>
              <a:t>cầu</a:t>
            </a:r>
            <a:r>
              <a:rPr lang="en-US" dirty="0">
                <a:latin typeface="Arial" pitchFamily="34" charset="0"/>
                <a:cs typeface="Arial" pitchFamily="34" charset="0"/>
              </a:rPr>
              <a:t> IKE </a:t>
            </a:r>
            <a:r>
              <a:rPr lang="en-US" dirty="0" err="1">
                <a:latin typeface="Arial" pitchFamily="34" charset="0"/>
                <a:cs typeface="Arial" pitchFamily="34" charset="0"/>
              </a:rPr>
              <a:t>cung</a:t>
            </a:r>
            <a:r>
              <a:rPr lang="en-US" dirty="0">
                <a:latin typeface="Arial" pitchFamily="34" charset="0"/>
                <a:cs typeface="Arial" pitchFamily="34" charset="0"/>
              </a:rPr>
              <a:t> </a:t>
            </a:r>
            <a:r>
              <a:rPr lang="en-US" dirty="0" err="1">
                <a:latin typeface="Arial" pitchFamily="34" charset="0"/>
                <a:cs typeface="Arial" pitchFamily="34" charset="0"/>
              </a:rPr>
              <a:t>cấp</a:t>
            </a:r>
            <a:r>
              <a:rPr lang="en-US" dirty="0">
                <a:latin typeface="Arial" pitchFamily="34" charset="0"/>
                <a:cs typeface="Arial" pitchFamily="34" charset="0"/>
              </a:rPr>
              <a:t> </a:t>
            </a:r>
            <a:r>
              <a:rPr lang="en-US" dirty="0" err="1">
                <a:latin typeface="Arial" pitchFamily="34" charset="0"/>
                <a:cs typeface="Arial" pitchFamily="34" charset="0"/>
              </a:rPr>
              <a:t>các</a:t>
            </a:r>
            <a:r>
              <a:rPr lang="en-US" dirty="0">
                <a:latin typeface="Arial" pitchFamily="34" charset="0"/>
                <a:cs typeface="Arial" pitchFamily="34" charset="0"/>
              </a:rPr>
              <a:t> </a:t>
            </a:r>
            <a:r>
              <a:rPr lang="en-US" dirty="0" err="1">
                <a:solidFill>
                  <a:srgbClr val="0033CC"/>
                </a:solidFill>
                <a:latin typeface="Arial" pitchFamily="34" charset="0"/>
                <a:cs typeface="Arial" pitchFamily="34" charset="0"/>
              </a:rPr>
              <a:t>IPSec</a:t>
            </a:r>
            <a:r>
              <a:rPr lang="en-US" dirty="0">
                <a:solidFill>
                  <a:srgbClr val="0033CC"/>
                </a:solidFill>
                <a:latin typeface="Arial" pitchFamily="34" charset="0"/>
                <a:cs typeface="Arial" pitchFamily="34" charset="0"/>
              </a:rPr>
              <a:t> SA</a:t>
            </a:r>
            <a:r>
              <a:rPr lang="en-US" dirty="0">
                <a:latin typeface="Arial" pitchFamily="34" charset="0"/>
                <a:cs typeface="Arial" pitchFamily="34" charset="0"/>
              </a:rPr>
              <a:t>.</a:t>
            </a:r>
          </a:p>
          <a:p>
            <a:pPr lvl="1" algn="just">
              <a:lnSpc>
                <a:spcPct val="120000"/>
              </a:lnSpc>
            </a:pPr>
            <a:r>
              <a:rPr lang="en-US" dirty="0">
                <a:latin typeface="Arial" pitchFamily="34" charset="0"/>
                <a:cs typeface="Arial" pitchFamily="34" charset="0"/>
              </a:rPr>
              <a:t>IKE </a:t>
            </a:r>
            <a:r>
              <a:rPr lang="en-US" dirty="0" err="1">
                <a:latin typeface="Arial" pitchFamily="34" charset="0"/>
                <a:cs typeface="Arial" pitchFamily="34" charset="0"/>
              </a:rPr>
              <a:t>mở</a:t>
            </a:r>
            <a:r>
              <a:rPr lang="en-US" dirty="0">
                <a:latin typeface="Arial" pitchFamily="34" charset="0"/>
                <a:cs typeface="Arial" pitchFamily="34" charset="0"/>
              </a:rPr>
              <a:t> </a:t>
            </a:r>
            <a:r>
              <a:rPr lang="en-US" dirty="0" err="1">
                <a:latin typeface="Arial" pitchFamily="34" charset="0"/>
                <a:cs typeface="Arial" pitchFamily="34" charset="0"/>
              </a:rPr>
              <a:t>một</a:t>
            </a:r>
            <a:r>
              <a:rPr lang="en-US" dirty="0">
                <a:latin typeface="Arial" pitchFamily="34" charset="0"/>
                <a:cs typeface="Arial" pitchFamily="34" charset="0"/>
              </a:rPr>
              <a:t> </a:t>
            </a:r>
            <a:r>
              <a:rPr lang="en-US" dirty="0" err="1">
                <a:latin typeface="Arial" pitchFamily="34" charset="0"/>
                <a:cs typeface="Arial" pitchFamily="34" charset="0"/>
              </a:rPr>
              <a:t>phiên</a:t>
            </a:r>
            <a:r>
              <a:rPr lang="en-US" dirty="0">
                <a:latin typeface="Arial" pitchFamily="34" charset="0"/>
                <a:cs typeface="Arial" pitchFamily="34" charset="0"/>
              </a:rPr>
              <a:t> </a:t>
            </a:r>
            <a:r>
              <a:rPr lang="en-US" dirty="0" err="1">
                <a:latin typeface="Arial" pitchFamily="34" charset="0"/>
                <a:cs typeface="Arial" pitchFamily="34" charset="0"/>
              </a:rPr>
              <a:t>quản</a:t>
            </a:r>
            <a:r>
              <a:rPr lang="en-US" dirty="0">
                <a:latin typeface="Arial" pitchFamily="34" charset="0"/>
                <a:cs typeface="Arial" pitchFamily="34" charset="0"/>
              </a:rPr>
              <a:t> </a:t>
            </a:r>
            <a:r>
              <a:rPr lang="en-US" dirty="0" err="1">
                <a:latin typeface="Arial" pitchFamily="34" charset="0"/>
                <a:cs typeface="Arial" pitchFamily="34" charset="0"/>
              </a:rPr>
              <a:t>lý</a:t>
            </a:r>
            <a:r>
              <a:rPr lang="en-US" dirty="0">
                <a:latin typeface="Arial" pitchFamily="34" charset="0"/>
                <a:cs typeface="Arial" pitchFamily="34" charset="0"/>
              </a:rPr>
              <a:t> </a:t>
            </a:r>
            <a:r>
              <a:rPr lang="en-US" dirty="0" err="1">
                <a:latin typeface="Arial" pitchFamily="34" charset="0"/>
                <a:cs typeface="Arial" pitchFamily="34" charset="0"/>
              </a:rPr>
              <a:t>với</a:t>
            </a:r>
            <a:r>
              <a:rPr lang="en-US" dirty="0">
                <a:latin typeface="Arial" pitchFamily="34" charset="0"/>
                <a:cs typeface="Arial" pitchFamily="34" charset="0"/>
              </a:rPr>
              <a:t> </a:t>
            </a:r>
            <a:r>
              <a:rPr lang="en-US" dirty="0" err="1">
                <a:latin typeface="Arial" pitchFamily="34" charset="0"/>
                <a:cs typeface="Arial" pitchFamily="34" charset="0"/>
              </a:rPr>
              <a:t>các</a:t>
            </a:r>
            <a:r>
              <a:rPr lang="en-US" dirty="0">
                <a:latin typeface="Arial" pitchFamily="34" charset="0"/>
                <a:cs typeface="Arial" pitchFamily="34" charset="0"/>
              </a:rPr>
              <a:t> </a:t>
            </a:r>
            <a:r>
              <a:rPr lang="en-US" dirty="0" err="1">
                <a:latin typeface="Arial" pitchFamily="34" charset="0"/>
                <a:cs typeface="Arial" pitchFamily="34" charset="0"/>
              </a:rPr>
              <a:t>bên</a:t>
            </a:r>
            <a:r>
              <a:rPr lang="en-US" dirty="0">
                <a:latin typeface="Arial" pitchFamily="34" charset="0"/>
                <a:cs typeface="Arial" pitchFamily="34" charset="0"/>
              </a:rPr>
              <a:t> </a:t>
            </a:r>
            <a:r>
              <a:rPr lang="en-US" dirty="0" err="1">
                <a:latin typeface="Arial" pitchFamily="34" charset="0"/>
                <a:cs typeface="Arial" pitchFamily="34" charset="0"/>
              </a:rPr>
              <a:t>tham</a:t>
            </a:r>
            <a:r>
              <a:rPr lang="en-US" dirty="0">
                <a:latin typeface="Arial" pitchFamily="34" charset="0"/>
                <a:cs typeface="Arial" pitchFamily="34" charset="0"/>
              </a:rPr>
              <a:t> </a:t>
            </a:r>
            <a:r>
              <a:rPr lang="en-US" dirty="0" err="1">
                <a:latin typeface="Arial" pitchFamily="34" charset="0"/>
                <a:cs typeface="Arial" pitchFamily="34" charset="0"/>
              </a:rPr>
              <a:t>gia</a:t>
            </a:r>
            <a:r>
              <a:rPr lang="en-US" dirty="0">
                <a:latin typeface="Arial" pitchFamily="34" charset="0"/>
                <a:cs typeface="Arial" pitchFamily="34" charset="0"/>
              </a:rPr>
              <a:t>,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thương</a:t>
            </a:r>
            <a:r>
              <a:rPr lang="en-US" dirty="0">
                <a:latin typeface="Arial" pitchFamily="34" charset="0"/>
                <a:cs typeface="Arial" pitchFamily="34" charset="0"/>
              </a:rPr>
              <a:t> </a:t>
            </a:r>
            <a:r>
              <a:rPr lang="en-US" dirty="0" err="1">
                <a:latin typeface="Arial" pitchFamily="34" charset="0"/>
                <a:cs typeface="Arial" pitchFamily="34" charset="0"/>
              </a:rPr>
              <a:t>lượng</a:t>
            </a:r>
            <a:r>
              <a:rPr lang="en-US" dirty="0">
                <a:latin typeface="Arial" pitchFamily="34" charset="0"/>
                <a:cs typeface="Arial" pitchFamily="34" charset="0"/>
              </a:rPr>
              <a:t> </a:t>
            </a:r>
            <a:r>
              <a:rPr lang="en-US" dirty="0" err="1">
                <a:latin typeface="Arial" pitchFamily="34" charset="0"/>
                <a:cs typeface="Arial" pitchFamily="34" charset="0"/>
              </a:rPr>
              <a:t>tất</a:t>
            </a:r>
            <a:r>
              <a:rPr lang="en-US" dirty="0">
                <a:latin typeface="Arial" pitchFamily="34" charset="0"/>
                <a:cs typeface="Arial" pitchFamily="34" charset="0"/>
              </a:rPr>
              <a:t> </a:t>
            </a:r>
            <a:r>
              <a:rPr lang="en-US" dirty="0" err="1">
                <a:latin typeface="Arial" pitchFamily="34" charset="0"/>
                <a:cs typeface="Arial" pitchFamily="34" charset="0"/>
              </a:rPr>
              <a:t>cả</a:t>
            </a:r>
            <a:r>
              <a:rPr lang="en-US" dirty="0">
                <a:latin typeface="Arial" pitchFamily="34" charset="0"/>
                <a:cs typeface="Arial" pitchFamily="34" charset="0"/>
              </a:rPr>
              <a:t> </a:t>
            </a:r>
            <a:r>
              <a:rPr lang="en-US" dirty="0" err="1">
                <a:solidFill>
                  <a:srgbClr val="0033CC"/>
                </a:solidFill>
                <a:latin typeface="Arial" pitchFamily="34" charset="0"/>
                <a:cs typeface="Arial" pitchFamily="34" charset="0"/>
              </a:rPr>
              <a:t>các</a:t>
            </a:r>
            <a:r>
              <a:rPr lang="en-US" dirty="0">
                <a:solidFill>
                  <a:srgbClr val="0033CC"/>
                </a:solidFill>
                <a:latin typeface="Arial" pitchFamily="34" charset="0"/>
                <a:cs typeface="Arial" pitchFamily="34" charset="0"/>
              </a:rPr>
              <a:t> SA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các</a:t>
            </a:r>
            <a:r>
              <a:rPr lang="en-US" dirty="0">
                <a:latin typeface="Arial" pitchFamily="34" charset="0"/>
                <a:cs typeface="Arial" pitchFamily="34" charset="0"/>
              </a:rPr>
              <a:t> </a:t>
            </a:r>
            <a:r>
              <a:rPr lang="en-US" dirty="0" err="1">
                <a:solidFill>
                  <a:srgbClr val="0033CC"/>
                </a:solidFill>
                <a:latin typeface="Arial" pitchFamily="34" charset="0"/>
                <a:cs typeface="Arial" pitchFamily="34" charset="0"/>
              </a:rPr>
              <a:t>khóa</a:t>
            </a:r>
            <a:r>
              <a:rPr lang="en-US" dirty="0">
                <a:solidFill>
                  <a:srgbClr val="0033CC"/>
                </a:solidFill>
                <a:latin typeface="Arial" pitchFamily="34" charset="0"/>
                <a:cs typeface="Arial" pitchFamily="34" charset="0"/>
              </a:rPr>
              <a:t> </a:t>
            </a:r>
            <a:r>
              <a:rPr lang="en-US" dirty="0" err="1">
                <a:latin typeface="Arial" pitchFamily="34" charset="0"/>
                <a:cs typeface="Arial" pitchFamily="34" charset="0"/>
              </a:rPr>
              <a:t>cho</a:t>
            </a:r>
            <a:r>
              <a:rPr lang="en-US" dirty="0">
                <a:latin typeface="Arial" pitchFamily="34" charset="0"/>
                <a:cs typeface="Arial" pitchFamily="34" charset="0"/>
              </a:rPr>
              <a:t> </a:t>
            </a:r>
            <a:r>
              <a:rPr lang="en-US" dirty="0" err="1">
                <a:latin typeface="Arial" pitchFamily="34" charset="0"/>
                <a:cs typeface="Arial" pitchFamily="34" charset="0"/>
              </a:rPr>
              <a:t>IPSec</a:t>
            </a:r>
            <a:r>
              <a:rPr lang="en-US" dirty="0">
                <a:latin typeface="Arial" pitchFamily="34" charset="0"/>
                <a:cs typeface="Arial" pitchFamily="34" charset="0"/>
              </a:rPr>
              <a:t>.</a:t>
            </a:r>
          </a:p>
          <a:p>
            <a:pPr lvl="1" algn="just">
              <a:lnSpc>
                <a:spcPct val="120000"/>
              </a:lnSpc>
            </a:pPr>
            <a:r>
              <a:rPr lang="en-US" dirty="0" err="1">
                <a:latin typeface="Arial" pitchFamily="34" charset="0"/>
                <a:cs typeface="Arial" pitchFamily="34" charset="0"/>
              </a:rPr>
              <a:t>IPSec</a:t>
            </a:r>
            <a:r>
              <a:rPr lang="en-US" dirty="0">
                <a:latin typeface="Arial" pitchFamily="34" charset="0"/>
                <a:cs typeface="Arial" pitchFamily="34" charset="0"/>
              </a:rPr>
              <a:t> </a:t>
            </a:r>
            <a:r>
              <a:rPr lang="en-US" dirty="0" err="1">
                <a:latin typeface="Arial" pitchFamily="34" charset="0"/>
                <a:cs typeface="Arial" pitchFamily="34" charset="0"/>
              </a:rPr>
              <a:t>bắt</a:t>
            </a:r>
            <a:r>
              <a:rPr lang="en-US" dirty="0">
                <a:latin typeface="Arial" pitchFamily="34" charset="0"/>
                <a:cs typeface="Arial" pitchFamily="34" charset="0"/>
              </a:rPr>
              <a:t> </a:t>
            </a:r>
            <a:r>
              <a:rPr lang="en-US" dirty="0" err="1">
                <a:latin typeface="Arial" pitchFamily="34" charset="0"/>
                <a:cs typeface="Arial" pitchFamily="34" charset="0"/>
              </a:rPr>
              <a:t>đầu</a:t>
            </a:r>
            <a:r>
              <a:rPr lang="en-US" dirty="0">
                <a:latin typeface="Arial" pitchFamily="34" charset="0"/>
                <a:cs typeface="Arial" pitchFamily="34" charset="0"/>
              </a:rPr>
              <a:t> </a:t>
            </a:r>
            <a:r>
              <a:rPr lang="en-US" dirty="0" err="1">
                <a:latin typeface="Arial" pitchFamily="34" charset="0"/>
                <a:cs typeface="Arial" pitchFamily="34" charset="0"/>
              </a:rPr>
              <a:t>thực</a:t>
            </a:r>
            <a:r>
              <a:rPr lang="en-US" dirty="0">
                <a:latin typeface="Arial" pitchFamily="34" charset="0"/>
                <a:cs typeface="Arial" pitchFamily="34" charset="0"/>
              </a:rPr>
              <a:t> </a:t>
            </a:r>
            <a:r>
              <a:rPr lang="en-US" dirty="0" err="1">
                <a:latin typeface="Arial" pitchFamily="34" charset="0"/>
                <a:cs typeface="Arial" pitchFamily="34" charset="0"/>
              </a:rPr>
              <a:t>hiện</a:t>
            </a:r>
            <a:r>
              <a:rPr lang="en-US" dirty="0">
                <a:latin typeface="Arial" pitchFamily="34" charset="0"/>
                <a:cs typeface="Arial" pitchFamily="34" charset="0"/>
              </a:rPr>
              <a:t> </a:t>
            </a:r>
            <a:r>
              <a:rPr lang="en-US" dirty="0" err="1">
                <a:latin typeface="Arial" pitchFamily="34" charset="0"/>
                <a:cs typeface="Arial" pitchFamily="34" charset="0"/>
              </a:rPr>
              <a:t>bảo</a:t>
            </a:r>
            <a:r>
              <a:rPr lang="en-US" dirty="0">
                <a:latin typeface="Arial" pitchFamily="34" charset="0"/>
                <a:cs typeface="Arial" pitchFamily="34" charset="0"/>
              </a:rPr>
              <a:t> </a:t>
            </a:r>
            <a:r>
              <a:rPr lang="en-US" dirty="0" err="1">
                <a:latin typeface="Arial" pitchFamily="34" charset="0"/>
                <a:cs typeface="Arial" pitchFamily="34" charset="0"/>
              </a:rPr>
              <a:t>vệ</a:t>
            </a:r>
            <a:r>
              <a:rPr lang="en-US" dirty="0">
                <a:latin typeface="Arial" pitchFamily="34" charset="0"/>
                <a:cs typeface="Arial" pitchFamily="34" charset="0"/>
              </a:rPr>
              <a:t> </a:t>
            </a:r>
            <a:r>
              <a:rPr lang="en-US" dirty="0" err="1">
                <a:latin typeface="Arial" pitchFamily="34" charset="0"/>
                <a:cs typeface="Arial" pitchFamily="34" charset="0"/>
              </a:rPr>
              <a:t>lưu</a:t>
            </a:r>
            <a:r>
              <a:rPr lang="en-US" dirty="0">
                <a:latin typeface="Arial" pitchFamily="34" charset="0"/>
                <a:cs typeface="Arial" pitchFamily="34" charset="0"/>
              </a:rPr>
              <a:t> </a:t>
            </a:r>
            <a:r>
              <a:rPr lang="en-US" dirty="0" err="1">
                <a:latin typeface="Arial" pitchFamily="34" charset="0"/>
                <a:cs typeface="Arial" pitchFamily="34" charset="0"/>
              </a:rPr>
              <a:t>lượng</a:t>
            </a:r>
            <a:r>
              <a:rPr lang="en-US" dirty="0">
                <a:latin typeface="Arial" pitchFamily="34" charset="0"/>
                <a:cs typeface="Arial" pitchFamily="34" charset="0"/>
              </a:rPr>
              <a:t>.</a:t>
            </a:r>
          </a:p>
          <a:p>
            <a:endParaRPr lang="en-US" dirty="0"/>
          </a:p>
        </p:txBody>
      </p:sp>
      <p:sp>
        <p:nvSpPr>
          <p:cNvPr id="3" name="Title 2"/>
          <p:cNvSpPr>
            <a:spLocks noGrp="1"/>
          </p:cNvSpPr>
          <p:nvPr>
            <p:ph type="title"/>
          </p:nvPr>
        </p:nvSpPr>
        <p:spPr/>
        <p:txBody>
          <a:bodyPr/>
          <a:lstStyle/>
          <a:p>
            <a:r>
              <a:rPr lang="en-US" b="0" dirty="0">
                <a:latin typeface="Arial" pitchFamily="34" charset="0"/>
                <a:cs typeface="Arial" pitchFamily="34" charset="0"/>
              </a:rPr>
              <a:t> </a:t>
            </a:r>
            <a:r>
              <a:rPr lang="en-US" b="0" dirty="0" err="1">
                <a:latin typeface="Arial" pitchFamily="34" charset="0"/>
                <a:cs typeface="Arial" pitchFamily="34" charset="0"/>
              </a:rPr>
              <a:t>Mối</a:t>
            </a:r>
            <a:r>
              <a:rPr lang="en-US" b="0" dirty="0">
                <a:latin typeface="Arial" pitchFamily="34" charset="0"/>
                <a:cs typeface="Arial" pitchFamily="34" charset="0"/>
              </a:rPr>
              <a:t> </a:t>
            </a:r>
            <a:r>
              <a:rPr lang="en-US" b="0" dirty="0" err="1">
                <a:latin typeface="Arial" pitchFamily="34" charset="0"/>
                <a:cs typeface="Arial" pitchFamily="34" charset="0"/>
              </a:rPr>
              <a:t>quan</a:t>
            </a:r>
            <a:r>
              <a:rPr lang="en-US" b="0" dirty="0">
                <a:latin typeface="Arial" pitchFamily="34" charset="0"/>
                <a:cs typeface="Arial" pitchFamily="34" charset="0"/>
              </a:rPr>
              <a:t> </a:t>
            </a:r>
            <a:r>
              <a:rPr lang="en-US" b="0" dirty="0" err="1">
                <a:latin typeface="Arial" pitchFamily="34" charset="0"/>
                <a:cs typeface="Arial" pitchFamily="34" charset="0"/>
              </a:rPr>
              <a:t>hệ</a:t>
            </a:r>
            <a:r>
              <a:rPr lang="en-US" b="0" dirty="0">
                <a:latin typeface="Arial" pitchFamily="34" charset="0"/>
                <a:cs typeface="Arial" pitchFamily="34" charset="0"/>
              </a:rPr>
              <a:t> </a:t>
            </a:r>
            <a:r>
              <a:rPr lang="en-US" b="0" dirty="0" err="1">
                <a:latin typeface="Arial" pitchFamily="34" charset="0"/>
                <a:cs typeface="Arial" pitchFamily="34" charset="0"/>
              </a:rPr>
              <a:t>giữa</a:t>
            </a:r>
            <a:r>
              <a:rPr lang="en-US" b="0" dirty="0">
                <a:latin typeface="Arial" pitchFamily="34" charset="0"/>
                <a:cs typeface="Arial" pitchFamily="34" charset="0"/>
              </a:rPr>
              <a:t> </a:t>
            </a:r>
            <a:r>
              <a:rPr lang="en-US" b="0" dirty="0" err="1">
                <a:latin typeface="Arial" pitchFamily="34" charset="0"/>
                <a:cs typeface="Arial" pitchFamily="34" charset="0"/>
              </a:rPr>
              <a:t>IPSec</a:t>
            </a:r>
            <a:r>
              <a:rPr lang="en-US" b="0" dirty="0">
                <a:latin typeface="Arial" pitchFamily="34" charset="0"/>
                <a:cs typeface="Arial" pitchFamily="34" charset="0"/>
              </a:rPr>
              <a:t> </a:t>
            </a:r>
            <a:r>
              <a:rPr lang="en-US" b="0" dirty="0" err="1">
                <a:latin typeface="Arial" pitchFamily="34" charset="0"/>
                <a:cs typeface="Arial" pitchFamily="34" charset="0"/>
              </a:rPr>
              <a:t>và</a:t>
            </a:r>
            <a:r>
              <a:rPr lang="en-US" b="0" dirty="0">
                <a:latin typeface="Arial" pitchFamily="34" charset="0"/>
                <a:cs typeface="Arial" pitchFamily="34" charset="0"/>
              </a:rPr>
              <a:t> IKE</a:t>
            </a:r>
            <a:endParaRPr lang="en-US" b="0"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42</a:t>
            </a:fld>
            <a:endParaRPr lang="ru-RU" dirty="0"/>
          </a:p>
        </p:txBody>
      </p:sp>
    </p:spTree>
    <p:extLst>
      <p:ext uri="{BB962C8B-B14F-4D97-AF65-F5344CB8AC3E}">
        <p14:creationId xmlns:p14="http://schemas.microsoft.com/office/powerpoint/2010/main" val="38934278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3" name="Title 2"/>
          <p:cNvSpPr>
            <a:spLocks noGrp="1"/>
          </p:cNvSpPr>
          <p:nvPr>
            <p:ph type="title"/>
          </p:nvPr>
        </p:nvSpPr>
        <p:spPr/>
        <p:txBody>
          <a:bodyPr/>
          <a:lstStyle/>
          <a:p>
            <a:r>
              <a:rPr lang="en-US" b="0" dirty="0">
                <a:latin typeface="Arial" pitchFamily="34" charset="0"/>
                <a:cs typeface="Arial" pitchFamily="34" charset="0"/>
              </a:rPr>
              <a:t> </a:t>
            </a:r>
            <a:r>
              <a:rPr lang="en-US" b="0" dirty="0" err="1">
                <a:latin typeface="Arial" pitchFamily="34" charset="0"/>
                <a:cs typeface="Arial" pitchFamily="34" charset="0"/>
              </a:rPr>
              <a:t>Mối</a:t>
            </a:r>
            <a:r>
              <a:rPr lang="en-US" b="0" dirty="0">
                <a:latin typeface="Arial" pitchFamily="34" charset="0"/>
                <a:cs typeface="Arial" pitchFamily="34" charset="0"/>
              </a:rPr>
              <a:t> </a:t>
            </a:r>
            <a:r>
              <a:rPr lang="en-US" b="0" dirty="0" err="1">
                <a:latin typeface="Arial" pitchFamily="34" charset="0"/>
                <a:cs typeface="Arial" pitchFamily="34" charset="0"/>
              </a:rPr>
              <a:t>quan</a:t>
            </a:r>
            <a:r>
              <a:rPr lang="en-US" b="0" dirty="0">
                <a:latin typeface="Arial" pitchFamily="34" charset="0"/>
                <a:cs typeface="Arial" pitchFamily="34" charset="0"/>
              </a:rPr>
              <a:t> </a:t>
            </a:r>
            <a:r>
              <a:rPr lang="en-US" b="0" dirty="0" err="1">
                <a:latin typeface="Arial" pitchFamily="34" charset="0"/>
                <a:cs typeface="Arial" pitchFamily="34" charset="0"/>
              </a:rPr>
              <a:t>hệ</a:t>
            </a:r>
            <a:r>
              <a:rPr lang="en-US" b="0" dirty="0">
                <a:latin typeface="Arial" pitchFamily="34" charset="0"/>
                <a:cs typeface="Arial" pitchFamily="34" charset="0"/>
              </a:rPr>
              <a:t> </a:t>
            </a:r>
            <a:r>
              <a:rPr lang="en-US" b="0" dirty="0" err="1">
                <a:latin typeface="Arial" pitchFamily="34" charset="0"/>
                <a:cs typeface="Arial" pitchFamily="34" charset="0"/>
              </a:rPr>
              <a:t>giữa</a:t>
            </a:r>
            <a:r>
              <a:rPr lang="en-US" b="0" dirty="0">
                <a:latin typeface="Arial" pitchFamily="34" charset="0"/>
                <a:cs typeface="Arial" pitchFamily="34" charset="0"/>
              </a:rPr>
              <a:t> </a:t>
            </a:r>
            <a:r>
              <a:rPr lang="en-US" b="0" dirty="0" err="1">
                <a:latin typeface="Arial" pitchFamily="34" charset="0"/>
                <a:cs typeface="Arial" pitchFamily="34" charset="0"/>
              </a:rPr>
              <a:t>IPSec</a:t>
            </a:r>
            <a:r>
              <a:rPr lang="en-US" b="0" dirty="0">
                <a:latin typeface="Arial" pitchFamily="34" charset="0"/>
                <a:cs typeface="Arial" pitchFamily="34" charset="0"/>
              </a:rPr>
              <a:t> </a:t>
            </a:r>
            <a:r>
              <a:rPr lang="en-US" b="0" dirty="0" err="1">
                <a:latin typeface="Arial" pitchFamily="34" charset="0"/>
                <a:cs typeface="Arial" pitchFamily="34" charset="0"/>
              </a:rPr>
              <a:t>và</a:t>
            </a:r>
            <a:r>
              <a:rPr lang="en-US" b="0" dirty="0">
                <a:latin typeface="Arial" pitchFamily="34" charset="0"/>
                <a:cs typeface="Arial" pitchFamily="34" charset="0"/>
              </a:rPr>
              <a:t> IKE</a:t>
            </a:r>
            <a:endParaRPr lang="en-US" b="0"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43</a:t>
            </a:fld>
            <a:endParaRPr lang="ru-RU"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143000"/>
            <a:ext cx="8289572"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1408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3" name="Title 2"/>
          <p:cNvSpPr>
            <a:spLocks noGrp="1"/>
          </p:cNvSpPr>
          <p:nvPr>
            <p:ph type="title"/>
          </p:nvPr>
        </p:nvSpPr>
        <p:spPr/>
        <p:txBody>
          <a:bodyPr/>
          <a:lstStyle/>
          <a:p>
            <a:r>
              <a:rPr lang="en-US" b="0" dirty="0">
                <a:latin typeface="Arial" pitchFamily="34" charset="0"/>
                <a:cs typeface="Arial" pitchFamily="34" charset="0"/>
              </a:rPr>
              <a:t> </a:t>
            </a:r>
            <a:r>
              <a:rPr lang="en-US" b="0" dirty="0" err="1">
                <a:latin typeface="Arial" pitchFamily="34" charset="0"/>
                <a:cs typeface="Arial" pitchFamily="34" charset="0"/>
              </a:rPr>
              <a:t>Mối</a:t>
            </a:r>
            <a:r>
              <a:rPr lang="en-US" b="0" dirty="0">
                <a:latin typeface="Arial" pitchFamily="34" charset="0"/>
                <a:cs typeface="Arial" pitchFamily="34" charset="0"/>
              </a:rPr>
              <a:t> </a:t>
            </a:r>
            <a:r>
              <a:rPr lang="en-US" b="0" dirty="0" err="1">
                <a:latin typeface="Arial" pitchFamily="34" charset="0"/>
                <a:cs typeface="Arial" pitchFamily="34" charset="0"/>
              </a:rPr>
              <a:t>quan</a:t>
            </a:r>
            <a:r>
              <a:rPr lang="en-US" b="0" dirty="0">
                <a:latin typeface="Arial" pitchFamily="34" charset="0"/>
                <a:cs typeface="Arial" pitchFamily="34" charset="0"/>
              </a:rPr>
              <a:t> </a:t>
            </a:r>
            <a:r>
              <a:rPr lang="en-US" b="0" dirty="0" err="1">
                <a:latin typeface="Arial" pitchFamily="34" charset="0"/>
                <a:cs typeface="Arial" pitchFamily="34" charset="0"/>
              </a:rPr>
              <a:t>hệ</a:t>
            </a:r>
            <a:r>
              <a:rPr lang="en-US" b="0" dirty="0">
                <a:latin typeface="Arial" pitchFamily="34" charset="0"/>
                <a:cs typeface="Arial" pitchFamily="34" charset="0"/>
              </a:rPr>
              <a:t> </a:t>
            </a:r>
            <a:r>
              <a:rPr lang="en-US" b="0" dirty="0" err="1">
                <a:latin typeface="Arial" pitchFamily="34" charset="0"/>
                <a:cs typeface="Arial" pitchFamily="34" charset="0"/>
              </a:rPr>
              <a:t>giữa</a:t>
            </a:r>
            <a:r>
              <a:rPr lang="en-US" b="0" dirty="0">
                <a:latin typeface="Arial" pitchFamily="34" charset="0"/>
                <a:cs typeface="Arial" pitchFamily="34" charset="0"/>
              </a:rPr>
              <a:t> </a:t>
            </a:r>
            <a:r>
              <a:rPr lang="en-US" b="0" dirty="0" err="1">
                <a:latin typeface="Arial" pitchFamily="34" charset="0"/>
                <a:cs typeface="Arial" pitchFamily="34" charset="0"/>
              </a:rPr>
              <a:t>IPSec</a:t>
            </a:r>
            <a:r>
              <a:rPr lang="en-US" b="0" dirty="0">
                <a:latin typeface="Arial" pitchFamily="34" charset="0"/>
                <a:cs typeface="Arial" pitchFamily="34" charset="0"/>
              </a:rPr>
              <a:t> </a:t>
            </a:r>
            <a:r>
              <a:rPr lang="en-US" b="0" dirty="0" err="1">
                <a:latin typeface="Arial" pitchFamily="34" charset="0"/>
                <a:cs typeface="Arial" pitchFamily="34" charset="0"/>
              </a:rPr>
              <a:t>và</a:t>
            </a:r>
            <a:r>
              <a:rPr lang="en-US" b="0" dirty="0">
                <a:latin typeface="Arial" pitchFamily="34" charset="0"/>
                <a:cs typeface="Arial" pitchFamily="34" charset="0"/>
              </a:rPr>
              <a:t> IKE</a:t>
            </a:r>
            <a:endParaRPr lang="en-US" b="0"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44</a:t>
            </a:fld>
            <a:endParaRPr lang="ru-RU" dirty="0"/>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143000"/>
            <a:ext cx="8289572"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Oval Callout 5"/>
          <p:cNvSpPr/>
          <p:nvPr/>
        </p:nvSpPr>
        <p:spPr>
          <a:xfrm>
            <a:off x="-533400" y="152400"/>
            <a:ext cx="4724400" cy="2362200"/>
          </a:xfrm>
          <a:prstGeom prst="wedgeEllipseCallout">
            <a:avLst>
              <a:gd name="adj1" fmla="val 7233"/>
              <a:gd name="adj2" fmla="val 107737"/>
            </a:avLst>
          </a:prstGeom>
          <a:solidFill>
            <a:srgbClr val="FFFFCC"/>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r>
              <a:rPr lang="en-US" sz="2400" dirty="0" err="1">
                <a:solidFill>
                  <a:srgbClr val="0000FF"/>
                </a:solidFill>
                <a:latin typeface="Arial" pitchFamily="34" charset="0"/>
                <a:cs typeface="Arial" pitchFamily="34" charset="0"/>
              </a:rPr>
              <a:t>Một</a:t>
            </a:r>
            <a:r>
              <a:rPr lang="en-US" sz="2400" dirty="0">
                <a:solidFill>
                  <a:srgbClr val="0000FF"/>
                </a:solidFill>
                <a:latin typeface="Arial" pitchFamily="34" charset="0"/>
                <a:cs typeface="Arial" pitchFamily="34" charset="0"/>
              </a:rPr>
              <a:t> </a:t>
            </a:r>
            <a:r>
              <a:rPr lang="en-US" sz="2400" dirty="0" err="1">
                <a:solidFill>
                  <a:srgbClr val="0000FF"/>
                </a:solidFill>
                <a:latin typeface="Arial" pitchFamily="34" charset="0"/>
                <a:cs typeface="Arial" pitchFamily="34" charset="0"/>
              </a:rPr>
              <a:t>phiên</a:t>
            </a:r>
            <a:r>
              <a:rPr lang="en-US" sz="2400" dirty="0">
                <a:solidFill>
                  <a:srgbClr val="0000FF"/>
                </a:solidFill>
                <a:latin typeface="Arial" pitchFamily="34" charset="0"/>
                <a:cs typeface="Arial" pitchFamily="34" charset="0"/>
              </a:rPr>
              <a:t> IKE </a:t>
            </a:r>
            <a:r>
              <a:rPr lang="en-US" sz="2400" dirty="0" err="1">
                <a:solidFill>
                  <a:srgbClr val="0000FF"/>
                </a:solidFill>
                <a:latin typeface="Arial" pitchFamily="34" charset="0"/>
                <a:cs typeface="Arial" pitchFamily="34" charset="0"/>
              </a:rPr>
              <a:t>chạy</a:t>
            </a:r>
            <a:r>
              <a:rPr lang="en-US" sz="2400" dirty="0">
                <a:solidFill>
                  <a:srgbClr val="0000FF"/>
                </a:solidFill>
                <a:latin typeface="Arial" pitchFamily="34" charset="0"/>
                <a:cs typeface="Arial" pitchFamily="34" charset="0"/>
              </a:rPr>
              <a:t> </a:t>
            </a:r>
            <a:r>
              <a:rPr lang="en-US" sz="2400" dirty="0" err="1">
                <a:solidFill>
                  <a:srgbClr val="0000FF"/>
                </a:solidFill>
                <a:latin typeface="Arial" pitchFamily="34" charset="0"/>
                <a:cs typeface="Arial" pitchFamily="34" charset="0"/>
              </a:rPr>
              <a:t>trên</a:t>
            </a:r>
            <a:r>
              <a:rPr lang="en-US" sz="2400" dirty="0">
                <a:solidFill>
                  <a:srgbClr val="0000FF"/>
                </a:solidFill>
                <a:latin typeface="Arial" pitchFamily="34" charset="0"/>
                <a:cs typeface="Arial" pitchFamily="34" charset="0"/>
              </a:rPr>
              <a:t> </a:t>
            </a:r>
            <a:r>
              <a:rPr lang="en-US" sz="2400" dirty="0" err="1">
                <a:solidFill>
                  <a:srgbClr val="0000FF"/>
                </a:solidFill>
                <a:latin typeface="Arial" pitchFamily="34" charset="0"/>
                <a:cs typeface="Arial" pitchFamily="34" charset="0"/>
              </a:rPr>
              <a:t>giao</a:t>
            </a:r>
            <a:r>
              <a:rPr lang="en-US" sz="2400" dirty="0">
                <a:solidFill>
                  <a:srgbClr val="0000FF"/>
                </a:solidFill>
                <a:latin typeface="Arial" pitchFamily="34" charset="0"/>
                <a:cs typeface="Arial" pitchFamily="34" charset="0"/>
              </a:rPr>
              <a:t> </a:t>
            </a:r>
            <a:r>
              <a:rPr lang="en-US" sz="2400" dirty="0" err="1">
                <a:solidFill>
                  <a:srgbClr val="0000FF"/>
                </a:solidFill>
                <a:latin typeface="Arial" pitchFamily="34" charset="0"/>
                <a:cs typeface="Arial" pitchFamily="34" charset="0"/>
              </a:rPr>
              <a:t>thức</a:t>
            </a:r>
            <a:r>
              <a:rPr lang="en-US" sz="2400" dirty="0">
                <a:solidFill>
                  <a:srgbClr val="0000FF"/>
                </a:solidFill>
                <a:latin typeface="Arial" pitchFamily="34" charset="0"/>
                <a:cs typeface="Arial" pitchFamily="34" charset="0"/>
              </a:rPr>
              <a:t> </a:t>
            </a:r>
            <a:r>
              <a:rPr lang="en-US" sz="2400" dirty="0" err="1">
                <a:solidFill>
                  <a:srgbClr val="0000FF"/>
                </a:solidFill>
                <a:latin typeface="Arial" pitchFamily="34" charset="0"/>
                <a:cs typeface="Arial" pitchFamily="34" charset="0"/>
              </a:rPr>
              <a:t>UDP</a:t>
            </a:r>
            <a:r>
              <a:rPr lang="en-US" sz="2400" dirty="0">
                <a:solidFill>
                  <a:srgbClr val="0000FF"/>
                </a:solidFill>
                <a:latin typeface="Arial" pitchFamily="34" charset="0"/>
                <a:cs typeface="Arial" pitchFamily="34" charset="0"/>
              </a:rPr>
              <a:t> </a:t>
            </a:r>
            <a:r>
              <a:rPr lang="en-US" sz="2400" dirty="0" err="1">
                <a:solidFill>
                  <a:srgbClr val="0000FF"/>
                </a:solidFill>
                <a:latin typeface="Arial" pitchFamily="34" charset="0"/>
                <a:cs typeface="Arial" pitchFamily="34" charset="0"/>
              </a:rPr>
              <a:t>với</a:t>
            </a:r>
            <a:r>
              <a:rPr lang="en-US" sz="2400" dirty="0">
                <a:solidFill>
                  <a:srgbClr val="0000FF"/>
                </a:solidFill>
                <a:latin typeface="Arial" pitchFamily="34" charset="0"/>
                <a:cs typeface="Arial" pitchFamily="34" charset="0"/>
              </a:rPr>
              <a:t> </a:t>
            </a:r>
            <a:r>
              <a:rPr lang="en-US" sz="2400" dirty="0" err="1">
                <a:solidFill>
                  <a:srgbClr val="0000FF"/>
                </a:solidFill>
                <a:latin typeface="Arial" pitchFamily="34" charset="0"/>
                <a:cs typeface="Arial" pitchFamily="34" charset="0"/>
              </a:rPr>
              <a:t>các</a:t>
            </a:r>
            <a:r>
              <a:rPr lang="en-US" sz="2400" dirty="0">
                <a:solidFill>
                  <a:srgbClr val="0000FF"/>
                </a:solidFill>
                <a:latin typeface="Arial" pitchFamily="34" charset="0"/>
                <a:cs typeface="Arial" pitchFamily="34" charset="0"/>
              </a:rPr>
              <a:t> </a:t>
            </a:r>
            <a:r>
              <a:rPr lang="en-US" sz="2400" dirty="0" err="1">
                <a:solidFill>
                  <a:srgbClr val="0000FF"/>
                </a:solidFill>
                <a:latin typeface="Arial" pitchFamily="34" charset="0"/>
                <a:cs typeface="Arial" pitchFamily="34" charset="0"/>
              </a:rPr>
              <a:t>cổng</a:t>
            </a:r>
            <a:r>
              <a:rPr lang="en-US" sz="2400" dirty="0">
                <a:solidFill>
                  <a:srgbClr val="0000FF"/>
                </a:solidFill>
                <a:latin typeface="Arial" pitchFamily="34" charset="0"/>
                <a:cs typeface="Arial" pitchFamily="34" charset="0"/>
              </a:rPr>
              <a:t> </a:t>
            </a:r>
            <a:r>
              <a:rPr lang="en-US" sz="2400" dirty="0" err="1">
                <a:solidFill>
                  <a:srgbClr val="0000FF"/>
                </a:solidFill>
                <a:latin typeface="Arial" pitchFamily="34" charset="0"/>
                <a:cs typeface="Arial" pitchFamily="34" charset="0"/>
              </a:rPr>
              <a:t>nguồn</a:t>
            </a:r>
            <a:r>
              <a:rPr lang="en-US" sz="2400" dirty="0">
                <a:solidFill>
                  <a:srgbClr val="0000FF"/>
                </a:solidFill>
                <a:latin typeface="Arial" pitchFamily="34" charset="0"/>
                <a:cs typeface="Arial" pitchFamily="34" charset="0"/>
              </a:rPr>
              <a:t> </a:t>
            </a:r>
            <a:r>
              <a:rPr lang="en-US" sz="2400" dirty="0" err="1">
                <a:solidFill>
                  <a:srgbClr val="0000FF"/>
                </a:solidFill>
                <a:latin typeface="Arial" pitchFamily="34" charset="0"/>
                <a:cs typeface="Arial" pitchFamily="34" charset="0"/>
              </a:rPr>
              <a:t>và</a:t>
            </a:r>
            <a:r>
              <a:rPr lang="en-US" sz="2400" dirty="0">
                <a:solidFill>
                  <a:srgbClr val="0000FF"/>
                </a:solidFill>
                <a:latin typeface="Arial" pitchFamily="34" charset="0"/>
                <a:cs typeface="Arial" pitchFamily="34" charset="0"/>
              </a:rPr>
              <a:t> </a:t>
            </a:r>
            <a:r>
              <a:rPr lang="en-US" sz="2400" dirty="0" err="1">
                <a:solidFill>
                  <a:srgbClr val="0000FF"/>
                </a:solidFill>
                <a:latin typeface="Arial" pitchFamily="34" charset="0"/>
                <a:cs typeface="Arial" pitchFamily="34" charset="0"/>
              </a:rPr>
              <a:t>đích</a:t>
            </a:r>
            <a:r>
              <a:rPr lang="en-US" sz="2400" dirty="0">
                <a:solidFill>
                  <a:srgbClr val="0000FF"/>
                </a:solidFill>
                <a:latin typeface="Arial" pitchFamily="34" charset="0"/>
                <a:cs typeface="Arial" pitchFamily="34" charset="0"/>
              </a:rPr>
              <a:t> </a:t>
            </a:r>
            <a:r>
              <a:rPr lang="en-US" sz="2400" dirty="0" err="1">
                <a:solidFill>
                  <a:srgbClr val="0000FF"/>
                </a:solidFill>
                <a:latin typeface="Arial" pitchFamily="34" charset="0"/>
                <a:cs typeface="Arial" pitchFamily="34" charset="0"/>
              </a:rPr>
              <a:t>được</a:t>
            </a:r>
            <a:r>
              <a:rPr lang="en-US" sz="2400" dirty="0">
                <a:solidFill>
                  <a:srgbClr val="0000FF"/>
                </a:solidFill>
                <a:latin typeface="Arial" pitchFamily="34" charset="0"/>
                <a:cs typeface="Arial" pitchFamily="34" charset="0"/>
              </a:rPr>
              <a:t> </a:t>
            </a:r>
            <a:r>
              <a:rPr lang="en-US" sz="2400" dirty="0" err="1">
                <a:solidFill>
                  <a:srgbClr val="0000FF"/>
                </a:solidFill>
                <a:latin typeface="Arial" pitchFamily="34" charset="0"/>
                <a:cs typeface="Arial" pitchFamily="34" charset="0"/>
              </a:rPr>
              <a:t>thiết</a:t>
            </a:r>
            <a:r>
              <a:rPr lang="en-US" sz="2400" dirty="0">
                <a:solidFill>
                  <a:srgbClr val="0000FF"/>
                </a:solidFill>
                <a:latin typeface="Arial" pitchFamily="34" charset="0"/>
                <a:cs typeface="Arial" pitchFamily="34" charset="0"/>
              </a:rPr>
              <a:t> </a:t>
            </a:r>
            <a:r>
              <a:rPr lang="en-US" sz="2400" dirty="0" err="1">
                <a:solidFill>
                  <a:srgbClr val="0000FF"/>
                </a:solidFill>
                <a:latin typeface="Arial" pitchFamily="34" charset="0"/>
                <a:cs typeface="Arial" pitchFamily="34" charset="0"/>
              </a:rPr>
              <a:t>lập</a:t>
            </a:r>
            <a:r>
              <a:rPr lang="en-US" sz="2400" dirty="0">
                <a:solidFill>
                  <a:srgbClr val="0000FF"/>
                </a:solidFill>
                <a:latin typeface="Arial" pitchFamily="34" charset="0"/>
                <a:cs typeface="Arial" pitchFamily="34" charset="0"/>
              </a:rPr>
              <a:t> = 500.</a:t>
            </a:r>
          </a:p>
        </p:txBody>
      </p:sp>
      <p:sp>
        <p:nvSpPr>
          <p:cNvPr id="7" name="Oval Callout 6"/>
          <p:cNvSpPr/>
          <p:nvPr/>
        </p:nvSpPr>
        <p:spPr>
          <a:xfrm>
            <a:off x="4724400" y="0"/>
            <a:ext cx="4724400" cy="2362200"/>
          </a:xfrm>
          <a:prstGeom prst="wedgeEllipseCallout">
            <a:avLst>
              <a:gd name="adj1" fmla="val -39679"/>
              <a:gd name="adj2" fmla="val 117578"/>
            </a:avLst>
          </a:prstGeom>
          <a:solidFill>
            <a:srgbClr val="FFFFCC"/>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r>
              <a:rPr lang="en-US" sz="2400">
                <a:solidFill>
                  <a:srgbClr val="0000FF"/>
                </a:solidFill>
                <a:latin typeface="Arial" pitchFamily="34" charset="0"/>
                <a:cs typeface="Arial" pitchFamily="34" charset="0"/>
              </a:rPr>
              <a:t>Kết quả của phiên IKE = các </a:t>
            </a:r>
            <a:r>
              <a:rPr lang="en-US" sz="2400" b="1">
                <a:solidFill>
                  <a:srgbClr val="0000FF"/>
                </a:solidFill>
                <a:latin typeface="Arial" pitchFamily="34" charset="0"/>
                <a:cs typeface="Arial" pitchFamily="34" charset="0"/>
              </a:rPr>
              <a:t>IKE SA </a:t>
            </a:r>
            <a:r>
              <a:rPr lang="en-US" sz="2400">
                <a:solidFill>
                  <a:srgbClr val="0000FF"/>
                </a:solidFill>
                <a:latin typeface="Arial" pitchFamily="34" charset="0"/>
                <a:cs typeface="Arial" pitchFamily="34" charset="0"/>
              </a:rPr>
              <a:t>(để bảo vệ phiên IKE hoạt động an toàn)</a:t>
            </a:r>
          </a:p>
        </p:txBody>
      </p:sp>
      <p:sp>
        <p:nvSpPr>
          <p:cNvPr id="8" name="Oval Callout 7"/>
          <p:cNvSpPr/>
          <p:nvPr/>
        </p:nvSpPr>
        <p:spPr>
          <a:xfrm>
            <a:off x="1600200" y="5181600"/>
            <a:ext cx="4724400" cy="2209800"/>
          </a:xfrm>
          <a:prstGeom prst="wedgeEllipseCallout">
            <a:avLst>
              <a:gd name="adj1" fmla="val 52448"/>
              <a:gd name="adj2" fmla="val -25630"/>
            </a:avLst>
          </a:prstGeom>
          <a:solidFill>
            <a:srgbClr val="FFFFCC"/>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1" algn="just"/>
            <a:r>
              <a:rPr lang="en-US" sz="2400" dirty="0" err="1">
                <a:solidFill>
                  <a:srgbClr val="0000FF"/>
                </a:solidFill>
                <a:latin typeface="Arial" pitchFamily="34" charset="0"/>
                <a:cs typeface="Arial" pitchFamily="34" charset="0"/>
              </a:rPr>
              <a:t>Sau</a:t>
            </a:r>
            <a:r>
              <a:rPr lang="en-US" sz="2400" dirty="0">
                <a:solidFill>
                  <a:srgbClr val="0000FF"/>
                </a:solidFill>
                <a:latin typeface="Arial" pitchFamily="34" charset="0"/>
                <a:cs typeface="Arial" pitchFamily="34" charset="0"/>
              </a:rPr>
              <a:t> </a:t>
            </a:r>
            <a:r>
              <a:rPr lang="en-US" sz="2400" dirty="0" err="1">
                <a:solidFill>
                  <a:srgbClr val="0000FF"/>
                </a:solidFill>
                <a:latin typeface="Arial" pitchFamily="34" charset="0"/>
                <a:cs typeface="Arial" pitchFamily="34" charset="0"/>
              </a:rPr>
              <a:t>đó</a:t>
            </a:r>
            <a:r>
              <a:rPr lang="en-US" sz="2400" dirty="0">
                <a:solidFill>
                  <a:srgbClr val="0000FF"/>
                </a:solidFill>
                <a:latin typeface="Arial" pitchFamily="34" charset="0"/>
                <a:cs typeface="Arial" pitchFamily="34" charset="0"/>
              </a:rPr>
              <a:t>, IKE </a:t>
            </a:r>
            <a:r>
              <a:rPr lang="en-US" sz="2400" dirty="0" err="1">
                <a:solidFill>
                  <a:srgbClr val="0000FF"/>
                </a:solidFill>
                <a:latin typeface="Arial" pitchFamily="34" charset="0"/>
                <a:cs typeface="Arial" pitchFamily="34" charset="0"/>
              </a:rPr>
              <a:t>thiết</a:t>
            </a:r>
            <a:r>
              <a:rPr lang="en-US" sz="2400" dirty="0">
                <a:solidFill>
                  <a:srgbClr val="0000FF"/>
                </a:solidFill>
                <a:latin typeface="Arial" pitchFamily="34" charset="0"/>
                <a:cs typeface="Arial" pitchFamily="34" charset="0"/>
              </a:rPr>
              <a:t> </a:t>
            </a:r>
            <a:r>
              <a:rPr lang="en-US" sz="2400" dirty="0" err="1">
                <a:solidFill>
                  <a:srgbClr val="0000FF"/>
                </a:solidFill>
                <a:latin typeface="Arial" pitchFamily="34" charset="0"/>
                <a:cs typeface="Arial" pitchFamily="34" charset="0"/>
              </a:rPr>
              <a:t>lập</a:t>
            </a:r>
            <a:r>
              <a:rPr lang="en-US" sz="2400" dirty="0">
                <a:solidFill>
                  <a:srgbClr val="0000FF"/>
                </a:solidFill>
                <a:latin typeface="Arial" pitchFamily="34" charset="0"/>
                <a:cs typeface="Arial" pitchFamily="34" charset="0"/>
              </a:rPr>
              <a:t> </a:t>
            </a:r>
            <a:r>
              <a:rPr lang="en-US" sz="2400" dirty="0" err="1">
                <a:solidFill>
                  <a:srgbClr val="0000FF"/>
                </a:solidFill>
                <a:latin typeface="Arial" pitchFamily="34" charset="0"/>
                <a:cs typeface="Arial" pitchFamily="34" charset="0"/>
              </a:rPr>
              <a:t>tất</a:t>
            </a:r>
            <a:r>
              <a:rPr lang="en-US" sz="2400" dirty="0">
                <a:solidFill>
                  <a:srgbClr val="0000FF"/>
                </a:solidFill>
                <a:latin typeface="Arial" pitchFamily="34" charset="0"/>
                <a:cs typeface="Arial" pitchFamily="34" charset="0"/>
              </a:rPr>
              <a:t> </a:t>
            </a:r>
            <a:r>
              <a:rPr lang="en-US" sz="2400" dirty="0" err="1">
                <a:solidFill>
                  <a:srgbClr val="0000FF"/>
                </a:solidFill>
                <a:latin typeface="Arial" pitchFamily="34" charset="0"/>
                <a:cs typeface="Arial" pitchFamily="34" charset="0"/>
              </a:rPr>
              <a:t>cả</a:t>
            </a:r>
            <a:r>
              <a:rPr lang="en-US" sz="2400" dirty="0">
                <a:solidFill>
                  <a:srgbClr val="0000FF"/>
                </a:solidFill>
                <a:latin typeface="Arial" pitchFamily="34" charset="0"/>
                <a:cs typeface="Arial" pitchFamily="34" charset="0"/>
              </a:rPr>
              <a:t> </a:t>
            </a:r>
            <a:r>
              <a:rPr lang="en-US" sz="2400" dirty="0" err="1">
                <a:solidFill>
                  <a:srgbClr val="0000FF"/>
                </a:solidFill>
                <a:latin typeface="Arial" pitchFamily="34" charset="0"/>
                <a:cs typeface="Arial" pitchFamily="34" charset="0"/>
              </a:rPr>
              <a:t>các</a:t>
            </a:r>
            <a:r>
              <a:rPr lang="en-US" sz="2400" dirty="0">
                <a:solidFill>
                  <a:srgbClr val="0000FF"/>
                </a:solidFill>
                <a:latin typeface="Arial" pitchFamily="34" charset="0"/>
                <a:cs typeface="Arial" pitchFamily="34" charset="0"/>
              </a:rPr>
              <a:t> </a:t>
            </a:r>
            <a:r>
              <a:rPr lang="en-US" sz="2400" b="1" dirty="0" err="1">
                <a:solidFill>
                  <a:srgbClr val="0000FF"/>
                </a:solidFill>
                <a:latin typeface="Arial" pitchFamily="34" charset="0"/>
                <a:cs typeface="Arial" pitchFamily="34" charset="0"/>
              </a:rPr>
              <a:t>IPSec</a:t>
            </a:r>
            <a:r>
              <a:rPr lang="en-US" sz="2400" b="1" dirty="0">
                <a:solidFill>
                  <a:srgbClr val="0000FF"/>
                </a:solidFill>
                <a:latin typeface="Arial" pitchFamily="34" charset="0"/>
                <a:cs typeface="Arial" pitchFamily="34" charset="0"/>
              </a:rPr>
              <a:t> SA</a:t>
            </a:r>
            <a:r>
              <a:rPr lang="en-US" sz="2400" dirty="0">
                <a:solidFill>
                  <a:srgbClr val="0000FF"/>
                </a:solidFill>
                <a:latin typeface="Arial" pitchFamily="34" charset="0"/>
                <a:cs typeface="Arial" pitchFamily="34" charset="0"/>
              </a:rPr>
              <a:t> </a:t>
            </a:r>
            <a:r>
              <a:rPr lang="en-US" sz="2400" dirty="0" err="1">
                <a:solidFill>
                  <a:srgbClr val="0000FF"/>
                </a:solidFill>
                <a:latin typeface="Arial" pitchFamily="34" charset="0"/>
                <a:cs typeface="Arial" pitchFamily="34" charset="0"/>
              </a:rPr>
              <a:t>được</a:t>
            </a:r>
            <a:r>
              <a:rPr lang="en-US" sz="2400" dirty="0">
                <a:solidFill>
                  <a:srgbClr val="0000FF"/>
                </a:solidFill>
                <a:latin typeface="Arial" pitchFamily="34" charset="0"/>
                <a:cs typeface="Arial" pitchFamily="34" charset="0"/>
              </a:rPr>
              <a:t> </a:t>
            </a:r>
            <a:r>
              <a:rPr lang="en-US" sz="2400" dirty="0" err="1">
                <a:solidFill>
                  <a:srgbClr val="0000FF"/>
                </a:solidFill>
                <a:latin typeface="Arial" pitchFamily="34" charset="0"/>
                <a:cs typeface="Arial" pitchFamily="34" charset="0"/>
              </a:rPr>
              <a:t>yêu</a:t>
            </a:r>
            <a:r>
              <a:rPr lang="en-US" sz="2400" dirty="0">
                <a:solidFill>
                  <a:srgbClr val="0000FF"/>
                </a:solidFill>
                <a:latin typeface="Arial" pitchFamily="34" charset="0"/>
                <a:cs typeface="Arial" pitchFamily="34" charset="0"/>
              </a:rPr>
              <a:t> </a:t>
            </a:r>
            <a:r>
              <a:rPr lang="en-US" sz="2400" dirty="0" err="1">
                <a:solidFill>
                  <a:srgbClr val="0000FF"/>
                </a:solidFill>
                <a:latin typeface="Arial" pitchFamily="34" charset="0"/>
                <a:cs typeface="Arial" pitchFamily="34" charset="0"/>
              </a:rPr>
              <a:t>cầu</a:t>
            </a:r>
            <a:endParaRPr lang="en-US" sz="2400" dirty="0">
              <a:solidFill>
                <a:srgbClr val="0000FF"/>
              </a:solidFill>
              <a:latin typeface="Arial" pitchFamily="34" charset="0"/>
              <a:cs typeface="Arial" pitchFamily="34" charset="0"/>
            </a:endParaRPr>
          </a:p>
        </p:txBody>
      </p:sp>
    </p:spTree>
    <p:extLst>
      <p:ext uri="{BB962C8B-B14F-4D97-AF65-F5344CB8AC3E}">
        <p14:creationId xmlns:p14="http://schemas.microsoft.com/office/powerpoint/2010/main" val="8775301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xit" presetSubtype="16" fill="hold" grpId="1" nodeType="clickEffect">
                                  <p:stCondLst>
                                    <p:cond delay="0"/>
                                  </p:stCondLst>
                                  <p:childTnLst>
                                    <p:animEffect transition="out" filter="diamond(in)">
                                      <p:cBhvr>
                                        <p:cTn id="11" dur="1000"/>
                                        <p:tgtEl>
                                          <p:spTgt spid="6"/>
                                        </p:tgtEl>
                                      </p:cBhvr>
                                    </p:animEffect>
                                    <p:set>
                                      <p:cBhvr>
                                        <p:cTn id="12" dur="1" fill="hold">
                                          <p:stCondLst>
                                            <p:cond delay="9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strips(down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xit" presetSubtype="16" fill="hold" grpId="1" nodeType="clickEffect">
                                  <p:stCondLst>
                                    <p:cond delay="0"/>
                                  </p:stCondLst>
                                  <p:childTnLst>
                                    <p:animEffect transition="out" filter="diamond(in)">
                                      <p:cBhvr>
                                        <p:cTn id="21" dur="1000"/>
                                        <p:tgtEl>
                                          <p:spTgt spid="7"/>
                                        </p:tgtEl>
                                      </p:cBhvr>
                                    </p:animEffect>
                                    <p:set>
                                      <p:cBhvr>
                                        <p:cTn id="22" dur="1" fill="hold">
                                          <p:stCondLst>
                                            <p:cond delay="9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strips(down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xit" presetSubtype="16" fill="hold" grpId="1" nodeType="clickEffect">
                                  <p:stCondLst>
                                    <p:cond delay="0"/>
                                  </p:stCondLst>
                                  <p:childTnLst>
                                    <p:animEffect transition="out" filter="diamond(in)">
                                      <p:cBhvr>
                                        <p:cTn id="31" dur="1000"/>
                                        <p:tgtEl>
                                          <p:spTgt spid="8"/>
                                        </p:tgtEl>
                                      </p:cBhvr>
                                    </p:animEffect>
                                    <p:set>
                                      <p:cBhvr>
                                        <p:cTn id="32"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45</a:t>
            </a:fld>
            <a:endParaRPr lang="ru-RU" dirty="0"/>
          </a:p>
        </p:txBody>
      </p:sp>
      <p:sp>
        <p:nvSpPr>
          <p:cNvPr id="5" name="TextBox 7"/>
          <p:cNvSpPr txBox="1">
            <a:spLocks noChangeArrowheads="1"/>
          </p:cNvSpPr>
          <p:nvPr/>
        </p:nvSpPr>
        <p:spPr bwMode="auto">
          <a:xfrm>
            <a:off x="2057400" y="2819400"/>
            <a:ext cx="8839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4800" b="1" dirty="0">
                <a:solidFill>
                  <a:srgbClr val="FF3300"/>
                </a:solidFill>
              </a:rPr>
              <a:t>2 </a:t>
            </a:r>
            <a:r>
              <a:rPr lang="en-US" sz="4800" b="1" dirty="0" err="1">
                <a:solidFill>
                  <a:srgbClr val="FF3300"/>
                </a:solidFill>
              </a:rPr>
              <a:t>pha</a:t>
            </a:r>
            <a:r>
              <a:rPr lang="en-US" sz="4800" b="1" dirty="0">
                <a:solidFill>
                  <a:srgbClr val="FF3300"/>
                </a:solidFill>
              </a:rPr>
              <a:t> </a:t>
            </a:r>
            <a:r>
              <a:rPr lang="en-US" sz="4800" b="1" dirty="0" err="1">
                <a:solidFill>
                  <a:srgbClr val="FF3300"/>
                </a:solidFill>
              </a:rPr>
              <a:t>của</a:t>
            </a:r>
            <a:r>
              <a:rPr lang="en-US" sz="4800" b="1" dirty="0">
                <a:solidFill>
                  <a:srgbClr val="FF3300"/>
                </a:solidFill>
              </a:rPr>
              <a:t> IKE</a:t>
            </a:r>
            <a:endParaRPr lang="en-US" sz="4800" dirty="0"/>
          </a:p>
        </p:txBody>
      </p:sp>
    </p:spTree>
    <p:extLst>
      <p:ext uri="{BB962C8B-B14F-4D97-AF65-F5344CB8AC3E}">
        <p14:creationId xmlns:p14="http://schemas.microsoft.com/office/powerpoint/2010/main" val="38934278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r>
              <a:rPr lang="en-US" b="1" dirty="0" smtClean="0">
                <a:solidFill>
                  <a:srgbClr val="0000FF"/>
                </a:solidFill>
                <a:latin typeface="Arial" pitchFamily="34" charset="0"/>
              </a:rPr>
              <a:t>IKE  </a:t>
            </a:r>
            <a:r>
              <a:rPr lang="en-US" b="1" dirty="0" err="1">
                <a:solidFill>
                  <a:srgbClr val="0000FF"/>
                </a:solidFill>
                <a:latin typeface="Arial" pitchFamily="34" charset="0"/>
              </a:rPr>
              <a:t>hoạt</a:t>
            </a:r>
            <a:r>
              <a:rPr lang="en-US" b="1" dirty="0">
                <a:solidFill>
                  <a:srgbClr val="0000FF"/>
                </a:solidFill>
                <a:latin typeface="Arial" pitchFamily="34" charset="0"/>
              </a:rPr>
              <a:t> </a:t>
            </a:r>
            <a:r>
              <a:rPr lang="en-US" b="1" dirty="0" err="1">
                <a:solidFill>
                  <a:srgbClr val="0000FF"/>
                </a:solidFill>
                <a:latin typeface="Arial" pitchFamily="34" charset="0"/>
              </a:rPr>
              <a:t>động</a:t>
            </a:r>
            <a:r>
              <a:rPr lang="en-US" b="1" dirty="0">
                <a:solidFill>
                  <a:srgbClr val="0000FF"/>
                </a:solidFill>
                <a:latin typeface="Arial" pitchFamily="34" charset="0"/>
              </a:rPr>
              <a:t> </a:t>
            </a:r>
            <a:r>
              <a:rPr lang="en-US" b="1" dirty="0" err="1">
                <a:solidFill>
                  <a:srgbClr val="0000FF"/>
                </a:solidFill>
                <a:latin typeface="Arial" pitchFamily="34" charset="0"/>
              </a:rPr>
              <a:t>trên</a:t>
            </a:r>
            <a:r>
              <a:rPr lang="en-US" b="1" dirty="0">
                <a:solidFill>
                  <a:srgbClr val="0000FF"/>
                </a:solidFill>
                <a:latin typeface="Arial" pitchFamily="34" charset="0"/>
              </a:rPr>
              <a:t> 2 </a:t>
            </a:r>
            <a:r>
              <a:rPr lang="en-US" b="1" dirty="0" err="1" smtClean="0">
                <a:solidFill>
                  <a:srgbClr val="0000FF"/>
                </a:solidFill>
                <a:latin typeface="Arial" pitchFamily="34" charset="0"/>
              </a:rPr>
              <a:t>pha</a:t>
            </a:r>
            <a:r>
              <a:rPr lang="en-US" b="1" dirty="0" smtClean="0">
                <a:solidFill>
                  <a:srgbClr val="0000FF"/>
                </a:solidFill>
                <a:latin typeface="Arial" pitchFamily="34" charset="0"/>
              </a:rPr>
              <a:t>:</a:t>
            </a:r>
          </a:p>
          <a:p>
            <a:pPr lvl="1" algn="just"/>
            <a:r>
              <a:rPr lang="en-US" sz="2800" b="1" dirty="0" err="1" smtClean="0">
                <a:solidFill>
                  <a:srgbClr val="0033CC"/>
                </a:solidFill>
                <a:latin typeface="Arial" pitchFamily="34" charset="0"/>
              </a:rPr>
              <a:t>Pha</a:t>
            </a:r>
            <a:r>
              <a:rPr lang="en-US" sz="2800" b="1" dirty="0" smtClean="0">
                <a:solidFill>
                  <a:srgbClr val="0033CC"/>
                </a:solidFill>
                <a:latin typeface="Arial" pitchFamily="34" charset="0"/>
              </a:rPr>
              <a:t> 1:</a:t>
            </a:r>
          </a:p>
          <a:p>
            <a:pPr lvl="3" algn="just">
              <a:buFontTx/>
              <a:buNone/>
            </a:pPr>
            <a:r>
              <a:rPr lang="en-US" sz="2800" dirty="0">
                <a:latin typeface="Arial" pitchFamily="34" charset="0"/>
              </a:rPr>
              <a:t>+ </a:t>
            </a:r>
            <a:r>
              <a:rPr lang="en-US" sz="2800" dirty="0" err="1">
                <a:latin typeface="Arial" pitchFamily="34" charset="0"/>
              </a:rPr>
              <a:t>Mục</a:t>
            </a:r>
            <a:r>
              <a:rPr lang="en-US" sz="2800" dirty="0">
                <a:latin typeface="Arial" pitchFamily="34" charset="0"/>
              </a:rPr>
              <a:t> </a:t>
            </a:r>
            <a:r>
              <a:rPr lang="en-US" sz="2800" dirty="0" err="1">
                <a:latin typeface="Arial" pitchFamily="34" charset="0"/>
              </a:rPr>
              <a:t>tiêu</a:t>
            </a:r>
            <a:r>
              <a:rPr lang="en-US" sz="2800">
                <a:latin typeface="Arial" pitchFamily="34" charset="0"/>
              </a:rPr>
              <a:t>: </a:t>
            </a:r>
            <a:r>
              <a:rPr lang="en-US" sz="2800" smtClean="0">
                <a:latin typeface="Arial" pitchFamily="34" charset="0"/>
              </a:rPr>
              <a:t>Thương lượng các tham số mật mã, chia sẻ khóa bí mật (Diffie-Hellman), xác </a:t>
            </a:r>
            <a:r>
              <a:rPr lang="en-US" sz="2800" dirty="0" err="1">
                <a:latin typeface="Arial" pitchFamily="34" charset="0"/>
              </a:rPr>
              <a:t>thực</a:t>
            </a:r>
            <a:r>
              <a:rPr lang="en-US" sz="2800" dirty="0">
                <a:latin typeface="Arial" pitchFamily="34" charset="0"/>
              </a:rPr>
              <a:t> </a:t>
            </a:r>
            <a:r>
              <a:rPr lang="en-US" sz="2800" dirty="0" err="1">
                <a:latin typeface="Arial" pitchFamily="34" charset="0"/>
              </a:rPr>
              <a:t>các</a:t>
            </a:r>
            <a:r>
              <a:rPr lang="en-US" sz="2800" dirty="0">
                <a:latin typeface="Arial" pitchFamily="34" charset="0"/>
              </a:rPr>
              <a:t> </a:t>
            </a:r>
            <a:r>
              <a:rPr lang="en-US" sz="2800" dirty="0" err="1">
                <a:latin typeface="Arial" pitchFamily="34" charset="0"/>
              </a:rPr>
              <a:t>bên</a:t>
            </a:r>
            <a:r>
              <a:rPr lang="en-US" sz="2800" dirty="0">
                <a:latin typeface="Arial" pitchFamily="34" charset="0"/>
              </a:rPr>
              <a:t> </a:t>
            </a:r>
            <a:r>
              <a:rPr lang="en-US" sz="2800" err="1">
                <a:latin typeface="Arial" pitchFamily="34" charset="0"/>
              </a:rPr>
              <a:t>tham</a:t>
            </a:r>
            <a:r>
              <a:rPr lang="en-US" sz="2800">
                <a:latin typeface="Arial" pitchFamily="34" charset="0"/>
              </a:rPr>
              <a:t> </a:t>
            </a:r>
            <a:r>
              <a:rPr lang="en-US" sz="2800" smtClean="0">
                <a:latin typeface="Arial" pitchFamily="34" charset="0"/>
              </a:rPr>
              <a:t>gia.</a:t>
            </a:r>
          </a:p>
          <a:p>
            <a:pPr lvl="3" algn="just">
              <a:buFontTx/>
              <a:buNone/>
            </a:pPr>
            <a:r>
              <a:rPr lang="en-US" sz="2800" smtClean="0">
                <a:solidFill>
                  <a:srgbClr val="0000FF"/>
                </a:solidFill>
                <a:latin typeface="Arial" pitchFamily="34" charset="0"/>
              </a:rPr>
              <a:t>=&gt; Thu được các IKE SA, các khóa mật</a:t>
            </a:r>
            <a:endParaRPr lang="en-US" sz="2800" dirty="0">
              <a:solidFill>
                <a:srgbClr val="0000FF"/>
              </a:solidFill>
              <a:latin typeface="Arial" pitchFamily="34" charset="0"/>
            </a:endParaRPr>
          </a:p>
          <a:p>
            <a:pPr lvl="1" algn="just"/>
            <a:r>
              <a:rPr lang="en-US" sz="2800" b="1" dirty="0" err="1" smtClean="0">
                <a:solidFill>
                  <a:srgbClr val="0033CC"/>
                </a:solidFill>
                <a:latin typeface="Arial" pitchFamily="34" charset="0"/>
              </a:rPr>
              <a:t>Pha</a:t>
            </a:r>
            <a:r>
              <a:rPr lang="en-US" sz="2800" b="1" dirty="0" smtClean="0">
                <a:solidFill>
                  <a:srgbClr val="0033CC"/>
                </a:solidFill>
                <a:latin typeface="Arial" pitchFamily="34" charset="0"/>
              </a:rPr>
              <a:t> </a:t>
            </a:r>
            <a:r>
              <a:rPr lang="en-US" sz="2800" b="1" dirty="0">
                <a:solidFill>
                  <a:srgbClr val="0033CC"/>
                </a:solidFill>
                <a:latin typeface="Arial" pitchFamily="34" charset="0"/>
              </a:rPr>
              <a:t>2:</a:t>
            </a:r>
          </a:p>
          <a:p>
            <a:pPr lvl="3" algn="just">
              <a:buFontTx/>
              <a:buNone/>
            </a:pPr>
            <a:r>
              <a:rPr lang="en-US" sz="2800" dirty="0">
                <a:latin typeface="Arial" pitchFamily="34" charset="0"/>
              </a:rPr>
              <a:t>+ </a:t>
            </a:r>
            <a:r>
              <a:rPr lang="vi-VN" sz="2800">
                <a:latin typeface="Arial" pitchFamily="34" charset="0"/>
              </a:rPr>
              <a:t>Mục </a:t>
            </a:r>
            <a:r>
              <a:rPr lang="en-US" sz="2800" smtClean="0">
                <a:latin typeface="Arial" pitchFamily="34" charset="0"/>
              </a:rPr>
              <a:t>tiêu: </a:t>
            </a:r>
            <a:r>
              <a:rPr lang="vi-VN" sz="2800" smtClean="0">
                <a:latin typeface="Arial" pitchFamily="34" charset="0"/>
              </a:rPr>
              <a:t>thỏa </a:t>
            </a:r>
            <a:r>
              <a:rPr lang="vi-VN" sz="2800" dirty="0">
                <a:latin typeface="Arial" pitchFamily="34" charset="0"/>
              </a:rPr>
              <a:t>thuận được các </a:t>
            </a:r>
            <a:r>
              <a:rPr lang="vi-VN" sz="2800" dirty="0">
                <a:solidFill>
                  <a:srgbClr val="FF0000"/>
                </a:solidFill>
                <a:latin typeface="Arial" pitchFamily="34" charset="0"/>
              </a:rPr>
              <a:t>khóa </a:t>
            </a:r>
            <a:r>
              <a:rPr lang="vi-VN" sz="2800" dirty="0">
                <a:latin typeface="Arial" pitchFamily="34" charset="0"/>
              </a:rPr>
              <a:t>mật mã sử dụng để</a:t>
            </a:r>
            <a:r>
              <a:rPr lang="en-US" sz="2800" dirty="0">
                <a:latin typeface="Arial" pitchFamily="34" charset="0"/>
              </a:rPr>
              <a:t> </a:t>
            </a:r>
            <a:r>
              <a:rPr lang="vi-VN" sz="2800" dirty="0">
                <a:latin typeface="Arial" pitchFamily="34" charset="0"/>
              </a:rPr>
              <a:t> bảo vệ đường truyền cho các thực thể</a:t>
            </a:r>
            <a:r>
              <a:rPr lang="en-US" sz="2800" dirty="0">
                <a:latin typeface="Arial" pitchFamily="34" charset="0"/>
              </a:rPr>
              <a:t>, </a:t>
            </a:r>
            <a:r>
              <a:rPr lang="en-US" sz="2800" dirty="0" err="1">
                <a:latin typeface="Arial" pitchFamily="34" charset="0"/>
              </a:rPr>
              <a:t>và</a:t>
            </a:r>
            <a:r>
              <a:rPr lang="en-US" sz="2800" dirty="0">
                <a:latin typeface="Arial" pitchFamily="34" charset="0"/>
              </a:rPr>
              <a:t> </a:t>
            </a:r>
            <a:r>
              <a:rPr lang="en-US" sz="2800" dirty="0" err="1">
                <a:latin typeface="Arial" pitchFamily="34" charset="0"/>
              </a:rPr>
              <a:t>các</a:t>
            </a:r>
            <a:r>
              <a:rPr lang="en-US" sz="2800" dirty="0">
                <a:latin typeface="Arial" pitchFamily="34" charset="0"/>
              </a:rPr>
              <a:t> </a:t>
            </a:r>
            <a:r>
              <a:rPr lang="en-US" sz="2800" dirty="0">
                <a:solidFill>
                  <a:srgbClr val="FF0000"/>
                </a:solidFill>
                <a:latin typeface="Arial" pitchFamily="34" charset="0"/>
              </a:rPr>
              <a:t>SA (</a:t>
            </a:r>
            <a:r>
              <a:rPr lang="en-US" sz="2800" dirty="0" err="1">
                <a:solidFill>
                  <a:srgbClr val="FF0000"/>
                </a:solidFill>
                <a:latin typeface="Arial" pitchFamily="34" charset="0"/>
              </a:rPr>
              <a:t>IPSec</a:t>
            </a:r>
            <a:r>
              <a:rPr lang="en-US" sz="2800" dirty="0">
                <a:solidFill>
                  <a:srgbClr val="FF0000"/>
                </a:solidFill>
                <a:latin typeface="Arial" pitchFamily="34" charset="0"/>
              </a:rPr>
              <a:t> </a:t>
            </a:r>
            <a:r>
              <a:rPr lang="en-US" sz="2800">
                <a:solidFill>
                  <a:srgbClr val="FF0000"/>
                </a:solidFill>
                <a:latin typeface="Arial" pitchFamily="34" charset="0"/>
              </a:rPr>
              <a:t>SA</a:t>
            </a:r>
            <a:r>
              <a:rPr lang="en-US" sz="2800" smtClean="0">
                <a:solidFill>
                  <a:srgbClr val="FF0000"/>
                </a:solidFill>
                <a:latin typeface="Arial" pitchFamily="34" charset="0"/>
              </a:rPr>
              <a:t>) </a:t>
            </a:r>
            <a:r>
              <a:rPr lang="en-US" sz="2800" smtClean="0">
                <a:latin typeface="Arial" pitchFamily="34" charset="0"/>
              </a:rPr>
              <a:t>cho </a:t>
            </a:r>
            <a:r>
              <a:rPr lang="en-US" sz="2800" dirty="0" err="1">
                <a:latin typeface="Arial" pitchFamily="34" charset="0"/>
              </a:rPr>
              <a:t>trao</a:t>
            </a:r>
            <a:r>
              <a:rPr lang="en-US" sz="2800" dirty="0">
                <a:latin typeface="Arial" pitchFamily="34" charset="0"/>
              </a:rPr>
              <a:t> </a:t>
            </a:r>
            <a:r>
              <a:rPr lang="en-US" sz="2800" dirty="0" err="1">
                <a:latin typeface="Arial" pitchFamily="34" charset="0"/>
              </a:rPr>
              <a:t>đổi</a:t>
            </a:r>
            <a:r>
              <a:rPr lang="en-US" sz="2800" dirty="0">
                <a:latin typeface="Arial" pitchFamily="34" charset="0"/>
              </a:rPr>
              <a:t> </a:t>
            </a:r>
            <a:r>
              <a:rPr lang="en-US" sz="2800" err="1">
                <a:latin typeface="Arial" pitchFamily="34" charset="0"/>
              </a:rPr>
              <a:t>dữ</a:t>
            </a:r>
            <a:r>
              <a:rPr lang="en-US" sz="2800">
                <a:latin typeface="Arial" pitchFamily="34" charset="0"/>
              </a:rPr>
              <a:t> </a:t>
            </a:r>
            <a:r>
              <a:rPr lang="en-US" sz="2800" smtClean="0">
                <a:latin typeface="Arial" pitchFamily="34" charset="0"/>
              </a:rPr>
              <a:t>liệu.</a:t>
            </a:r>
          </a:p>
          <a:p>
            <a:pPr lvl="3" algn="just">
              <a:buFontTx/>
              <a:buNone/>
            </a:pPr>
            <a:r>
              <a:rPr lang="en-US" sz="2800" smtClean="0">
                <a:solidFill>
                  <a:srgbClr val="0000FF"/>
                </a:solidFill>
                <a:latin typeface="Arial" pitchFamily="34" charset="0"/>
              </a:rPr>
              <a:t>=&gt; Thu được các IPSec SA, các khóa mật</a:t>
            </a:r>
            <a:endParaRPr lang="en-US" sz="2800" dirty="0">
              <a:solidFill>
                <a:srgbClr val="0000FF"/>
              </a:solidFill>
              <a:latin typeface="Arial" pitchFamily="34" charset="0"/>
            </a:endParaRPr>
          </a:p>
          <a:p>
            <a:pPr lvl="1"/>
            <a:endParaRPr lang="en-US" sz="2400" b="1" dirty="0">
              <a:solidFill>
                <a:srgbClr val="0033CC"/>
              </a:solidFill>
              <a:latin typeface="Arial" pitchFamily="34" charset="0"/>
            </a:endParaRPr>
          </a:p>
          <a:p>
            <a:pPr lvl="3">
              <a:buFontTx/>
              <a:buNone/>
            </a:pPr>
            <a:endParaRPr lang="en-US" dirty="0">
              <a:latin typeface="Arial" pitchFamily="34" charset="0"/>
            </a:endParaRPr>
          </a:p>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46</a:t>
            </a:fld>
            <a:endParaRPr lang="ru-RU" dirty="0"/>
          </a:p>
        </p:txBody>
      </p:sp>
    </p:spTree>
    <p:extLst>
      <p:ext uri="{BB962C8B-B14F-4D97-AF65-F5344CB8AC3E}">
        <p14:creationId xmlns:p14="http://schemas.microsoft.com/office/powerpoint/2010/main" val="214636879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lnSpcReduction="10000"/>
          </a:bodyPr>
          <a:lstStyle/>
          <a:p>
            <a:pPr marL="342900" lvl="1" indent="-342900">
              <a:lnSpc>
                <a:spcPct val="114000"/>
              </a:lnSpc>
              <a:spcBef>
                <a:spcPts val="600"/>
              </a:spcBef>
              <a:spcAft>
                <a:spcPts val="600"/>
              </a:spcAft>
              <a:buFont typeface="Arial" pitchFamily="34" charset="0"/>
              <a:buChar char="•"/>
            </a:pPr>
            <a:r>
              <a:rPr lang="en-US" sz="3600" b="1" dirty="0" smtClean="0">
                <a:solidFill>
                  <a:srgbClr val="0033CC"/>
                </a:solidFill>
                <a:latin typeface="Arial" pitchFamily="34" charset="0"/>
              </a:rPr>
              <a:t>IKE </a:t>
            </a:r>
            <a:r>
              <a:rPr lang="en-US" sz="3600" b="1" dirty="0" err="1">
                <a:solidFill>
                  <a:srgbClr val="0033CC"/>
                </a:solidFill>
                <a:latin typeface="Arial" pitchFamily="34" charset="0"/>
              </a:rPr>
              <a:t>gồm</a:t>
            </a:r>
            <a:r>
              <a:rPr lang="en-US" sz="3600" b="1" dirty="0">
                <a:solidFill>
                  <a:srgbClr val="0033CC"/>
                </a:solidFill>
                <a:latin typeface="Arial" pitchFamily="34" charset="0"/>
              </a:rPr>
              <a:t> 2 </a:t>
            </a:r>
            <a:r>
              <a:rPr lang="en-US" sz="3600" b="1" dirty="0" err="1">
                <a:solidFill>
                  <a:srgbClr val="0033CC"/>
                </a:solidFill>
                <a:latin typeface="Arial" pitchFamily="34" charset="0"/>
              </a:rPr>
              <a:t>pha</a:t>
            </a:r>
            <a:r>
              <a:rPr lang="en-US" sz="3600" b="1" dirty="0">
                <a:solidFill>
                  <a:srgbClr val="0033CC"/>
                </a:solidFill>
                <a:latin typeface="Arial" pitchFamily="34" charset="0"/>
              </a:rPr>
              <a:t>: </a:t>
            </a:r>
            <a:endParaRPr lang="en-US" sz="3600" b="1" dirty="0" smtClean="0">
              <a:solidFill>
                <a:srgbClr val="0033CC"/>
              </a:solidFill>
              <a:latin typeface="Arial" pitchFamily="34" charset="0"/>
            </a:endParaRPr>
          </a:p>
          <a:p>
            <a:pPr marL="742950" lvl="2" indent="-342900">
              <a:lnSpc>
                <a:spcPct val="114000"/>
              </a:lnSpc>
              <a:spcBef>
                <a:spcPts val="600"/>
              </a:spcBef>
              <a:spcAft>
                <a:spcPts val="600"/>
              </a:spcAft>
            </a:pPr>
            <a:r>
              <a:rPr lang="en-US" sz="3200" dirty="0" smtClean="0">
                <a:solidFill>
                  <a:srgbClr val="FF0000"/>
                </a:solidFill>
                <a:latin typeface="Arial" pitchFamily="34" charset="0"/>
              </a:rPr>
              <a:t>IKE </a:t>
            </a:r>
            <a:r>
              <a:rPr lang="en-US" sz="3200" dirty="0" err="1">
                <a:solidFill>
                  <a:srgbClr val="FF0000"/>
                </a:solidFill>
                <a:latin typeface="Arial" pitchFamily="34" charset="0"/>
              </a:rPr>
              <a:t>pha</a:t>
            </a:r>
            <a:r>
              <a:rPr lang="en-US" sz="3200" dirty="0">
                <a:solidFill>
                  <a:srgbClr val="FF0000"/>
                </a:solidFill>
                <a:latin typeface="Arial" pitchFamily="34" charset="0"/>
              </a:rPr>
              <a:t> </a:t>
            </a:r>
            <a:r>
              <a:rPr lang="en-US" sz="3200" dirty="0" smtClean="0">
                <a:solidFill>
                  <a:srgbClr val="FF0000"/>
                </a:solidFill>
                <a:latin typeface="Arial" pitchFamily="34" charset="0"/>
              </a:rPr>
              <a:t>1:</a:t>
            </a:r>
          </a:p>
          <a:p>
            <a:pPr marL="1200150" lvl="3" indent="-342900">
              <a:lnSpc>
                <a:spcPct val="114000"/>
              </a:lnSpc>
              <a:spcBef>
                <a:spcPts val="600"/>
              </a:spcBef>
              <a:spcAft>
                <a:spcPts val="600"/>
              </a:spcAft>
            </a:pPr>
            <a:r>
              <a:rPr lang="en-US" sz="3200" dirty="0" err="1">
                <a:latin typeface="Arial" pitchFamily="34" charset="0"/>
              </a:rPr>
              <a:t>Sử</a:t>
            </a:r>
            <a:r>
              <a:rPr lang="en-US" sz="3200" dirty="0">
                <a:latin typeface="Arial" pitchFamily="34" charset="0"/>
              </a:rPr>
              <a:t> </a:t>
            </a:r>
            <a:r>
              <a:rPr lang="en-US" sz="3200" dirty="0" err="1">
                <a:latin typeface="Arial" pitchFamily="34" charset="0"/>
              </a:rPr>
              <a:t>dụng</a:t>
            </a:r>
            <a:r>
              <a:rPr lang="en-US" sz="3200" dirty="0">
                <a:latin typeface="Arial" pitchFamily="34" charset="0"/>
              </a:rPr>
              <a:t> </a:t>
            </a:r>
            <a:r>
              <a:rPr lang="en-US" sz="3200" i="1" dirty="0">
                <a:solidFill>
                  <a:srgbClr val="0033CC"/>
                </a:solidFill>
                <a:latin typeface="Arial" pitchFamily="34" charset="0"/>
              </a:rPr>
              <a:t>Main mode </a:t>
            </a:r>
            <a:r>
              <a:rPr lang="en-US" sz="3200" dirty="0" err="1">
                <a:latin typeface="Arial" pitchFamily="34" charset="0"/>
              </a:rPr>
              <a:t>hoặc</a:t>
            </a:r>
            <a:r>
              <a:rPr lang="en-US" sz="3200" i="1" dirty="0">
                <a:solidFill>
                  <a:srgbClr val="0033CC"/>
                </a:solidFill>
                <a:latin typeface="Arial" pitchFamily="34" charset="0"/>
              </a:rPr>
              <a:t> aggressive mode</a:t>
            </a:r>
            <a:r>
              <a:rPr lang="en-US" sz="3200" dirty="0">
                <a:latin typeface="Arial" pitchFamily="34" charset="0"/>
              </a:rPr>
              <a:t>.</a:t>
            </a:r>
          </a:p>
          <a:p>
            <a:pPr marL="1200150" lvl="3" indent="-342900">
              <a:lnSpc>
                <a:spcPct val="114000"/>
              </a:lnSpc>
              <a:spcBef>
                <a:spcPts val="600"/>
              </a:spcBef>
              <a:spcAft>
                <a:spcPts val="600"/>
              </a:spcAft>
            </a:pPr>
            <a:r>
              <a:rPr lang="en-US" sz="3200" dirty="0" err="1">
                <a:latin typeface="Arial" pitchFamily="34" charset="0"/>
              </a:rPr>
              <a:t>Thương</a:t>
            </a:r>
            <a:r>
              <a:rPr lang="en-US" sz="3200" dirty="0">
                <a:latin typeface="Arial" pitchFamily="34" charset="0"/>
              </a:rPr>
              <a:t> </a:t>
            </a:r>
            <a:r>
              <a:rPr lang="en-US" sz="3200" dirty="0" err="1">
                <a:latin typeface="Arial" pitchFamily="34" charset="0"/>
              </a:rPr>
              <a:t>lượng</a:t>
            </a:r>
            <a:r>
              <a:rPr lang="en-US" sz="3200" dirty="0">
                <a:latin typeface="Arial" pitchFamily="34" charset="0"/>
              </a:rPr>
              <a:t> IKE SA</a:t>
            </a:r>
          </a:p>
          <a:p>
            <a:pPr marL="1657350" lvl="4" indent="-342900">
              <a:lnSpc>
                <a:spcPct val="114000"/>
              </a:lnSpc>
              <a:spcBef>
                <a:spcPts val="600"/>
              </a:spcBef>
              <a:spcAft>
                <a:spcPts val="600"/>
              </a:spcAft>
            </a:pPr>
            <a:r>
              <a:rPr lang="en-US" sz="3200" err="1">
                <a:latin typeface="Arial" pitchFamily="34" charset="0"/>
              </a:rPr>
              <a:t>Để</a:t>
            </a:r>
            <a:r>
              <a:rPr lang="en-US" sz="3200">
                <a:latin typeface="Arial" pitchFamily="34" charset="0"/>
              </a:rPr>
              <a:t> </a:t>
            </a:r>
            <a:r>
              <a:rPr lang="en-US" sz="3200" smtClean="0">
                <a:latin typeface="Arial" pitchFamily="34" charset="0"/>
              </a:rPr>
              <a:t>bảo vệ cho IKE pha thứ 2</a:t>
            </a:r>
            <a:endParaRPr lang="en-US" sz="3200" dirty="0">
              <a:latin typeface="Arial" pitchFamily="34" charset="0"/>
            </a:endParaRPr>
          </a:p>
          <a:p>
            <a:pPr marL="742950" lvl="2" indent="-342900">
              <a:lnSpc>
                <a:spcPct val="114000"/>
              </a:lnSpc>
              <a:spcBef>
                <a:spcPts val="600"/>
              </a:spcBef>
              <a:spcAft>
                <a:spcPts val="600"/>
              </a:spcAft>
            </a:pPr>
            <a:r>
              <a:rPr lang="en-US" sz="3200" dirty="0" smtClean="0">
                <a:solidFill>
                  <a:srgbClr val="FF0000"/>
                </a:solidFill>
                <a:latin typeface="Arial" pitchFamily="34" charset="0"/>
              </a:rPr>
              <a:t>IKE </a:t>
            </a:r>
            <a:r>
              <a:rPr lang="en-US" sz="3200" dirty="0" err="1">
                <a:solidFill>
                  <a:srgbClr val="FF0000"/>
                </a:solidFill>
                <a:latin typeface="Arial" pitchFamily="34" charset="0"/>
              </a:rPr>
              <a:t>pha</a:t>
            </a:r>
            <a:r>
              <a:rPr lang="en-US" sz="3200" dirty="0">
                <a:solidFill>
                  <a:srgbClr val="FF0000"/>
                </a:solidFill>
                <a:latin typeface="Arial" pitchFamily="34" charset="0"/>
              </a:rPr>
              <a:t> </a:t>
            </a:r>
            <a:r>
              <a:rPr lang="en-US" sz="3200" dirty="0" smtClean="0">
                <a:solidFill>
                  <a:srgbClr val="FF0000"/>
                </a:solidFill>
                <a:latin typeface="Arial" pitchFamily="34" charset="0"/>
              </a:rPr>
              <a:t>2:</a:t>
            </a:r>
          </a:p>
          <a:p>
            <a:pPr marL="1200150" lvl="3" indent="-342900">
              <a:lnSpc>
                <a:spcPct val="114000"/>
              </a:lnSpc>
              <a:spcBef>
                <a:spcPts val="600"/>
              </a:spcBef>
              <a:spcAft>
                <a:spcPts val="600"/>
              </a:spcAft>
            </a:pPr>
            <a:r>
              <a:rPr lang="en-US" sz="2800" dirty="0" err="1" smtClean="0">
                <a:latin typeface="Arial" pitchFamily="34" charset="0"/>
              </a:rPr>
              <a:t>Sử</a:t>
            </a:r>
            <a:r>
              <a:rPr lang="en-US" sz="2800" dirty="0" smtClean="0">
                <a:latin typeface="Arial" pitchFamily="34" charset="0"/>
              </a:rPr>
              <a:t> </a:t>
            </a:r>
            <a:r>
              <a:rPr lang="en-US" sz="2800" dirty="0" err="1">
                <a:latin typeface="Arial" pitchFamily="34" charset="0"/>
              </a:rPr>
              <a:t>dụng</a:t>
            </a:r>
            <a:r>
              <a:rPr lang="en-US" sz="2800" dirty="0">
                <a:latin typeface="Arial" pitchFamily="34" charset="0"/>
              </a:rPr>
              <a:t> </a:t>
            </a:r>
            <a:r>
              <a:rPr lang="en-US" sz="2800" i="1" dirty="0">
                <a:solidFill>
                  <a:srgbClr val="0033CC"/>
                </a:solidFill>
                <a:latin typeface="Arial" pitchFamily="34" charset="0"/>
              </a:rPr>
              <a:t>Quick </a:t>
            </a:r>
            <a:r>
              <a:rPr lang="en-US" sz="2800" i="1" dirty="0" smtClean="0">
                <a:solidFill>
                  <a:srgbClr val="0033CC"/>
                </a:solidFill>
                <a:latin typeface="Arial" pitchFamily="34" charset="0"/>
              </a:rPr>
              <a:t>mode</a:t>
            </a:r>
          </a:p>
          <a:p>
            <a:pPr marL="1657350" lvl="4" indent="-342900">
              <a:lnSpc>
                <a:spcPct val="114000"/>
              </a:lnSpc>
              <a:spcBef>
                <a:spcPts val="600"/>
              </a:spcBef>
              <a:spcAft>
                <a:spcPts val="600"/>
              </a:spcAft>
            </a:pPr>
            <a:r>
              <a:rPr lang="en-US" sz="3200" dirty="0" err="1" smtClean="0">
                <a:latin typeface="Arial" pitchFamily="34" charset="0"/>
              </a:rPr>
              <a:t>Thương</a:t>
            </a:r>
            <a:r>
              <a:rPr lang="en-US" sz="3200" dirty="0" smtClean="0">
                <a:latin typeface="Arial" pitchFamily="34" charset="0"/>
              </a:rPr>
              <a:t> </a:t>
            </a:r>
            <a:r>
              <a:rPr lang="en-US" sz="3200" dirty="0" err="1">
                <a:latin typeface="Arial" pitchFamily="34" charset="0"/>
              </a:rPr>
              <a:t>lượng</a:t>
            </a:r>
            <a:r>
              <a:rPr lang="en-US" sz="3200" dirty="0">
                <a:latin typeface="Arial" pitchFamily="34" charset="0"/>
              </a:rPr>
              <a:t> </a:t>
            </a:r>
            <a:r>
              <a:rPr lang="en-US" sz="3200" dirty="0" err="1">
                <a:latin typeface="Arial" pitchFamily="34" charset="0"/>
              </a:rPr>
              <a:t>các</a:t>
            </a:r>
            <a:r>
              <a:rPr lang="en-US" sz="3200" dirty="0">
                <a:latin typeface="Arial" pitchFamily="34" charset="0"/>
              </a:rPr>
              <a:t> </a:t>
            </a:r>
            <a:r>
              <a:rPr lang="en-US" sz="3200" dirty="0" err="1">
                <a:latin typeface="Arial" pitchFamily="34" charset="0"/>
              </a:rPr>
              <a:t>IPSec</a:t>
            </a:r>
            <a:r>
              <a:rPr lang="en-US" sz="3200" dirty="0">
                <a:latin typeface="Arial" pitchFamily="34" charset="0"/>
              </a:rPr>
              <a:t> </a:t>
            </a:r>
            <a:r>
              <a:rPr lang="en-US" sz="3200" dirty="0" err="1">
                <a:latin typeface="Arial" pitchFamily="34" charset="0"/>
              </a:rPr>
              <a:t>SAs</a:t>
            </a:r>
            <a:endParaRPr lang="en-US" sz="3200" dirty="0">
              <a:latin typeface="Arial" pitchFamily="34" charset="0"/>
            </a:endParaRPr>
          </a:p>
          <a:p>
            <a:pPr lvl="1"/>
            <a:endParaRPr lang="en-US" sz="2800" b="1" dirty="0">
              <a:solidFill>
                <a:srgbClr val="0033CC"/>
              </a:solidFill>
              <a:latin typeface="Arial" pitchFamily="34" charset="0"/>
            </a:endParaRPr>
          </a:p>
          <a:p>
            <a:pPr lvl="3">
              <a:buFontTx/>
              <a:buNone/>
            </a:pPr>
            <a:endParaRPr lang="en-US" dirty="0">
              <a:latin typeface="Arial" pitchFamily="34" charset="0"/>
            </a:endParaRPr>
          </a:p>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47</a:t>
            </a:fld>
            <a:endParaRPr lang="ru-RU" dirty="0"/>
          </a:p>
        </p:txBody>
      </p:sp>
    </p:spTree>
    <p:extLst>
      <p:ext uri="{BB962C8B-B14F-4D97-AF65-F5344CB8AC3E}">
        <p14:creationId xmlns:p14="http://schemas.microsoft.com/office/powerpoint/2010/main" val="16725220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3" name="Title 2"/>
          <p:cNvSpPr>
            <a:spLocks noGrp="1"/>
          </p:cNvSpPr>
          <p:nvPr>
            <p:ph type="title"/>
          </p:nvPr>
        </p:nvSpPr>
        <p:spPr/>
        <p:txBody>
          <a:bodyPr/>
          <a:lstStyle/>
          <a:p>
            <a:r>
              <a:rPr lang="en-US" b="0">
                <a:latin typeface="Arial" pitchFamily="34" charset="0"/>
                <a:cs typeface="Arial" pitchFamily="34" charset="0"/>
              </a:rPr>
              <a:t>Giao thức trao đổi khoá Internet (IKE)</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48</a:t>
            </a:fld>
            <a:endParaRPr lang="ru-RU" dirty="0"/>
          </a:p>
        </p:txBody>
      </p:sp>
      <p:pic>
        <p:nvPicPr>
          <p:cNvPr id="5"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25403" y="685800"/>
            <a:ext cx="8493194"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21345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3" name="Title 2"/>
          <p:cNvSpPr>
            <a:spLocks noGrp="1"/>
          </p:cNvSpPr>
          <p:nvPr>
            <p:ph type="title"/>
          </p:nvPr>
        </p:nvSpPr>
        <p:spPr/>
        <p:txBody>
          <a:bodyPr/>
          <a:lstStyle/>
          <a:p>
            <a:r>
              <a:rPr lang="en-US" b="0">
                <a:latin typeface="Arial" pitchFamily="34" charset="0"/>
                <a:cs typeface="Arial" pitchFamily="34" charset="0"/>
              </a:rPr>
              <a:t>Giao thức trao đổi khoá Internet (IKE)</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49</a:t>
            </a:fld>
            <a:endParaRPr lang="ru-RU" dirty="0"/>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48" y="1295400"/>
            <a:ext cx="7228940" cy="4257675"/>
          </a:xfrm>
          <a:prstGeom prst="rect">
            <a:avLst/>
          </a:prstGeom>
        </p:spPr>
      </p:pic>
    </p:spTree>
    <p:extLst>
      <p:ext uri="{BB962C8B-B14F-4D97-AF65-F5344CB8AC3E}">
        <p14:creationId xmlns:p14="http://schemas.microsoft.com/office/powerpoint/2010/main" val="413930079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1524000" y="665100"/>
            <a:ext cx="7315200" cy="1392300"/>
          </a:xfrm>
          <a:custGeom>
            <a:avLst/>
            <a:gdLst>
              <a:gd name="connsiteX0" fmla="*/ 232055 w 1392300"/>
              <a:gd name="connsiteY0" fmla="*/ 0 h 7206600"/>
              <a:gd name="connsiteX1" fmla="*/ 1160245 w 1392300"/>
              <a:gd name="connsiteY1" fmla="*/ 0 h 7206600"/>
              <a:gd name="connsiteX2" fmla="*/ 1392300 w 1392300"/>
              <a:gd name="connsiteY2" fmla="*/ 232055 h 7206600"/>
              <a:gd name="connsiteX3" fmla="*/ 1392300 w 1392300"/>
              <a:gd name="connsiteY3" fmla="*/ 7206600 h 7206600"/>
              <a:gd name="connsiteX4" fmla="*/ 1392300 w 1392300"/>
              <a:gd name="connsiteY4" fmla="*/ 7206600 h 7206600"/>
              <a:gd name="connsiteX5" fmla="*/ 0 w 1392300"/>
              <a:gd name="connsiteY5" fmla="*/ 7206600 h 7206600"/>
              <a:gd name="connsiteX6" fmla="*/ 0 w 1392300"/>
              <a:gd name="connsiteY6" fmla="*/ 7206600 h 7206600"/>
              <a:gd name="connsiteX7" fmla="*/ 0 w 1392300"/>
              <a:gd name="connsiteY7" fmla="*/ 232055 h 7206600"/>
              <a:gd name="connsiteX8" fmla="*/ 232055 w 1392300"/>
              <a:gd name="connsiteY8" fmla="*/ 0 h 72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300" h="7206600">
                <a:moveTo>
                  <a:pt x="1392300" y="1201126"/>
                </a:moveTo>
                <a:lnTo>
                  <a:pt x="1392300" y="6005474"/>
                </a:lnTo>
                <a:cubicBezTo>
                  <a:pt x="1392300" y="6668835"/>
                  <a:pt x="1372228" y="7206600"/>
                  <a:pt x="1347467" y="7206600"/>
                </a:cubicBezTo>
                <a:lnTo>
                  <a:pt x="0" y="7206600"/>
                </a:lnTo>
                <a:lnTo>
                  <a:pt x="0" y="7206600"/>
                </a:lnTo>
                <a:lnTo>
                  <a:pt x="0" y="0"/>
                </a:lnTo>
                <a:lnTo>
                  <a:pt x="0" y="0"/>
                </a:lnTo>
                <a:lnTo>
                  <a:pt x="1347467" y="0"/>
                </a:lnTo>
                <a:cubicBezTo>
                  <a:pt x="1372228" y="0"/>
                  <a:pt x="1392300" y="537765"/>
                  <a:pt x="1392300" y="1201126"/>
                </a:cubicBezTo>
                <a:close/>
              </a:path>
            </a:pathLst>
          </a:custGeom>
          <a:solidFill>
            <a:srgbClr val="00FF00"/>
          </a:solidFill>
          <a:scene3d>
            <a:camera prst="orthographicFront"/>
            <a:lightRig rig="threePt" dir="t">
              <a:rot lat="0" lon="0" rev="7500000"/>
            </a:lightRig>
          </a:scene3d>
          <a:sp3d z="152400" extrusionH="63500" prstMaterial="dkEdge">
            <a:bevelT w="125400" h="36350" prst="relaxedInset"/>
            <a:contourClr>
              <a:schemeClr val="bg1"/>
            </a:contourClr>
          </a:sp3d>
        </p:spPr>
        <p:style>
          <a:lnRef idx="1">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220366" rIns="296566" bIns="220366" numCol="1" spcCol="1270" anchor="ctr" anchorCtr="0">
            <a:noAutofit/>
          </a:bodyPr>
          <a:lstStyle/>
          <a:p>
            <a:pPr lvl="0" defTabSz="2667000">
              <a:lnSpc>
                <a:spcPct val="90000"/>
              </a:lnSpc>
              <a:spcBef>
                <a:spcPct val="0"/>
              </a:spcBef>
              <a:spcAft>
                <a:spcPct val="35000"/>
              </a:spcAft>
            </a:pPr>
            <a:r>
              <a:rPr lang="en-US" sz="6000">
                <a:latin typeface="Tahoma" pitchFamily="34" charset="0"/>
                <a:ea typeface="Tahoma" pitchFamily="34" charset="0"/>
                <a:cs typeface="Tahoma" pitchFamily="34" charset="0"/>
              </a:rPr>
              <a:t>Giao thức ESP</a:t>
            </a:r>
            <a:endParaRPr lang="vi-VN" sz="6000" dirty="0">
              <a:latin typeface="Tahoma" pitchFamily="34" charset="0"/>
              <a:ea typeface="Tahoma" pitchFamily="34" charset="0"/>
              <a:cs typeface="Tahoma" pitchFamily="34" charset="0"/>
            </a:endParaRPr>
          </a:p>
        </p:txBody>
      </p:sp>
      <p:sp>
        <p:nvSpPr>
          <p:cNvPr id="7" name="Freeform 6"/>
          <p:cNvSpPr/>
          <p:nvPr/>
        </p:nvSpPr>
        <p:spPr>
          <a:xfrm>
            <a:off x="228600" y="790500"/>
            <a:ext cx="1090485" cy="1170000"/>
          </a:xfrm>
          <a:custGeom>
            <a:avLst/>
            <a:gdLst>
              <a:gd name="connsiteX0" fmla="*/ 0 w 1170000"/>
              <a:gd name="connsiteY0" fmla="*/ 585000 h 1170000"/>
              <a:gd name="connsiteX1" fmla="*/ 585000 w 1170000"/>
              <a:gd name="connsiteY1" fmla="*/ 0 h 1170000"/>
              <a:gd name="connsiteX2" fmla="*/ 1170000 w 1170000"/>
              <a:gd name="connsiteY2" fmla="*/ 585000 h 1170000"/>
              <a:gd name="connsiteX3" fmla="*/ 585000 w 1170000"/>
              <a:gd name="connsiteY3" fmla="*/ 1170000 h 1170000"/>
              <a:gd name="connsiteX4" fmla="*/ 0 w 1170000"/>
              <a:gd name="connsiteY4" fmla="*/ 585000 h 11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1170000">
                <a:moveTo>
                  <a:pt x="0" y="585000"/>
                </a:moveTo>
                <a:cubicBezTo>
                  <a:pt x="0" y="261913"/>
                  <a:pt x="261913" y="0"/>
                  <a:pt x="585000" y="0"/>
                </a:cubicBezTo>
                <a:cubicBezTo>
                  <a:pt x="908087" y="0"/>
                  <a:pt x="1170000" y="261913"/>
                  <a:pt x="1170000" y="585000"/>
                </a:cubicBezTo>
                <a:cubicBezTo>
                  <a:pt x="1170000" y="908087"/>
                  <a:pt x="908087" y="1170000"/>
                  <a:pt x="585000" y="1170000"/>
                </a:cubicBezTo>
                <a:cubicBezTo>
                  <a:pt x="261913" y="1170000"/>
                  <a:pt x="0" y="908087"/>
                  <a:pt x="0" y="585000"/>
                </a:cubicBezTo>
                <a:close/>
              </a:path>
            </a:pathLst>
          </a:custGeom>
          <a:solidFill>
            <a:srgbClr val="00FF00"/>
          </a:solidFill>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71343" tIns="171343" rIns="171343" bIns="171343" numCol="1" spcCol="1270" anchor="ctr" anchorCtr="0">
            <a:noAutofit/>
          </a:bodyPr>
          <a:lstStyle/>
          <a:p>
            <a:pPr lvl="0" algn="ctr" defTabSz="2400300">
              <a:lnSpc>
                <a:spcPct val="90000"/>
              </a:lnSpc>
              <a:spcBef>
                <a:spcPct val="0"/>
              </a:spcBef>
              <a:spcAft>
                <a:spcPct val="35000"/>
              </a:spcAft>
            </a:pPr>
            <a:r>
              <a:rPr lang="en-US" sz="5400"/>
              <a:t>1</a:t>
            </a:r>
            <a:endParaRPr lang="vi-VN" sz="5400" kern="1200" noProof="0" dirty="0"/>
          </a:p>
        </p:txBody>
      </p:sp>
      <p:sp>
        <p:nvSpPr>
          <p:cNvPr id="12" name="Freeform 11"/>
          <p:cNvSpPr/>
          <p:nvPr/>
        </p:nvSpPr>
        <p:spPr>
          <a:xfrm>
            <a:off x="1632600" y="4191000"/>
            <a:ext cx="7206600" cy="1392300"/>
          </a:xfrm>
          <a:custGeom>
            <a:avLst/>
            <a:gdLst>
              <a:gd name="connsiteX0" fmla="*/ 232055 w 1392300"/>
              <a:gd name="connsiteY0" fmla="*/ 0 h 7206600"/>
              <a:gd name="connsiteX1" fmla="*/ 1160245 w 1392300"/>
              <a:gd name="connsiteY1" fmla="*/ 0 h 7206600"/>
              <a:gd name="connsiteX2" fmla="*/ 1392300 w 1392300"/>
              <a:gd name="connsiteY2" fmla="*/ 232055 h 7206600"/>
              <a:gd name="connsiteX3" fmla="*/ 1392300 w 1392300"/>
              <a:gd name="connsiteY3" fmla="*/ 7206600 h 7206600"/>
              <a:gd name="connsiteX4" fmla="*/ 1392300 w 1392300"/>
              <a:gd name="connsiteY4" fmla="*/ 7206600 h 7206600"/>
              <a:gd name="connsiteX5" fmla="*/ 0 w 1392300"/>
              <a:gd name="connsiteY5" fmla="*/ 7206600 h 7206600"/>
              <a:gd name="connsiteX6" fmla="*/ 0 w 1392300"/>
              <a:gd name="connsiteY6" fmla="*/ 7206600 h 7206600"/>
              <a:gd name="connsiteX7" fmla="*/ 0 w 1392300"/>
              <a:gd name="connsiteY7" fmla="*/ 232055 h 7206600"/>
              <a:gd name="connsiteX8" fmla="*/ 232055 w 1392300"/>
              <a:gd name="connsiteY8" fmla="*/ 0 h 72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300" h="7206600">
                <a:moveTo>
                  <a:pt x="1392300" y="1201126"/>
                </a:moveTo>
                <a:lnTo>
                  <a:pt x="1392300" y="6005474"/>
                </a:lnTo>
                <a:cubicBezTo>
                  <a:pt x="1392300" y="6668835"/>
                  <a:pt x="1372228" y="7206600"/>
                  <a:pt x="1347467" y="7206600"/>
                </a:cubicBezTo>
                <a:lnTo>
                  <a:pt x="0" y="7206600"/>
                </a:lnTo>
                <a:lnTo>
                  <a:pt x="0" y="7206600"/>
                </a:lnTo>
                <a:lnTo>
                  <a:pt x="0" y="0"/>
                </a:lnTo>
                <a:lnTo>
                  <a:pt x="0" y="0"/>
                </a:lnTo>
                <a:lnTo>
                  <a:pt x="1347467" y="0"/>
                </a:lnTo>
                <a:cubicBezTo>
                  <a:pt x="1372228" y="0"/>
                  <a:pt x="1392300" y="537765"/>
                  <a:pt x="1392300" y="1201126"/>
                </a:cubicBezTo>
                <a:close/>
              </a:path>
            </a:pathLst>
          </a:custGeom>
          <a:scene3d>
            <a:camera prst="orthographicFront"/>
            <a:lightRig rig="threePt" dir="t">
              <a:rot lat="0" lon="0" rev="7500000"/>
            </a:lightRig>
          </a:scene3d>
          <a:sp3d z="152400" extrusionH="63500" prstMaterial="dkEdge">
            <a:bevelT w="125400" h="36350" prst="relaxedInset"/>
            <a:contourClr>
              <a:schemeClr val="bg1"/>
            </a:contourClr>
          </a:sp3d>
        </p:spPr>
        <p:style>
          <a:lnRef idx="1">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220366" rIns="296566" bIns="220366" numCol="1" spcCol="1270" anchor="ctr" anchorCtr="0">
            <a:noAutofit/>
          </a:bodyPr>
          <a:lstStyle/>
          <a:p>
            <a:pPr lvl="0" defTabSz="2667000">
              <a:lnSpc>
                <a:spcPct val="90000"/>
              </a:lnSpc>
              <a:spcBef>
                <a:spcPct val="0"/>
              </a:spcBef>
              <a:spcAft>
                <a:spcPct val="35000"/>
              </a:spcAft>
            </a:pPr>
            <a:r>
              <a:rPr lang="en-US" sz="6000">
                <a:latin typeface="Tahoma" pitchFamily="34" charset="0"/>
                <a:ea typeface="Tahoma" pitchFamily="34" charset="0"/>
                <a:cs typeface="Tahoma" pitchFamily="34" charset="0"/>
              </a:rPr>
              <a:t>Giao thức IKE</a:t>
            </a:r>
            <a:endParaRPr lang="vi-VN" sz="6000" dirty="0">
              <a:latin typeface="Tahoma" pitchFamily="34" charset="0"/>
              <a:ea typeface="Tahoma" pitchFamily="34" charset="0"/>
              <a:cs typeface="Tahoma" pitchFamily="34" charset="0"/>
            </a:endParaRPr>
          </a:p>
        </p:txBody>
      </p:sp>
      <p:sp>
        <p:nvSpPr>
          <p:cNvPr id="13" name="Freeform 12"/>
          <p:cNvSpPr/>
          <p:nvPr/>
        </p:nvSpPr>
        <p:spPr>
          <a:xfrm>
            <a:off x="228600" y="4302149"/>
            <a:ext cx="1170000" cy="1170000"/>
          </a:xfrm>
          <a:custGeom>
            <a:avLst/>
            <a:gdLst>
              <a:gd name="connsiteX0" fmla="*/ 0 w 1170000"/>
              <a:gd name="connsiteY0" fmla="*/ 585000 h 1170000"/>
              <a:gd name="connsiteX1" fmla="*/ 585000 w 1170000"/>
              <a:gd name="connsiteY1" fmla="*/ 0 h 1170000"/>
              <a:gd name="connsiteX2" fmla="*/ 1170000 w 1170000"/>
              <a:gd name="connsiteY2" fmla="*/ 585000 h 1170000"/>
              <a:gd name="connsiteX3" fmla="*/ 585000 w 1170000"/>
              <a:gd name="connsiteY3" fmla="*/ 1170000 h 1170000"/>
              <a:gd name="connsiteX4" fmla="*/ 0 w 1170000"/>
              <a:gd name="connsiteY4" fmla="*/ 585000 h 11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1170000">
                <a:moveTo>
                  <a:pt x="0" y="585000"/>
                </a:moveTo>
                <a:cubicBezTo>
                  <a:pt x="0" y="261913"/>
                  <a:pt x="261913" y="0"/>
                  <a:pt x="585000" y="0"/>
                </a:cubicBezTo>
                <a:cubicBezTo>
                  <a:pt x="908087" y="0"/>
                  <a:pt x="1170000" y="261913"/>
                  <a:pt x="1170000" y="585000"/>
                </a:cubicBezTo>
                <a:cubicBezTo>
                  <a:pt x="1170000" y="908087"/>
                  <a:pt x="908087" y="1170000"/>
                  <a:pt x="585000" y="1170000"/>
                </a:cubicBezTo>
                <a:cubicBezTo>
                  <a:pt x="261913" y="1170000"/>
                  <a:pt x="0" y="908087"/>
                  <a:pt x="0" y="585000"/>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71343" tIns="171343" rIns="171343" bIns="171343" numCol="1" spcCol="1270" anchor="ctr" anchorCtr="0">
            <a:noAutofit/>
          </a:bodyPr>
          <a:lstStyle/>
          <a:p>
            <a:pPr lvl="0" algn="ctr" defTabSz="2400300">
              <a:lnSpc>
                <a:spcPct val="90000"/>
              </a:lnSpc>
              <a:spcBef>
                <a:spcPct val="0"/>
              </a:spcBef>
              <a:spcAft>
                <a:spcPct val="35000"/>
              </a:spcAft>
            </a:pPr>
            <a:r>
              <a:rPr lang="en-US" sz="5400" b="1" noProof="0"/>
              <a:t>3</a:t>
            </a:r>
            <a:endParaRPr lang="vi-VN" sz="5400" b="1" kern="1200" noProof="0"/>
          </a:p>
        </p:txBody>
      </p:sp>
      <p:sp>
        <p:nvSpPr>
          <p:cNvPr id="14" name="Freeform 13"/>
          <p:cNvSpPr/>
          <p:nvPr/>
        </p:nvSpPr>
        <p:spPr>
          <a:xfrm>
            <a:off x="1632600" y="2341500"/>
            <a:ext cx="7206600" cy="1392300"/>
          </a:xfrm>
          <a:custGeom>
            <a:avLst/>
            <a:gdLst>
              <a:gd name="connsiteX0" fmla="*/ 232055 w 1392300"/>
              <a:gd name="connsiteY0" fmla="*/ 0 h 7206600"/>
              <a:gd name="connsiteX1" fmla="*/ 1160245 w 1392300"/>
              <a:gd name="connsiteY1" fmla="*/ 0 h 7206600"/>
              <a:gd name="connsiteX2" fmla="*/ 1392300 w 1392300"/>
              <a:gd name="connsiteY2" fmla="*/ 232055 h 7206600"/>
              <a:gd name="connsiteX3" fmla="*/ 1392300 w 1392300"/>
              <a:gd name="connsiteY3" fmla="*/ 7206600 h 7206600"/>
              <a:gd name="connsiteX4" fmla="*/ 1392300 w 1392300"/>
              <a:gd name="connsiteY4" fmla="*/ 7206600 h 7206600"/>
              <a:gd name="connsiteX5" fmla="*/ 0 w 1392300"/>
              <a:gd name="connsiteY5" fmla="*/ 7206600 h 7206600"/>
              <a:gd name="connsiteX6" fmla="*/ 0 w 1392300"/>
              <a:gd name="connsiteY6" fmla="*/ 7206600 h 7206600"/>
              <a:gd name="connsiteX7" fmla="*/ 0 w 1392300"/>
              <a:gd name="connsiteY7" fmla="*/ 232055 h 7206600"/>
              <a:gd name="connsiteX8" fmla="*/ 232055 w 1392300"/>
              <a:gd name="connsiteY8" fmla="*/ 0 h 720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300" h="7206600">
                <a:moveTo>
                  <a:pt x="1392300" y="1201126"/>
                </a:moveTo>
                <a:lnTo>
                  <a:pt x="1392300" y="6005474"/>
                </a:lnTo>
                <a:cubicBezTo>
                  <a:pt x="1392300" y="6668835"/>
                  <a:pt x="1372228" y="7206600"/>
                  <a:pt x="1347467" y="7206600"/>
                </a:cubicBezTo>
                <a:lnTo>
                  <a:pt x="0" y="7206600"/>
                </a:lnTo>
                <a:lnTo>
                  <a:pt x="0" y="7206600"/>
                </a:lnTo>
                <a:lnTo>
                  <a:pt x="0" y="0"/>
                </a:lnTo>
                <a:lnTo>
                  <a:pt x="0" y="0"/>
                </a:lnTo>
                <a:lnTo>
                  <a:pt x="1347467" y="0"/>
                </a:lnTo>
                <a:cubicBezTo>
                  <a:pt x="1372228" y="0"/>
                  <a:pt x="1392300" y="537765"/>
                  <a:pt x="1392300" y="1201126"/>
                </a:cubicBezTo>
                <a:close/>
              </a:path>
            </a:pathLst>
          </a:custGeom>
          <a:scene3d>
            <a:camera prst="orthographicFront"/>
            <a:lightRig rig="threePt" dir="t">
              <a:rot lat="0" lon="0" rev="7500000"/>
            </a:lightRig>
          </a:scene3d>
          <a:sp3d z="152400" extrusionH="63500" prstMaterial="dkEdge">
            <a:bevelT w="125400" h="36350" prst="relaxedInset"/>
            <a:contourClr>
              <a:schemeClr val="bg1"/>
            </a:contourClr>
          </a:sp3d>
        </p:spPr>
        <p:style>
          <a:lnRef idx="1">
            <a:schemeClr val="accent6">
              <a:alpha val="90000"/>
              <a:tint val="40000"/>
              <a:hueOff val="0"/>
              <a:satOff val="0"/>
              <a:lumOff val="0"/>
              <a:alphaOff val="0"/>
            </a:schemeClr>
          </a:lnRef>
          <a:fillRef idx="1">
            <a:schemeClr val="accent6">
              <a:alpha val="90000"/>
              <a:tint val="40000"/>
              <a:hueOff val="0"/>
              <a:satOff val="0"/>
              <a:lumOff val="0"/>
              <a:alphaOff val="0"/>
            </a:schemeClr>
          </a:fillRef>
          <a:effectRef idx="0">
            <a:schemeClr val="accent6">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220366" rIns="296566" bIns="220366" numCol="1" spcCol="1270" anchor="ctr" anchorCtr="0">
            <a:noAutofit/>
          </a:bodyPr>
          <a:lstStyle/>
          <a:p>
            <a:pPr lvl="0" defTabSz="2667000">
              <a:lnSpc>
                <a:spcPct val="90000"/>
              </a:lnSpc>
              <a:spcBef>
                <a:spcPct val="0"/>
              </a:spcBef>
              <a:spcAft>
                <a:spcPct val="35000"/>
              </a:spcAft>
            </a:pPr>
            <a:r>
              <a:rPr lang="en-US" sz="6000">
                <a:latin typeface="Tahoma" pitchFamily="34" charset="0"/>
                <a:ea typeface="Tahoma" pitchFamily="34" charset="0"/>
                <a:cs typeface="Tahoma" pitchFamily="34" charset="0"/>
              </a:rPr>
              <a:t>Kết hợp AH &amp; ESP</a:t>
            </a:r>
            <a:endParaRPr lang="vi-VN" sz="6000" dirty="0">
              <a:latin typeface="Tahoma" pitchFamily="34" charset="0"/>
              <a:ea typeface="Tahoma" pitchFamily="34" charset="0"/>
              <a:cs typeface="Tahoma" pitchFamily="34" charset="0"/>
            </a:endParaRPr>
          </a:p>
        </p:txBody>
      </p:sp>
      <p:sp>
        <p:nvSpPr>
          <p:cNvPr id="15" name="Freeform 14"/>
          <p:cNvSpPr/>
          <p:nvPr/>
        </p:nvSpPr>
        <p:spPr>
          <a:xfrm>
            <a:off x="228600" y="2452649"/>
            <a:ext cx="1170000" cy="1170000"/>
          </a:xfrm>
          <a:custGeom>
            <a:avLst/>
            <a:gdLst>
              <a:gd name="connsiteX0" fmla="*/ 0 w 1170000"/>
              <a:gd name="connsiteY0" fmla="*/ 585000 h 1170000"/>
              <a:gd name="connsiteX1" fmla="*/ 585000 w 1170000"/>
              <a:gd name="connsiteY1" fmla="*/ 0 h 1170000"/>
              <a:gd name="connsiteX2" fmla="*/ 1170000 w 1170000"/>
              <a:gd name="connsiteY2" fmla="*/ 585000 h 1170000"/>
              <a:gd name="connsiteX3" fmla="*/ 585000 w 1170000"/>
              <a:gd name="connsiteY3" fmla="*/ 1170000 h 1170000"/>
              <a:gd name="connsiteX4" fmla="*/ 0 w 1170000"/>
              <a:gd name="connsiteY4" fmla="*/ 585000 h 11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00" h="1170000">
                <a:moveTo>
                  <a:pt x="0" y="585000"/>
                </a:moveTo>
                <a:cubicBezTo>
                  <a:pt x="0" y="261913"/>
                  <a:pt x="261913" y="0"/>
                  <a:pt x="585000" y="0"/>
                </a:cubicBezTo>
                <a:cubicBezTo>
                  <a:pt x="908087" y="0"/>
                  <a:pt x="1170000" y="261913"/>
                  <a:pt x="1170000" y="585000"/>
                </a:cubicBezTo>
                <a:cubicBezTo>
                  <a:pt x="1170000" y="908087"/>
                  <a:pt x="908087" y="1170000"/>
                  <a:pt x="585000" y="1170000"/>
                </a:cubicBezTo>
                <a:cubicBezTo>
                  <a:pt x="261913" y="1170000"/>
                  <a:pt x="0" y="908087"/>
                  <a:pt x="0" y="585000"/>
                </a:cubicBezTo>
                <a:close/>
              </a:path>
            </a:pathLst>
          </a:custGeom>
          <a:scene3d>
            <a:camera prst="orthographicFront"/>
            <a:lightRig rig="threePt" dir="t">
              <a:rot lat="0" lon="0" rev="7500000"/>
            </a:lightRig>
          </a:scene3d>
          <a:sp3d prstMaterial="plastic">
            <a:bevelT w="127000" h="25400" prst="relaxedInset"/>
          </a:sp3d>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71343" tIns="171343" rIns="171343" bIns="171343" numCol="1" spcCol="1270" anchor="ctr" anchorCtr="0">
            <a:noAutofit/>
          </a:bodyPr>
          <a:lstStyle/>
          <a:p>
            <a:pPr lvl="0" algn="ctr" defTabSz="2400300">
              <a:lnSpc>
                <a:spcPct val="90000"/>
              </a:lnSpc>
              <a:spcBef>
                <a:spcPct val="0"/>
              </a:spcBef>
              <a:spcAft>
                <a:spcPct val="35000"/>
              </a:spcAft>
            </a:pPr>
            <a:r>
              <a:rPr lang="en-US" sz="5400" b="1" noProof="0"/>
              <a:t>2</a:t>
            </a:r>
            <a:endParaRPr lang="vi-VN" sz="5400" b="1" kern="1200" noProof="0"/>
          </a:p>
        </p:txBody>
      </p:sp>
    </p:spTree>
    <p:extLst>
      <p:ext uri="{BB962C8B-B14F-4D97-AF65-F5344CB8AC3E}">
        <p14:creationId xmlns:p14="http://schemas.microsoft.com/office/powerpoint/2010/main" val="178154475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pPr marL="0" indent="0">
              <a:buNone/>
            </a:pPr>
            <a:endParaRPr lang="en-US" sz="4800" dirty="0" smtClean="0"/>
          </a:p>
          <a:p>
            <a:pPr marL="0" indent="0" algn="ctr">
              <a:buNone/>
            </a:pPr>
            <a:endParaRPr lang="en-US" sz="4800" dirty="0" smtClean="0">
              <a:solidFill>
                <a:srgbClr val="0033CC"/>
              </a:solidFill>
            </a:endParaRPr>
          </a:p>
          <a:p>
            <a:pPr marL="0" indent="0" algn="ctr">
              <a:buNone/>
            </a:pPr>
            <a:r>
              <a:rPr lang="en-US" sz="4800" b="1" dirty="0" smtClean="0">
                <a:solidFill>
                  <a:srgbClr val="0000FF"/>
                </a:solidFill>
                <a:latin typeface="Arial" pitchFamily="34" charset="0"/>
                <a:cs typeface="Arial" pitchFamily="34" charset="0"/>
              </a:rPr>
              <a:t>IKE </a:t>
            </a:r>
            <a:r>
              <a:rPr lang="en-US" sz="4800" b="1" dirty="0" err="1">
                <a:solidFill>
                  <a:srgbClr val="0000FF"/>
                </a:solidFill>
                <a:latin typeface="Arial" pitchFamily="34" charset="0"/>
                <a:cs typeface="Arial" pitchFamily="34" charset="0"/>
              </a:rPr>
              <a:t>pha</a:t>
            </a:r>
            <a:r>
              <a:rPr lang="en-US" sz="4800" b="1" dirty="0">
                <a:solidFill>
                  <a:srgbClr val="0000FF"/>
                </a:solidFill>
                <a:latin typeface="Arial" pitchFamily="34" charset="0"/>
                <a:cs typeface="Arial" pitchFamily="34" charset="0"/>
              </a:rPr>
              <a:t> 1</a:t>
            </a:r>
          </a:p>
          <a:p>
            <a:pPr marL="0" indent="0" algn="ctr">
              <a:buNone/>
            </a:pPr>
            <a:endParaRPr lang="en-US" sz="4800"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50</a:t>
            </a:fld>
            <a:endParaRPr lang="ru-RU" dirty="0"/>
          </a:p>
        </p:txBody>
      </p:sp>
    </p:spTree>
    <p:extLst>
      <p:ext uri="{BB962C8B-B14F-4D97-AF65-F5344CB8AC3E}">
        <p14:creationId xmlns:p14="http://schemas.microsoft.com/office/powerpoint/2010/main" val="220386723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lnSpc>
                <a:spcPct val="100000"/>
              </a:lnSpc>
              <a:spcBef>
                <a:spcPts val="0"/>
              </a:spcBef>
              <a:spcAft>
                <a:spcPts val="0"/>
              </a:spcAft>
            </a:pPr>
            <a:r>
              <a:rPr lang="en-US" dirty="0" smtClean="0">
                <a:solidFill>
                  <a:srgbClr val="0033CC"/>
                </a:solidFill>
                <a:latin typeface="Arial" pitchFamily="34" charset="0"/>
              </a:rPr>
              <a:t>IKE </a:t>
            </a:r>
            <a:r>
              <a:rPr lang="en-US" err="1">
                <a:solidFill>
                  <a:srgbClr val="0033CC"/>
                </a:solidFill>
                <a:latin typeface="Arial" pitchFamily="34" charset="0"/>
              </a:rPr>
              <a:t>pha</a:t>
            </a:r>
            <a:r>
              <a:rPr lang="en-US">
                <a:solidFill>
                  <a:srgbClr val="0033CC"/>
                </a:solidFill>
                <a:latin typeface="Arial" pitchFamily="34" charset="0"/>
              </a:rPr>
              <a:t> </a:t>
            </a:r>
            <a:r>
              <a:rPr lang="en-US" smtClean="0">
                <a:solidFill>
                  <a:srgbClr val="0033CC"/>
                </a:solidFill>
                <a:latin typeface="Arial" pitchFamily="34" charset="0"/>
              </a:rPr>
              <a:t>1 - Main </a:t>
            </a:r>
            <a:r>
              <a:rPr lang="en-US" dirty="0">
                <a:solidFill>
                  <a:srgbClr val="0033CC"/>
                </a:solidFill>
                <a:latin typeface="Arial" pitchFamily="34" charset="0"/>
              </a:rPr>
              <a:t>mode:</a:t>
            </a:r>
          </a:p>
          <a:p>
            <a:pPr lvl="3"/>
            <a:endParaRPr lang="en-US" sz="2800" dirty="0">
              <a:latin typeface="Arial" pitchFamily="34" charset="0"/>
            </a:endParaRPr>
          </a:p>
          <a:p>
            <a:pPr lvl="3"/>
            <a:endParaRPr lang="en-US" sz="2800" dirty="0">
              <a:latin typeface="Arial" pitchFamily="34" charset="0"/>
            </a:endParaRPr>
          </a:p>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51</a:t>
            </a:fld>
            <a:endParaRPr lang="ru-RU" dirty="0"/>
          </a:p>
        </p:txBody>
      </p:sp>
      <p:cxnSp>
        <p:nvCxnSpPr>
          <p:cNvPr id="5" name="Straight Arrow Connector 4"/>
          <p:cNvCxnSpPr/>
          <p:nvPr/>
        </p:nvCxnSpPr>
        <p:spPr>
          <a:xfrm flipV="1">
            <a:off x="1905000" y="2590800"/>
            <a:ext cx="1295400" cy="533400"/>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a:spLocks noChangeArrowheads="1"/>
          </p:cNvSpPr>
          <p:nvPr/>
        </p:nvSpPr>
        <p:spPr bwMode="auto">
          <a:xfrm>
            <a:off x="3200400" y="2209800"/>
            <a:ext cx="5943600" cy="523220"/>
          </a:xfrm>
          <a:prstGeom prst="rect">
            <a:avLst/>
          </a:prstGeom>
          <a:solidFill>
            <a:srgbClr val="FFFF00"/>
          </a:solidFill>
          <a:ln w="38100">
            <a:solidFill>
              <a:srgbClr val="00CCFF"/>
            </a:solidFill>
            <a:miter lim="800000"/>
            <a:headEnd/>
            <a:tailEnd/>
          </a:ln>
        </p:spPr>
        <p:txBody>
          <a:bodyPr wrap="squar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lvl="2" eaLnBrk="1" hangingPunct="1"/>
            <a:r>
              <a:rPr lang="en-US" sz="2800" b="1" dirty="0" err="1"/>
              <a:t>Bước</a:t>
            </a:r>
            <a:r>
              <a:rPr lang="en-US" sz="2800" b="1" dirty="0"/>
              <a:t> 1: </a:t>
            </a:r>
            <a:r>
              <a:rPr lang="en-US" sz="2800" b="1" dirty="0" err="1"/>
              <a:t>Thương</a:t>
            </a:r>
            <a:r>
              <a:rPr lang="en-US" sz="2800" b="1" dirty="0"/>
              <a:t> </a:t>
            </a:r>
            <a:r>
              <a:rPr lang="en-US" sz="2800" b="1" dirty="0" err="1"/>
              <a:t>thảo</a:t>
            </a:r>
            <a:r>
              <a:rPr lang="en-US" sz="2800" b="1" dirty="0"/>
              <a:t> </a:t>
            </a:r>
            <a:r>
              <a:rPr lang="en-US" sz="2800" b="1" dirty="0" err="1"/>
              <a:t>chính</a:t>
            </a:r>
            <a:r>
              <a:rPr lang="en-US" sz="2800" b="1" dirty="0"/>
              <a:t> </a:t>
            </a:r>
            <a:r>
              <a:rPr lang="en-US" sz="2800" b="1" dirty="0" err="1"/>
              <a:t>sách</a:t>
            </a:r>
            <a:endParaRPr lang="en-US" sz="2800" b="1" dirty="0"/>
          </a:p>
        </p:txBody>
      </p:sp>
      <p:sp>
        <p:nvSpPr>
          <p:cNvPr id="8" name="TextBox 7"/>
          <p:cNvSpPr txBox="1">
            <a:spLocks noChangeArrowheads="1"/>
          </p:cNvSpPr>
          <p:nvPr/>
        </p:nvSpPr>
        <p:spPr bwMode="auto">
          <a:xfrm>
            <a:off x="3200400" y="3124200"/>
            <a:ext cx="5943600" cy="954107"/>
          </a:xfrm>
          <a:prstGeom prst="rect">
            <a:avLst/>
          </a:prstGeom>
          <a:solidFill>
            <a:srgbClr val="FFFF00"/>
          </a:solidFill>
          <a:ln w="38100">
            <a:solidFill>
              <a:srgbClr val="00CCFF"/>
            </a:solidFill>
            <a:miter lim="800000"/>
            <a:headEnd/>
            <a:tailEnd/>
          </a:ln>
        </p:spPr>
        <p:txBody>
          <a:bodyPr wrap="squar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lvl="2" eaLnBrk="1" hangingPunct="1"/>
            <a:r>
              <a:rPr lang="en-US" sz="2800" b="1" dirty="0" err="1"/>
              <a:t>Bước</a:t>
            </a:r>
            <a:r>
              <a:rPr lang="en-US" sz="2800" b="1" dirty="0"/>
              <a:t> 2: </a:t>
            </a:r>
            <a:r>
              <a:rPr lang="en-US" sz="2800" b="1" dirty="0" err="1"/>
              <a:t>Trao</a:t>
            </a:r>
            <a:r>
              <a:rPr lang="en-US" sz="2800" b="1" dirty="0"/>
              <a:t> </a:t>
            </a:r>
            <a:r>
              <a:rPr lang="en-US" sz="2800" b="1" dirty="0" err="1"/>
              <a:t>đổi</a:t>
            </a:r>
            <a:r>
              <a:rPr lang="en-US" sz="2800" b="1" dirty="0"/>
              <a:t> </a:t>
            </a:r>
            <a:r>
              <a:rPr lang="en-US" sz="2800" b="1" dirty="0" err="1"/>
              <a:t>khóa</a:t>
            </a:r>
            <a:r>
              <a:rPr lang="en-US" sz="2800" b="1" dirty="0"/>
              <a:t> </a:t>
            </a:r>
            <a:r>
              <a:rPr lang="en-US" sz="2800" b="1" dirty="0" err="1"/>
              <a:t>Diffie</a:t>
            </a:r>
            <a:r>
              <a:rPr lang="en-US" sz="2800" b="1" dirty="0"/>
              <a:t>-Hellman</a:t>
            </a:r>
          </a:p>
        </p:txBody>
      </p:sp>
      <p:sp>
        <p:nvSpPr>
          <p:cNvPr id="9" name="TextBox 8"/>
          <p:cNvSpPr txBox="1">
            <a:spLocks noChangeArrowheads="1"/>
          </p:cNvSpPr>
          <p:nvPr/>
        </p:nvSpPr>
        <p:spPr bwMode="auto">
          <a:xfrm>
            <a:off x="3200400" y="4495800"/>
            <a:ext cx="5943600" cy="523220"/>
          </a:xfrm>
          <a:prstGeom prst="rect">
            <a:avLst/>
          </a:prstGeom>
          <a:solidFill>
            <a:srgbClr val="FFFF00"/>
          </a:solidFill>
          <a:ln w="38100">
            <a:solidFill>
              <a:srgbClr val="00CCFF"/>
            </a:solidFill>
            <a:miter lim="800000"/>
            <a:headEnd/>
            <a:tailEnd/>
          </a:ln>
        </p:spPr>
        <p:txBody>
          <a:bodyPr wrap="squar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lvl="2" eaLnBrk="1" hangingPunct="1"/>
            <a:r>
              <a:rPr lang="en-US" sz="2800" b="1" dirty="0" err="1"/>
              <a:t>Bước</a:t>
            </a:r>
            <a:r>
              <a:rPr lang="en-US" sz="2800" b="1" dirty="0"/>
              <a:t> 3: </a:t>
            </a:r>
            <a:r>
              <a:rPr lang="en-US" sz="2800" b="1" dirty="0" err="1"/>
              <a:t>Xác</a:t>
            </a:r>
            <a:r>
              <a:rPr lang="en-US" sz="2800" b="1" dirty="0"/>
              <a:t> </a:t>
            </a:r>
            <a:r>
              <a:rPr lang="en-US" sz="2800" b="1" dirty="0" err="1"/>
              <a:t>thực</a:t>
            </a:r>
            <a:r>
              <a:rPr lang="en-US" sz="2800" b="1" dirty="0"/>
              <a:t> </a:t>
            </a:r>
            <a:r>
              <a:rPr lang="en-US" sz="2800" b="1" dirty="0" err="1"/>
              <a:t>các</a:t>
            </a:r>
            <a:r>
              <a:rPr lang="en-US" sz="2800" b="1" dirty="0"/>
              <a:t> </a:t>
            </a:r>
            <a:r>
              <a:rPr lang="en-US" sz="2800" b="1" dirty="0" err="1"/>
              <a:t>bên</a:t>
            </a:r>
            <a:endParaRPr lang="en-US" sz="2800" b="1" dirty="0"/>
          </a:p>
        </p:txBody>
      </p:sp>
      <p:cxnSp>
        <p:nvCxnSpPr>
          <p:cNvPr id="10" name="Straight Arrow Connector 9"/>
          <p:cNvCxnSpPr/>
          <p:nvPr/>
        </p:nvCxnSpPr>
        <p:spPr>
          <a:xfrm>
            <a:off x="2133600" y="3581400"/>
            <a:ext cx="1066800" cy="1588"/>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752600" y="4125277"/>
            <a:ext cx="1447800" cy="708333"/>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76200" y="2590800"/>
            <a:ext cx="2133600" cy="1905000"/>
          </a:xfrm>
          <a:prstGeom prst="ellipse">
            <a:avLst/>
          </a:prstGeom>
          <a:solidFill>
            <a:srgbClr val="FF33CC"/>
          </a:solidFill>
          <a:ln w="38100">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dirty="0">
                <a:solidFill>
                  <a:schemeClr val="bg1"/>
                </a:solidFill>
                <a:latin typeface="Arial" panose="020B0604020202020204" pitchFamily="34" charset="0"/>
                <a:cs typeface="Arial" panose="020B0604020202020204" pitchFamily="34" charset="0"/>
              </a:rPr>
              <a:t>Main Mode</a:t>
            </a:r>
          </a:p>
          <a:p>
            <a:pPr algn="ctr">
              <a:defRPr/>
            </a:pPr>
            <a:endParaRPr 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780473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Left)">
                                      <p:cBhvr>
                                        <p:cTn id="12" dur="500"/>
                                        <p:tgtEl>
                                          <p:spTgt spid="5"/>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strips(downLef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lide(fromBottom)">
                                      <p:cBhvr>
                                        <p:cTn id="20" dur="500"/>
                                        <p:tgtEl>
                                          <p:spTgt spid="10"/>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lide(fromBottom)">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ox(in)">
                                      <p:cBhvr>
                                        <p:cTn id="28" dur="500"/>
                                        <p:tgtEl>
                                          <p:spTgt spid="11"/>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ox(in)">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p:cNvCxnSpPr/>
          <p:nvPr/>
        </p:nvCxnSpPr>
        <p:spPr>
          <a:xfrm flipV="1">
            <a:off x="1828800" y="2286000"/>
            <a:ext cx="1295400" cy="533400"/>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a:spLocks noChangeArrowheads="1"/>
          </p:cNvSpPr>
          <p:nvPr/>
        </p:nvSpPr>
        <p:spPr bwMode="auto">
          <a:xfrm>
            <a:off x="3124200" y="1905000"/>
            <a:ext cx="5943600" cy="523220"/>
          </a:xfrm>
          <a:prstGeom prst="rect">
            <a:avLst/>
          </a:prstGeom>
          <a:solidFill>
            <a:srgbClr val="FFFF00"/>
          </a:solidFill>
          <a:ln w="38100">
            <a:solidFill>
              <a:srgbClr val="00CCFF"/>
            </a:solidFill>
            <a:miter lim="800000"/>
            <a:headEnd/>
            <a:tailEnd/>
          </a:ln>
        </p:spPr>
        <p:txBody>
          <a:bodyPr wrap="squar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lvl="2" eaLnBrk="1" hangingPunct="1"/>
            <a:r>
              <a:rPr lang="en-US" sz="2800" b="1" dirty="0" err="1"/>
              <a:t>Bước</a:t>
            </a:r>
            <a:r>
              <a:rPr lang="en-US" sz="2800" b="1" dirty="0"/>
              <a:t> 1: </a:t>
            </a:r>
            <a:r>
              <a:rPr lang="en-US" sz="2800" b="1" dirty="0" err="1"/>
              <a:t>Thương</a:t>
            </a:r>
            <a:r>
              <a:rPr lang="en-US" sz="2800" b="1" dirty="0"/>
              <a:t> </a:t>
            </a:r>
            <a:r>
              <a:rPr lang="en-US" sz="2800" b="1" dirty="0" err="1"/>
              <a:t>thảo</a:t>
            </a:r>
            <a:r>
              <a:rPr lang="en-US" sz="2800" b="1" dirty="0"/>
              <a:t> </a:t>
            </a:r>
            <a:r>
              <a:rPr lang="en-US" sz="2800" b="1" dirty="0" err="1"/>
              <a:t>chính</a:t>
            </a:r>
            <a:r>
              <a:rPr lang="en-US" sz="2800" b="1" dirty="0"/>
              <a:t> </a:t>
            </a:r>
            <a:r>
              <a:rPr lang="en-US" sz="2800" b="1" dirty="0" err="1"/>
              <a:t>sách</a:t>
            </a:r>
            <a:endParaRPr lang="en-US" sz="2800" b="1" dirty="0"/>
          </a:p>
        </p:txBody>
      </p:sp>
      <p:sp>
        <p:nvSpPr>
          <p:cNvPr id="2" name="Content Placeholder 1"/>
          <p:cNvSpPr>
            <a:spLocks noGrp="1"/>
          </p:cNvSpPr>
          <p:nvPr>
            <p:ph sz="quarter" idx="13"/>
          </p:nvPr>
        </p:nvSpPr>
        <p:spPr/>
        <p:txBody>
          <a:bodyPr/>
          <a:lstStyle/>
          <a:p>
            <a:pPr>
              <a:lnSpc>
                <a:spcPct val="100000"/>
              </a:lnSpc>
              <a:spcBef>
                <a:spcPts val="0"/>
              </a:spcBef>
              <a:spcAft>
                <a:spcPts val="0"/>
              </a:spcAft>
            </a:pPr>
            <a:r>
              <a:rPr lang="en-US">
                <a:solidFill>
                  <a:srgbClr val="0033CC"/>
                </a:solidFill>
                <a:latin typeface="Arial" pitchFamily="34" charset="0"/>
              </a:rPr>
              <a:t>IKE pha 1 - Main mode:</a:t>
            </a:r>
          </a:p>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52</a:t>
            </a:fld>
            <a:endParaRPr lang="ru-RU" dirty="0"/>
          </a:p>
        </p:txBody>
      </p:sp>
      <p:sp>
        <p:nvSpPr>
          <p:cNvPr id="6" name="Oval 5"/>
          <p:cNvSpPr/>
          <p:nvPr/>
        </p:nvSpPr>
        <p:spPr>
          <a:xfrm>
            <a:off x="533400" y="2057400"/>
            <a:ext cx="2133600" cy="1601788"/>
          </a:xfrm>
          <a:prstGeom prst="ellipse">
            <a:avLst/>
          </a:prstGeom>
          <a:solidFill>
            <a:srgbClr val="FF33CC"/>
          </a:solidFill>
          <a:ln w="38100">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dirty="0">
                <a:solidFill>
                  <a:schemeClr val="bg1"/>
                </a:solidFill>
                <a:latin typeface="Arial" panose="020B0604020202020204" pitchFamily="34" charset="0"/>
                <a:cs typeface="Arial" panose="020B0604020202020204" pitchFamily="34" charset="0"/>
              </a:rPr>
              <a:t>Main Mode</a:t>
            </a:r>
          </a:p>
          <a:p>
            <a:pPr algn="ctr">
              <a:defRPr/>
            </a:pPr>
            <a:endParaRPr lang="en-US" sz="3200" b="1" dirty="0">
              <a:solidFill>
                <a:schemeClr val="bg1"/>
              </a:solidFill>
              <a:latin typeface="Arial" panose="020B0604020202020204" pitchFamily="34" charset="0"/>
              <a:cs typeface="Arial" panose="020B0604020202020204" pitchFamily="34" charset="0"/>
            </a:endParaRPr>
          </a:p>
        </p:txBody>
      </p:sp>
      <p:sp>
        <p:nvSpPr>
          <p:cNvPr id="10" name="Rounded Rectangular Callout 9"/>
          <p:cNvSpPr/>
          <p:nvPr/>
        </p:nvSpPr>
        <p:spPr>
          <a:xfrm>
            <a:off x="1828800" y="3962400"/>
            <a:ext cx="6857999" cy="2430318"/>
          </a:xfrm>
          <a:prstGeom prst="wedgeRoundRectCallout">
            <a:avLst>
              <a:gd name="adj1" fmla="val -10473"/>
              <a:gd name="adj2" fmla="val -11140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marL="457200" indent="-457200" algn="just">
              <a:buFont typeface="Wingdings" panose="05000000000000000000" pitchFamily="2" charset="2"/>
              <a:buChar char="§"/>
            </a:pPr>
            <a:r>
              <a:rPr lang="en-US" sz="3200" smtClean="0">
                <a:latin typeface="Arial" panose="020B0604020202020204" pitchFamily="34" charset="0"/>
                <a:cs typeface="Arial" panose="020B0604020202020204" pitchFamily="34" charset="0"/>
              </a:rPr>
              <a:t>Một </a:t>
            </a:r>
            <a:r>
              <a:rPr lang="en-US" sz="3200">
                <a:latin typeface="Arial" panose="020B0604020202020204" pitchFamily="34" charset="0"/>
                <a:cs typeface="Arial" panose="020B0604020202020204" pitchFamily="34" charset="0"/>
              </a:rPr>
              <a:t>bên sẽ đưa ra một danh sách các thuật </a:t>
            </a:r>
            <a:r>
              <a:rPr lang="en-US" sz="3200" smtClean="0">
                <a:latin typeface="Arial" panose="020B0604020202020204" pitchFamily="34" charset="0"/>
                <a:cs typeface="Arial" panose="020B0604020202020204" pitchFamily="34" charset="0"/>
              </a:rPr>
              <a:t>toán.</a:t>
            </a:r>
          </a:p>
          <a:p>
            <a:pPr marL="457200" indent="-457200" algn="just">
              <a:buFont typeface="Wingdings" panose="05000000000000000000" pitchFamily="2" charset="2"/>
              <a:buChar char="§"/>
            </a:pPr>
            <a:r>
              <a:rPr lang="en-US" sz="3200" smtClean="0">
                <a:latin typeface="Arial" panose="020B0604020202020204" pitchFamily="34" charset="0"/>
                <a:cs typeface="Arial" panose="020B0604020202020204" pitchFamily="34" charset="0"/>
              </a:rPr>
              <a:t>Bên </a:t>
            </a:r>
            <a:r>
              <a:rPr lang="en-US" sz="3200">
                <a:latin typeface="Arial" panose="020B0604020202020204" pitchFamily="34" charset="0"/>
                <a:cs typeface="Arial" panose="020B0604020202020204" pitchFamily="34" charset="0"/>
              </a:rPr>
              <a:t>nhận sẽ lựa chọn hoặc có yêu cầu khác.</a:t>
            </a:r>
          </a:p>
        </p:txBody>
      </p:sp>
    </p:spTree>
    <p:extLst>
      <p:ext uri="{BB962C8B-B14F-4D97-AF65-F5344CB8AC3E}">
        <p14:creationId xmlns:p14="http://schemas.microsoft.com/office/powerpoint/2010/main" val="36503840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strips(downLeft)">
                                      <p:cBhvr>
                                        <p:cTn id="16" dur="500"/>
                                        <p:tgtEl>
                                          <p:spTgt spid="11"/>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strips(downLeft)">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p:cNvCxnSpPr>
            <a:endCxn id="6" idx="1"/>
          </p:cNvCxnSpPr>
          <p:nvPr/>
        </p:nvCxnSpPr>
        <p:spPr>
          <a:xfrm flipV="1">
            <a:off x="2133600" y="2319010"/>
            <a:ext cx="762000" cy="424190"/>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sz="quarter" idx="13"/>
          </p:nvPr>
        </p:nvSpPr>
        <p:spPr>
          <a:xfrm>
            <a:off x="0" y="762000"/>
            <a:ext cx="9144000" cy="6172200"/>
          </a:xfrm>
        </p:spPr>
        <p:txBody>
          <a:bodyPr/>
          <a:lstStyle/>
          <a:p>
            <a:pPr>
              <a:lnSpc>
                <a:spcPct val="100000"/>
              </a:lnSpc>
              <a:spcBef>
                <a:spcPts val="0"/>
              </a:spcBef>
              <a:spcAft>
                <a:spcPts val="0"/>
              </a:spcAft>
            </a:pPr>
            <a:r>
              <a:rPr lang="en-US">
                <a:solidFill>
                  <a:srgbClr val="0033CC"/>
                </a:solidFill>
                <a:latin typeface="Arial" pitchFamily="34" charset="0"/>
              </a:rPr>
              <a:t>IKE pha 1 - Main mode:</a:t>
            </a:r>
          </a:p>
          <a:p>
            <a:pPr marL="0" indent="0">
              <a:lnSpc>
                <a:spcPct val="100000"/>
              </a:lnSpc>
              <a:spcBef>
                <a:spcPts val="0"/>
              </a:spcBef>
              <a:spcAft>
                <a:spcPts val="0"/>
              </a:spcAft>
              <a:buNone/>
            </a:pPr>
            <a:endParaRPr lang="en-US" dirty="0">
              <a:solidFill>
                <a:srgbClr val="0033CC"/>
              </a:solidFill>
              <a:latin typeface="Arial" pitchFamily="34" charset="0"/>
            </a:endParaRPr>
          </a:p>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53</a:t>
            </a:fld>
            <a:endParaRPr lang="ru-RU" dirty="0"/>
          </a:p>
        </p:txBody>
      </p:sp>
      <p:sp>
        <p:nvSpPr>
          <p:cNvPr id="5" name="Oval 4"/>
          <p:cNvSpPr/>
          <p:nvPr/>
        </p:nvSpPr>
        <p:spPr>
          <a:xfrm>
            <a:off x="381000" y="2057400"/>
            <a:ext cx="1828800" cy="1601788"/>
          </a:xfrm>
          <a:prstGeom prst="ellipse">
            <a:avLst/>
          </a:prstGeom>
          <a:solidFill>
            <a:srgbClr val="FF33CC"/>
          </a:solidFill>
          <a:ln w="38100">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dirty="0">
                <a:solidFill>
                  <a:schemeClr val="bg1"/>
                </a:solidFill>
                <a:latin typeface="Arial" panose="020B0604020202020204" pitchFamily="34" charset="0"/>
                <a:cs typeface="Arial" panose="020B0604020202020204" pitchFamily="34" charset="0"/>
              </a:rPr>
              <a:t>Main Mode</a:t>
            </a:r>
          </a:p>
          <a:p>
            <a:pPr algn="ctr">
              <a:defRPr/>
            </a:pPr>
            <a:endParaRPr lang="en-US" sz="2400" b="1" dirty="0">
              <a:solidFill>
                <a:schemeClr val="bg1"/>
              </a:solidFill>
              <a:latin typeface="Arial" panose="020B0604020202020204" pitchFamily="34" charset="0"/>
              <a:cs typeface="Arial" panose="020B0604020202020204" pitchFamily="34" charset="0"/>
            </a:endParaRPr>
          </a:p>
        </p:txBody>
      </p:sp>
      <p:sp>
        <p:nvSpPr>
          <p:cNvPr id="6" name="TextBox 5"/>
          <p:cNvSpPr txBox="1">
            <a:spLocks noChangeArrowheads="1"/>
          </p:cNvSpPr>
          <p:nvPr/>
        </p:nvSpPr>
        <p:spPr bwMode="auto">
          <a:xfrm>
            <a:off x="2895600" y="2057400"/>
            <a:ext cx="6019800" cy="523220"/>
          </a:xfrm>
          <a:prstGeom prst="rect">
            <a:avLst/>
          </a:prstGeom>
          <a:solidFill>
            <a:srgbClr val="FFFF00"/>
          </a:solidFill>
          <a:ln w="38100">
            <a:solidFill>
              <a:srgbClr val="00CCFF"/>
            </a:solidFill>
            <a:miter lim="800000"/>
            <a:headEnd/>
            <a:tailEnd/>
          </a:ln>
        </p:spPr>
        <p:txBody>
          <a:bodyPr wrap="squar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lvl="2" eaLnBrk="1" hangingPunct="1"/>
            <a:r>
              <a:rPr lang="en-US" sz="2800" b="1" dirty="0" err="1"/>
              <a:t>Bước</a:t>
            </a:r>
            <a:r>
              <a:rPr lang="en-US" sz="2800" b="1" dirty="0"/>
              <a:t> 1: </a:t>
            </a:r>
            <a:r>
              <a:rPr lang="en-US" sz="2800" b="1" dirty="0" err="1"/>
              <a:t>Thương</a:t>
            </a:r>
            <a:r>
              <a:rPr lang="en-US" sz="2800" b="1" dirty="0"/>
              <a:t> </a:t>
            </a:r>
            <a:r>
              <a:rPr lang="en-US" sz="2800" b="1" dirty="0" err="1"/>
              <a:t>thảo</a:t>
            </a:r>
            <a:r>
              <a:rPr lang="en-US" sz="2800" b="1" dirty="0"/>
              <a:t> </a:t>
            </a:r>
            <a:r>
              <a:rPr lang="en-US" sz="2800" b="1" dirty="0" err="1"/>
              <a:t>chính</a:t>
            </a:r>
            <a:r>
              <a:rPr lang="en-US" sz="2800" b="1" dirty="0"/>
              <a:t> </a:t>
            </a:r>
            <a:r>
              <a:rPr lang="en-US" sz="2800" b="1" dirty="0" err="1"/>
              <a:t>sách</a:t>
            </a:r>
            <a:endParaRPr lang="en-US" sz="2800" b="1" dirty="0"/>
          </a:p>
        </p:txBody>
      </p:sp>
      <p:sp>
        <p:nvSpPr>
          <p:cNvPr id="16" name="Rounded Rectangular Callout 15"/>
          <p:cNvSpPr/>
          <p:nvPr/>
        </p:nvSpPr>
        <p:spPr>
          <a:xfrm>
            <a:off x="1" y="4191000"/>
            <a:ext cx="5448299" cy="2667000"/>
          </a:xfrm>
          <a:prstGeom prst="wedgeRoundRectCallout">
            <a:avLst>
              <a:gd name="adj1" fmla="val 19964"/>
              <a:gd name="adj2" fmla="val -114896"/>
              <a:gd name="adj3" fmla="val 16667"/>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just"/>
            <a:r>
              <a:rPr lang="en-US" sz="2400" smtClean="0">
                <a:latin typeface="Arial" panose="020B0604020202020204" pitchFamily="34" charset="0"/>
                <a:cs typeface="Arial" panose="020B0604020202020204" pitchFamily="34" charset="0"/>
              </a:rPr>
              <a:t>Hai </a:t>
            </a:r>
            <a:r>
              <a:rPr lang="en-US" sz="2400">
                <a:latin typeface="Arial" panose="020B0604020202020204" pitchFamily="34" charset="0"/>
                <a:cs typeface="Arial" panose="020B0604020202020204" pitchFamily="34" charset="0"/>
              </a:rPr>
              <a:t>bên sẽ thương lượng 4 tham số </a:t>
            </a:r>
            <a:r>
              <a:rPr lang="en-US" sz="2400" smtClean="0">
                <a:latin typeface="Arial" panose="020B0604020202020204" pitchFamily="34" charset="0"/>
                <a:cs typeface="Arial" panose="020B0604020202020204" pitchFamily="34" charset="0"/>
              </a:rPr>
              <a:t>sau:</a:t>
            </a:r>
          </a:p>
          <a:p>
            <a:pPr marL="457200" indent="-457200" algn="just">
              <a:buFont typeface="Wingdings" panose="05000000000000000000" pitchFamily="2" charset="2"/>
              <a:buChar char="§"/>
            </a:pPr>
            <a:r>
              <a:rPr lang="en-US" sz="2400" smtClean="0">
                <a:latin typeface="Arial" panose="020B0604020202020204" pitchFamily="34" charset="0"/>
                <a:cs typeface="Arial" panose="020B0604020202020204" pitchFamily="34" charset="0"/>
              </a:rPr>
              <a:t>Thuật </a:t>
            </a:r>
            <a:r>
              <a:rPr lang="en-US" sz="2400">
                <a:latin typeface="Arial" panose="020B0604020202020204" pitchFamily="34" charset="0"/>
                <a:cs typeface="Arial" panose="020B0604020202020204" pitchFamily="34" charset="0"/>
              </a:rPr>
              <a:t>toán mã hóa: DES | </a:t>
            </a:r>
            <a:r>
              <a:rPr lang="en-US" sz="2400" smtClean="0">
                <a:latin typeface="Arial" panose="020B0604020202020204" pitchFamily="34" charset="0"/>
                <a:cs typeface="Arial" panose="020B0604020202020204" pitchFamily="34" charset="0"/>
              </a:rPr>
              <a:t>3DES</a:t>
            </a:r>
          </a:p>
          <a:p>
            <a:pPr marL="457200" indent="-457200" algn="just">
              <a:buFont typeface="Wingdings" panose="05000000000000000000" pitchFamily="2" charset="2"/>
              <a:buChar char="§"/>
            </a:pPr>
            <a:r>
              <a:rPr lang="en-US" sz="2400" smtClean="0">
                <a:latin typeface="Arial" panose="020B0604020202020204" pitchFamily="34" charset="0"/>
                <a:cs typeface="Arial" panose="020B0604020202020204" pitchFamily="34" charset="0"/>
              </a:rPr>
              <a:t>Thuật </a:t>
            </a:r>
            <a:r>
              <a:rPr lang="en-US" sz="2400">
                <a:latin typeface="Arial" panose="020B0604020202020204" pitchFamily="34" charset="0"/>
                <a:cs typeface="Arial" panose="020B0604020202020204" pitchFamily="34" charset="0"/>
              </a:rPr>
              <a:t>toán toàn vẹn: MD5 | </a:t>
            </a:r>
            <a:r>
              <a:rPr lang="en-US" sz="2400" smtClean="0">
                <a:latin typeface="Arial" panose="020B0604020202020204" pitchFamily="34" charset="0"/>
                <a:cs typeface="Arial" panose="020B0604020202020204" pitchFamily="34" charset="0"/>
              </a:rPr>
              <a:t>SHA-1</a:t>
            </a:r>
          </a:p>
          <a:p>
            <a:pPr marL="457200" indent="-457200" algn="just">
              <a:buFont typeface="Wingdings" panose="05000000000000000000" pitchFamily="2" charset="2"/>
              <a:buChar char="§"/>
            </a:pPr>
            <a:r>
              <a:rPr lang="en-US" sz="2400" smtClean="0">
                <a:latin typeface="Arial" panose="020B0604020202020204" pitchFamily="34" charset="0"/>
                <a:cs typeface="Arial" panose="020B0604020202020204" pitchFamily="34" charset="0"/>
              </a:rPr>
              <a:t>Nhóm </a:t>
            </a:r>
            <a:r>
              <a:rPr lang="en-US" sz="2400">
                <a:latin typeface="Arial" panose="020B0604020202020204" pitchFamily="34" charset="0"/>
                <a:cs typeface="Arial" panose="020B0604020202020204" pitchFamily="34" charset="0"/>
              </a:rPr>
              <a:t>DH </a:t>
            </a:r>
            <a:r>
              <a:rPr lang="en-US" sz="2400" smtClean="0">
                <a:latin typeface="Arial" panose="020B0604020202020204" pitchFamily="34" charset="0"/>
                <a:cs typeface="Arial" panose="020B0604020202020204" pitchFamily="34" charset="0"/>
              </a:rPr>
              <a:t>để </a:t>
            </a:r>
            <a:r>
              <a:rPr lang="en-US" sz="2400">
                <a:latin typeface="Arial" panose="020B0604020202020204" pitchFamily="34" charset="0"/>
                <a:cs typeface="Arial" panose="020B0604020202020204" pitchFamily="34" charset="0"/>
              </a:rPr>
              <a:t>trao đổi </a:t>
            </a:r>
            <a:r>
              <a:rPr lang="en-US" sz="2400" smtClean="0">
                <a:latin typeface="Arial" panose="020B0604020202020204" pitchFamily="34" charset="0"/>
                <a:cs typeface="Arial" panose="020B0604020202020204" pitchFamily="34" charset="0"/>
              </a:rPr>
              <a:t>khóa</a:t>
            </a:r>
          </a:p>
          <a:p>
            <a:pPr marL="457200" indent="-457200" algn="just">
              <a:buFont typeface="Wingdings" panose="05000000000000000000" pitchFamily="2" charset="2"/>
              <a:buChar char="§"/>
            </a:pPr>
            <a:r>
              <a:rPr lang="en-US" sz="2400" smtClean="0">
                <a:latin typeface="Arial" panose="020B0604020202020204" pitchFamily="34" charset="0"/>
                <a:cs typeface="Arial" panose="020B0604020202020204" pitchFamily="34" charset="0"/>
              </a:rPr>
              <a:t>Phương </a:t>
            </a:r>
            <a:r>
              <a:rPr lang="en-US" sz="2400">
                <a:latin typeface="Arial" panose="020B0604020202020204" pitchFamily="34" charset="0"/>
                <a:cs typeface="Arial" panose="020B0604020202020204" pitchFamily="34" charset="0"/>
              </a:rPr>
              <a:t>pháp xác </a:t>
            </a:r>
            <a:r>
              <a:rPr lang="en-US" sz="2400" smtClean="0">
                <a:latin typeface="Arial" panose="020B0604020202020204" pitchFamily="34" charset="0"/>
                <a:cs typeface="Arial" panose="020B0604020202020204" pitchFamily="34" charset="0"/>
              </a:rPr>
              <a:t>thực</a:t>
            </a:r>
            <a:endParaRPr lang="en-US" sz="2400">
              <a:latin typeface="Arial" panose="020B0604020202020204" pitchFamily="34" charset="0"/>
              <a:cs typeface="Arial" panose="020B0604020202020204" pitchFamily="34" charset="0"/>
            </a:endParaRPr>
          </a:p>
          <a:p>
            <a:pPr marL="457200" indent="-457200" algn="just">
              <a:buFont typeface="Wingdings" panose="05000000000000000000" pitchFamily="2" charset="2"/>
              <a:buChar char="§"/>
            </a:pPr>
            <a:endParaRPr lang="en-US" sz="2400">
              <a:latin typeface="Arial" panose="020B0604020202020204" pitchFamily="34" charset="0"/>
              <a:cs typeface="Arial" panose="020B0604020202020204" pitchFamily="34" charset="0"/>
            </a:endParaRPr>
          </a:p>
        </p:txBody>
      </p:sp>
      <p:sp>
        <p:nvSpPr>
          <p:cNvPr id="8" name="TextBox 7"/>
          <p:cNvSpPr txBox="1">
            <a:spLocks noChangeArrowheads="1"/>
          </p:cNvSpPr>
          <p:nvPr/>
        </p:nvSpPr>
        <p:spPr bwMode="auto">
          <a:xfrm>
            <a:off x="5928102" y="4724400"/>
            <a:ext cx="3200400" cy="400110"/>
          </a:xfrm>
          <a:prstGeom prst="rect">
            <a:avLst/>
          </a:prstGeom>
          <a:solidFill>
            <a:srgbClr val="00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t>Group 1: Modulo 768 bit</a:t>
            </a:r>
          </a:p>
        </p:txBody>
      </p:sp>
      <p:sp>
        <p:nvSpPr>
          <p:cNvPr id="9" name="TextBox 8"/>
          <p:cNvSpPr txBox="1">
            <a:spLocks noChangeArrowheads="1"/>
          </p:cNvSpPr>
          <p:nvPr/>
        </p:nvSpPr>
        <p:spPr bwMode="auto">
          <a:xfrm>
            <a:off x="5943600" y="5192713"/>
            <a:ext cx="3352800" cy="400110"/>
          </a:xfrm>
          <a:prstGeom prst="rect">
            <a:avLst/>
          </a:prstGeom>
          <a:solidFill>
            <a:srgbClr val="00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t>Group 2: Modulo 1024 bit</a:t>
            </a:r>
          </a:p>
        </p:txBody>
      </p:sp>
      <p:sp>
        <p:nvSpPr>
          <p:cNvPr id="10" name="TextBox 9"/>
          <p:cNvSpPr txBox="1">
            <a:spLocks noChangeArrowheads="1"/>
          </p:cNvSpPr>
          <p:nvPr/>
        </p:nvSpPr>
        <p:spPr bwMode="auto">
          <a:xfrm>
            <a:off x="5943600" y="5726113"/>
            <a:ext cx="3352800" cy="400110"/>
          </a:xfrm>
          <a:prstGeom prst="rect">
            <a:avLst/>
          </a:prstGeom>
          <a:solidFill>
            <a:srgbClr val="00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a:t>Group 3: Modulo 2048 bit</a:t>
            </a:r>
          </a:p>
        </p:txBody>
      </p:sp>
      <p:cxnSp>
        <p:nvCxnSpPr>
          <p:cNvPr id="11" name="Straight Arrow Connector 10"/>
          <p:cNvCxnSpPr>
            <a:endCxn id="8" idx="1"/>
          </p:cNvCxnSpPr>
          <p:nvPr/>
        </p:nvCxnSpPr>
        <p:spPr>
          <a:xfrm flipV="1">
            <a:off x="4953000" y="4924455"/>
            <a:ext cx="975102" cy="1001713"/>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9" idx="1"/>
          </p:cNvCxnSpPr>
          <p:nvPr/>
        </p:nvCxnSpPr>
        <p:spPr>
          <a:xfrm flipV="1">
            <a:off x="4937502" y="5392768"/>
            <a:ext cx="1006098" cy="533400"/>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0" idx="1"/>
          </p:cNvCxnSpPr>
          <p:nvPr/>
        </p:nvCxnSpPr>
        <p:spPr>
          <a:xfrm>
            <a:off x="4953000" y="5926168"/>
            <a:ext cx="990600" cy="0"/>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72776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strips(downLeft)">
                                      <p:cBhvr>
                                        <p:cTn id="11" dur="500"/>
                                        <p:tgtEl>
                                          <p:spTgt spid="15"/>
                                        </p:tgtEl>
                                      </p:cBhvr>
                                    </p:animEffect>
                                  </p:childTnLst>
                                </p:cTn>
                              </p:par>
                              <p:par>
                                <p:cTn id="12" presetID="18" presetClass="entr" presetSubtype="12"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trips(downLeft)">
                                      <p:cBhvr>
                                        <p:cTn id="14" dur="500"/>
                                        <p:tgtEl>
                                          <p:spTgt spid="6"/>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4"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 to="" calcmode="lin" valueType="num">
                                      <p:cBhvr>
                                        <p:cTn id="32" dur="1" fill="hold"/>
                                        <p:tgtEl>
                                          <p:spTgt spid="12"/>
                                        </p:tgtEl>
                                        <p:attrNameLst>
                                          <p:attrName/>
                                        </p:attrNameLst>
                                      </p:cBhvr>
                                    </p:anim>
                                  </p:childTnLst>
                                </p:cTn>
                              </p:par>
                              <p:par>
                                <p:cTn id="33" presetID="24"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to="" calcmode="lin" valueType="num">
                                      <p:cBhvr>
                                        <p:cTn id="35" dur="1" fill="hold"/>
                                        <p:tgtEl>
                                          <p:spTgt spid="9"/>
                                        </p:tgtEl>
                                        <p:attrNameLst>
                                          <p:attrName/>
                                        </p:attrNameLst>
                                      </p:cBhvr>
                                    </p:anim>
                                  </p:childTnLst>
                                </p:cTn>
                              </p:par>
                            </p:childTnLst>
                          </p:cTn>
                        </p:par>
                        <p:par>
                          <p:cTn id="36" fill="hold">
                            <p:stCondLst>
                              <p:cond delay="500"/>
                            </p:stCondLst>
                            <p:childTnLst>
                              <p:par>
                                <p:cTn id="37" presetID="18" presetClass="entr" presetSubtype="12"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strips(downLeft)">
                                      <p:cBhvr>
                                        <p:cTn id="39" dur="500"/>
                                        <p:tgtEl>
                                          <p:spTgt spid="13"/>
                                        </p:tgtEl>
                                      </p:cBhvr>
                                    </p:animEffect>
                                  </p:childTnLst>
                                </p:cTn>
                              </p:par>
                              <p:par>
                                <p:cTn id="40" presetID="18" presetClass="entr" presetSubtype="12"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strips(downLeft)">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6" grpId="0" animBg="1"/>
      <p:bldP spid="8" grpId="0" animBg="1"/>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p:cNvCxnSpPr>
            <a:endCxn id="6" idx="1"/>
          </p:cNvCxnSpPr>
          <p:nvPr/>
        </p:nvCxnSpPr>
        <p:spPr>
          <a:xfrm flipV="1">
            <a:off x="2057400" y="1938010"/>
            <a:ext cx="762000" cy="424190"/>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sz="quarter" idx="13"/>
          </p:nvPr>
        </p:nvSpPr>
        <p:spPr/>
        <p:txBody>
          <a:bodyPr/>
          <a:lstStyle/>
          <a:p>
            <a:pPr>
              <a:lnSpc>
                <a:spcPct val="100000"/>
              </a:lnSpc>
              <a:spcBef>
                <a:spcPts val="0"/>
              </a:spcBef>
              <a:spcAft>
                <a:spcPts val="0"/>
              </a:spcAft>
            </a:pPr>
            <a:r>
              <a:rPr lang="en-US">
                <a:solidFill>
                  <a:srgbClr val="0033CC"/>
                </a:solidFill>
                <a:latin typeface="Arial" pitchFamily="34" charset="0"/>
              </a:rPr>
              <a:t>IKE pha 1 - Main mode:</a:t>
            </a:r>
          </a:p>
          <a:p>
            <a:pPr marL="0" indent="0">
              <a:buNone/>
            </a:pPr>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54</a:t>
            </a:fld>
            <a:endParaRPr lang="ru-RU" dirty="0"/>
          </a:p>
        </p:txBody>
      </p:sp>
      <p:sp>
        <p:nvSpPr>
          <p:cNvPr id="5" name="Oval 4"/>
          <p:cNvSpPr/>
          <p:nvPr/>
        </p:nvSpPr>
        <p:spPr>
          <a:xfrm>
            <a:off x="304800" y="1676400"/>
            <a:ext cx="1828800" cy="1601788"/>
          </a:xfrm>
          <a:prstGeom prst="ellipse">
            <a:avLst/>
          </a:prstGeom>
          <a:solidFill>
            <a:srgbClr val="FF33CC"/>
          </a:solidFill>
          <a:ln w="38100">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800" b="1" dirty="0">
                <a:solidFill>
                  <a:schemeClr val="bg1"/>
                </a:solidFill>
                <a:latin typeface="Arial" panose="020B0604020202020204" pitchFamily="34" charset="0"/>
                <a:cs typeface="Arial" panose="020B0604020202020204" pitchFamily="34" charset="0"/>
              </a:rPr>
              <a:t>Main Mode</a:t>
            </a:r>
          </a:p>
          <a:p>
            <a:pPr algn="ctr">
              <a:defRPr/>
            </a:pPr>
            <a:endParaRPr lang="en-US" sz="2400" b="1" dirty="0">
              <a:solidFill>
                <a:schemeClr val="bg1"/>
              </a:solidFill>
              <a:latin typeface="Arial" panose="020B0604020202020204" pitchFamily="34" charset="0"/>
              <a:cs typeface="Arial" panose="020B0604020202020204" pitchFamily="34" charset="0"/>
            </a:endParaRPr>
          </a:p>
        </p:txBody>
      </p:sp>
      <p:sp>
        <p:nvSpPr>
          <p:cNvPr id="6" name="TextBox 5"/>
          <p:cNvSpPr txBox="1">
            <a:spLocks noChangeArrowheads="1"/>
          </p:cNvSpPr>
          <p:nvPr/>
        </p:nvSpPr>
        <p:spPr bwMode="auto">
          <a:xfrm>
            <a:off x="2819400" y="1676400"/>
            <a:ext cx="6019800" cy="523220"/>
          </a:xfrm>
          <a:prstGeom prst="rect">
            <a:avLst/>
          </a:prstGeom>
          <a:solidFill>
            <a:srgbClr val="FFFF00"/>
          </a:solidFill>
          <a:ln w="38100">
            <a:solidFill>
              <a:srgbClr val="00CCFF"/>
            </a:solidFill>
            <a:miter lim="800000"/>
            <a:headEnd/>
            <a:tailEnd/>
          </a:ln>
        </p:spPr>
        <p:txBody>
          <a:bodyPr wrap="squar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lvl="2" eaLnBrk="1" hangingPunct="1"/>
            <a:r>
              <a:rPr lang="en-US" sz="2800" b="1" dirty="0" err="1"/>
              <a:t>Bước</a:t>
            </a:r>
            <a:r>
              <a:rPr lang="en-US" sz="2800" b="1" dirty="0"/>
              <a:t> 1: </a:t>
            </a:r>
            <a:r>
              <a:rPr lang="en-US" sz="2800" b="1" dirty="0" err="1"/>
              <a:t>Thương</a:t>
            </a:r>
            <a:r>
              <a:rPr lang="en-US" sz="2800" b="1" dirty="0"/>
              <a:t> </a:t>
            </a:r>
            <a:r>
              <a:rPr lang="en-US" sz="2800" b="1" dirty="0" err="1"/>
              <a:t>thảo</a:t>
            </a:r>
            <a:r>
              <a:rPr lang="en-US" sz="2800" b="1" dirty="0"/>
              <a:t> </a:t>
            </a:r>
            <a:r>
              <a:rPr lang="en-US" sz="2800" b="1" dirty="0" err="1"/>
              <a:t>chính</a:t>
            </a:r>
            <a:r>
              <a:rPr lang="en-US" sz="2800" b="1" dirty="0"/>
              <a:t> </a:t>
            </a:r>
            <a:r>
              <a:rPr lang="en-US" sz="2800" b="1" dirty="0" err="1"/>
              <a:t>sách</a:t>
            </a:r>
            <a:endParaRPr lang="en-US" sz="2800" b="1" dirty="0"/>
          </a:p>
        </p:txBody>
      </p:sp>
      <p:sp>
        <p:nvSpPr>
          <p:cNvPr id="16" name="Rounded Rectangular Callout 15"/>
          <p:cNvSpPr/>
          <p:nvPr/>
        </p:nvSpPr>
        <p:spPr>
          <a:xfrm>
            <a:off x="114301" y="3581400"/>
            <a:ext cx="5448299" cy="2819400"/>
          </a:xfrm>
          <a:prstGeom prst="wedgeRoundRectCallout">
            <a:avLst>
              <a:gd name="adj1" fmla="val 21102"/>
              <a:gd name="adj2" fmla="val -99504"/>
              <a:gd name="adj3" fmla="val 16667"/>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just"/>
            <a:r>
              <a:rPr lang="en-US" sz="2400" smtClean="0">
                <a:latin typeface="Arial" panose="020B0604020202020204" pitchFamily="34" charset="0"/>
                <a:cs typeface="Arial" panose="020B0604020202020204" pitchFamily="34" charset="0"/>
              </a:rPr>
              <a:t>Hai </a:t>
            </a:r>
            <a:r>
              <a:rPr lang="en-US" sz="2400">
                <a:latin typeface="Arial" panose="020B0604020202020204" pitchFamily="34" charset="0"/>
                <a:cs typeface="Arial" panose="020B0604020202020204" pitchFamily="34" charset="0"/>
              </a:rPr>
              <a:t>bên sẽ thương lượng 4 tham số </a:t>
            </a:r>
            <a:r>
              <a:rPr lang="en-US" sz="2400" smtClean="0">
                <a:latin typeface="Arial" panose="020B0604020202020204" pitchFamily="34" charset="0"/>
                <a:cs typeface="Arial" panose="020B0604020202020204" pitchFamily="34" charset="0"/>
              </a:rPr>
              <a:t>sau:</a:t>
            </a:r>
          </a:p>
          <a:p>
            <a:pPr marL="457200" indent="-457200" algn="just">
              <a:buFont typeface="Wingdings" panose="05000000000000000000" pitchFamily="2" charset="2"/>
              <a:buChar char="§"/>
            </a:pPr>
            <a:r>
              <a:rPr lang="en-US" sz="2400" smtClean="0">
                <a:latin typeface="Arial" panose="020B0604020202020204" pitchFamily="34" charset="0"/>
                <a:cs typeface="Arial" panose="020B0604020202020204" pitchFamily="34" charset="0"/>
              </a:rPr>
              <a:t>Thuật </a:t>
            </a:r>
            <a:r>
              <a:rPr lang="en-US" sz="2400">
                <a:latin typeface="Arial" panose="020B0604020202020204" pitchFamily="34" charset="0"/>
                <a:cs typeface="Arial" panose="020B0604020202020204" pitchFamily="34" charset="0"/>
              </a:rPr>
              <a:t>toán mã hóa: DES | </a:t>
            </a:r>
            <a:r>
              <a:rPr lang="en-US" sz="2400" smtClean="0">
                <a:latin typeface="Arial" panose="020B0604020202020204" pitchFamily="34" charset="0"/>
                <a:cs typeface="Arial" panose="020B0604020202020204" pitchFamily="34" charset="0"/>
              </a:rPr>
              <a:t>3DES</a:t>
            </a:r>
          </a:p>
          <a:p>
            <a:pPr marL="457200" indent="-457200" algn="just">
              <a:buFont typeface="Wingdings" panose="05000000000000000000" pitchFamily="2" charset="2"/>
              <a:buChar char="§"/>
            </a:pPr>
            <a:r>
              <a:rPr lang="en-US" sz="2400" smtClean="0">
                <a:latin typeface="Arial" panose="020B0604020202020204" pitchFamily="34" charset="0"/>
                <a:cs typeface="Arial" panose="020B0604020202020204" pitchFamily="34" charset="0"/>
              </a:rPr>
              <a:t>Thuật </a:t>
            </a:r>
            <a:r>
              <a:rPr lang="en-US" sz="2400">
                <a:latin typeface="Arial" panose="020B0604020202020204" pitchFamily="34" charset="0"/>
                <a:cs typeface="Arial" panose="020B0604020202020204" pitchFamily="34" charset="0"/>
              </a:rPr>
              <a:t>toán toàn vẹn: MD5 | </a:t>
            </a:r>
            <a:r>
              <a:rPr lang="en-US" sz="2400" smtClean="0">
                <a:latin typeface="Arial" panose="020B0604020202020204" pitchFamily="34" charset="0"/>
                <a:cs typeface="Arial" panose="020B0604020202020204" pitchFamily="34" charset="0"/>
              </a:rPr>
              <a:t>SHA-1</a:t>
            </a:r>
          </a:p>
          <a:p>
            <a:pPr marL="457200" indent="-457200" algn="just">
              <a:buFont typeface="Wingdings" panose="05000000000000000000" pitchFamily="2" charset="2"/>
              <a:buChar char="§"/>
            </a:pPr>
            <a:r>
              <a:rPr lang="en-US" sz="2400" smtClean="0">
                <a:latin typeface="Arial" panose="020B0604020202020204" pitchFamily="34" charset="0"/>
                <a:cs typeface="Arial" panose="020B0604020202020204" pitchFamily="34" charset="0"/>
              </a:rPr>
              <a:t>Nhóm </a:t>
            </a:r>
            <a:r>
              <a:rPr lang="en-US" sz="2400">
                <a:latin typeface="Arial" panose="020B0604020202020204" pitchFamily="34" charset="0"/>
                <a:cs typeface="Arial" panose="020B0604020202020204" pitchFamily="34" charset="0"/>
              </a:rPr>
              <a:t>DH </a:t>
            </a:r>
            <a:r>
              <a:rPr lang="en-US" sz="2400" smtClean="0">
                <a:latin typeface="Arial" panose="020B0604020202020204" pitchFamily="34" charset="0"/>
                <a:cs typeface="Arial" panose="020B0604020202020204" pitchFamily="34" charset="0"/>
              </a:rPr>
              <a:t>để </a:t>
            </a:r>
            <a:r>
              <a:rPr lang="en-US" sz="2400">
                <a:latin typeface="Arial" panose="020B0604020202020204" pitchFamily="34" charset="0"/>
                <a:cs typeface="Arial" panose="020B0604020202020204" pitchFamily="34" charset="0"/>
              </a:rPr>
              <a:t>trao đổi </a:t>
            </a:r>
            <a:r>
              <a:rPr lang="en-US" sz="2400" smtClean="0">
                <a:latin typeface="Arial" panose="020B0604020202020204" pitchFamily="34" charset="0"/>
                <a:cs typeface="Arial" panose="020B0604020202020204" pitchFamily="34" charset="0"/>
              </a:rPr>
              <a:t>khóa</a:t>
            </a:r>
          </a:p>
          <a:p>
            <a:pPr marL="457200" indent="-457200" algn="just">
              <a:buFont typeface="Wingdings" panose="05000000000000000000" pitchFamily="2" charset="2"/>
              <a:buChar char="§"/>
            </a:pPr>
            <a:r>
              <a:rPr lang="en-US" sz="2400" smtClean="0">
                <a:latin typeface="Arial" panose="020B0604020202020204" pitchFamily="34" charset="0"/>
                <a:cs typeface="Arial" panose="020B0604020202020204" pitchFamily="34" charset="0"/>
              </a:rPr>
              <a:t>Phương </a:t>
            </a:r>
            <a:r>
              <a:rPr lang="en-US" sz="2400">
                <a:latin typeface="Arial" panose="020B0604020202020204" pitchFamily="34" charset="0"/>
                <a:cs typeface="Arial" panose="020B0604020202020204" pitchFamily="34" charset="0"/>
              </a:rPr>
              <a:t>pháp xác </a:t>
            </a:r>
            <a:r>
              <a:rPr lang="en-US" sz="2400" smtClean="0">
                <a:latin typeface="Arial" panose="020B0604020202020204" pitchFamily="34" charset="0"/>
                <a:cs typeface="Arial" panose="020B0604020202020204" pitchFamily="34" charset="0"/>
              </a:rPr>
              <a:t>thực</a:t>
            </a:r>
            <a:endParaRPr lang="en-US" sz="2400">
              <a:latin typeface="Arial" panose="020B0604020202020204" pitchFamily="34" charset="0"/>
              <a:cs typeface="Arial" panose="020B0604020202020204" pitchFamily="34" charset="0"/>
            </a:endParaRPr>
          </a:p>
          <a:p>
            <a:pPr marL="457200" indent="-457200" algn="just">
              <a:buFont typeface="Wingdings" panose="05000000000000000000" pitchFamily="2" charset="2"/>
              <a:buChar char="§"/>
            </a:pPr>
            <a:endParaRPr lang="en-US" sz="2400">
              <a:latin typeface="Arial" panose="020B0604020202020204" pitchFamily="34" charset="0"/>
              <a:cs typeface="Arial" panose="020B0604020202020204" pitchFamily="34" charset="0"/>
            </a:endParaRPr>
          </a:p>
        </p:txBody>
      </p:sp>
      <p:grpSp>
        <p:nvGrpSpPr>
          <p:cNvPr id="30" name="Group 29"/>
          <p:cNvGrpSpPr/>
          <p:nvPr/>
        </p:nvGrpSpPr>
        <p:grpSpPr>
          <a:xfrm>
            <a:off x="4191000" y="4572000"/>
            <a:ext cx="4876800" cy="1619310"/>
            <a:chOff x="4267200" y="4781490"/>
            <a:chExt cx="4876800" cy="1619310"/>
          </a:xfrm>
        </p:grpSpPr>
        <p:cxnSp>
          <p:nvCxnSpPr>
            <p:cNvPr id="11" name="Straight Arrow Connector 10"/>
            <p:cNvCxnSpPr>
              <a:endCxn id="17" idx="1"/>
            </p:cNvCxnSpPr>
            <p:nvPr/>
          </p:nvCxnSpPr>
          <p:spPr>
            <a:xfrm flipV="1">
              <a:off x="4267200" y="4981545"/>
              <a:ext cx="1600200" cy="1007292"/>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267200" y="5653075"/>
              <a:ext cx="1600200" cy="335762"/>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267200" y="6000690"/>
              <a:ext cx="1615698" cy="323910"/>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a:spLocks noChangeArrowheads="1"/>
            </p:cNvSpPr>
            <p:nvPr/>
          </p:nvSpPr>
          <p:spPr bwMode="auto">
            <a:xfrm>
              <a:off x="5867400" y="4781490"/>
              <a:ext cx="3276600" cy="400110"/>
            </a:xfrm>
            <a:prstGeom prst="rect">
              <a:avLst/>
            </a:prstGeom>
            <a:solidFill>
              <a:srgbClr val="00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t>1. </a:t>
              </a:r>
              <a:r>
                <a:rPr lang="en-US" sz="2000" b="1" err="1"/>
                <a:t>Dùng</a:t>
              </a:r>
              <a:r>
                <a:rPr lang="en-US" sz="2000" b="1"/>
                <a:t> </a:t>
              </a:r>
              <a:r>
                <a:rPr lang="en-US" sz="2000" b="1" smtClean="0"/>
                <a:t>Pre-shared Key</a:t>
              </a:r>
              <a:endParaRPr lang="en-US" sz="2000" b="1" dirty="0"/>
            </a:p>
          </p:txBody>
        </p:sp>
        <p:sp>
          <p:nvSpPr>
            <p:cNvPr id="18" name="TextBox 17"/>
            <p:cNvSpPr txBox="1">
              <a:spLocks noChangeArrowheads="1"/>
            </p:cNvSpPr>
            <p:nvPr/>
          </p:nvSpPr>
          <p:spPr bwMode="auto">
            <a:xfrm>
              <a:off x="5867400" y="5391090"/>
              <a:ext cx="2971800" cy="400110"/>
            </a:xfrm>
            <a:prstGeom prst="rect">
              <a:avLst/>
            </a:prstGeom>
            <a:solidFill>
              <a:srgbClr val="00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t>2. </a:t>
              </a:r>
              <a:r>
                <a:rPr lang="en-US" sz="2000" b="1" dirty="0" err="1"/>
                <a:t>Dùng</a:t>
              </a:r>
              <a:r>
                <a:rPr lang="en-US" sz="2000" b="1" dirty="0"/>
                <a:t> </a:t>
              </a:r>
              <a:r>
                <a:rPr lang="en-US" sz="2000" b="1" err="1"/>
                <a:t>chứng</a:t>
              </a:r>
              <a:r>
                <a:rPr lang="en-US" sz="2000" b="1"/>
                <a:t> </a:t>
              </a:r>
              <a:r>
                <a:rPr lang="en-US" sz="2000" b="1" smtClean="0"/>
                <a:t>thư số</a:t>
              </a:r>
              <a:endParaRPr lang="en-US" sz="2000" b="1" dirty="0"/>
            </a:p>
          </p:txBody>
        </p:sp>
        <p:sp>
          <p:nvSpPr>
            <p:cNvPr id="19" name="TextBox 18"/>
            <p:cNvSpPr txBox="1">
              <a:spLocks noChangeArrowheads="1"/>
            </p:cNvSpPr>
            <p:nvPr/>
          </p:nvSpPr>
          <p:spPr bwMode="auto">
            <a:xfrm>
              <a:off x="5867400" y="6000690"/>
              <a:ext cx="3276600" cy="400110"/>
            </a:xfrm>
            <a:prstGeom prst="rect">
              <a:avLst/>
            </a:prstGeom>
            <a:solidFill>
              <a:srgbClr val="00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b="1" dirty="0"/>
                <a:t>3</a:t>
              </a:r>
              <a:r>
                <a:rPr lang="en-US" sz="2000" b="1" smtClean="0"/>
                <a:t>. </a:t>
              </a:r>
              <a:r>
                <a:rPr lang="en-US" sz="2000" b="1" err="1"/>
                <a:t>Dùng</a:t>
              </a:r>
              <a:r>
                <a:rPr lang="en-US" sz="2000" b="1"/>
                <a:t> </a:t>
              </a:r>
              <a:r>
                <a:rPr lang="en-US" sz="2000" b="1" smtClean="0"/>
                <a:t>chữ </a:t>
              </a:r>
              <a:r>
                <a:rPr lang="en-US" sz="2000" b="1" dirty="0" err="1"/>
                <a:t>ký</a:t>
              </a:r>
              <a:r>
                <a:rPr lang="en-US" sz="2000" b="1" dirty="0"/>
                <a:t> </a:t>
              </a:r>
              <a:r>
                <a:rPr lang="en-US" sz="2000" b="1" dirty="0" err="1"/>
                <a:t>số</a:t>
              </a:r>
              <a:r>
                <a:rPr lang="en-US" sz="2000" b="1" dirty="0"/>
                <a:t> </a:t>
              </a:r>
              <a:r>
                <a:rPr lang="en-US" sz="2000" b="1" dirty="0" err="1"/>
                <a:t>RSA</a:t>
              </a:r>
              <a:endParaRPr lang="en-US" sz="2000" b="1" dirty="0"/>
            </a:p>
          </p:txBody>
        </p:sp>
      </p:grpSp>
    </p:spTree>
    <p:extLst>
      <p:ext uri="{BB962C8B-B14F-4D97-AF65-F5344CB8AC3E}">
        <p14:creationId xmlns:p14="http://schemas.microsoft.com/office/powerpoint/2010/main" val="4854760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strips(downLeft)">
                                      <p:cBhvr>
                                        <p:cTn id="11" dur="500"/>
                                        <p:tgtEl>
                                          <p:spTgt spid="15"/>
                                        </p:tgtEl>
                                      </p:cBhvr>
                                    </p:animEffect>
                                  </p:childTnLst>
                                </p:cTn>
                              </p:par>
                              <p:par>
                                <p:cTn id="12" presetID="18" presetClass="entr" presetSubtype="12"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strips(downLeft)">
                                      <p:cBhvr>
                                        <p:cTn id="14" dur="500"/>
                                        <p:tgtEl>
                                          <p:spTgt spid="6"/>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down)">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additive="base">
                                        <p:cTn id="23" dur="500" fill="hold"/>
                                        <p:tgtEl>
                                          <p:spTgt spid="30"/>
                                        </p:tgtEl>
                                        <p:attrNameLst>
                                          <p:attrName>ppt_x</p:attrName>
                                        </p:attrNameLst>
                                      </p:cBhvr>
                                      <p:tavLst>
                                        <p:tav tm="0">
                                          <p:val>
                                            <p:strVal val="#ppt_x"/>
                                          </p:val>
                                        </p:tav>
                                        <p:tav tm="100000">
                                          <p:val>
                                            <p:strVal val="#ppt_x"/>
                                          </p:val>
                                        </p:tav>
                                      </p:tavLst>
                                    </p:anim>
                                    <p:anim calcmode="lin" valueType="num">
                                      <p:cBhvr additive="base">
                                        <p:cTn id="2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lnSpc>
                <a:spcPct val="100000"/>
              </a:lnSpc>
              <a:spcBef>
                <a:spcPts val="0"/>
              </a:spcBef>
              <a:spcAft>
                <a:spcPts val="0"/>
              </a:spcAft>
            </a:pPr>
            <a:r>
              <a:rPr lang="en-US">
                <a:solidFill>
                  <a:srgbClr val="0033CC"/>
                </a:solidFill>
                <a:latin typeface="Arial" pitchFamily="34" charset="0"/>
              </a:rPr>
              <a:t>IKE pha 1 - Main mode:</a:t>
            </a:r>
          </a:p>
          <a:p>
            <a:pPr marL="0" indent="0">
              <a:buNone/>
            </a:pPr>
            <a:endParaRPr lang="en-US" dirty="0"/>
          </a:p>
          <a:p>
            <a:endParaRPr lang="en-US" dirty="0"/>
          </a:p>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55</a:t>
            </a:fld>
            <a:endParaRPr lang="ru-RU" dirty="0"/>
          </a:p>
        </p:txBody>
      </p:sp>
      <p:sp>
        <p:nvSpPr>
          <p:cNvPr id="11" name="TextBox 10"/>
          <p:cNvSpPr txBox="1">
            <a:spLocks noChangeArrowheads="1"/>
          </p:cNvSpPr>
          <p:nvPr/>
        </p:nvSpPr>
        <p:spPr bwMode="auto">
          <a:xfrm>
            <a:off x="3200400" y="1524000"/>
            <a:ext cx="5943600" cy="954107"/>
          </a:xfrm>
          <a:prstGeom prst="rect">
            <a:avLst/>
          </a:prstGeom>
          <a:solidFill>
            <a:srgbClr val="FFFF00"/>
          </a:solidFill>
          <a:ln w="38100">
            <a:solidFill>
              <a:srgbClr val="00CCFF"/>
            </a:solidFill>
            <a:miter lim="800000"/>
            <a:headEnd/>
            <a:tailEnd/>
          </a:ln>
        </p:spPr>
        <p:txBody>
          <a:bodyPr wrap="squar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lvl="2" eaLnBrk="1" hangingPunct="1"/>
            <a:r>
              <a:rPr lang="en-US" sz="2800" b="1" dirty="0" err="1"/>
              <a:t>Bước</a:t>
            </a:r>
            <a:r>
              <a:rPr lang="en-US" sz="2800" b="1" dirty="0"/>
              <a:t> 2: </a:t>
            </a:r>
            <a:r>
              <a:rPr lang="en-US" sz="2800" b="1" dirty="0" err="1"/>
              <a:t>Trao</a:t>
            </a:r>
            <a:r>
              <a:rPr lang="en-US" sz="2800" b="1" dirty="0"/>
              <a:t> </a:t>
            </a:r>
            <a:r>
              <a:rPr lang="en-US" sz="2800" b="1" dirty="0" err="1"/>
              <a:t>đổi</a:t>
            </a:r>
            <a:r>
              <a:rPr lang="en-US" sz="2800" b="1" dirty="0"/>
              <a:t> </a:t>
            </a:r>
            <a:r>
              <a:rPr lang="en-US" sz="2800" b="1" dirty="0" err="1"/>
              <a:t>khóa</a:t>
            </a:r>
            <a:r>
              <a:rPr lang="en-US" sz="2800" b="1" dirty="0"/>
              <a:t> </a:t>
            </a:r>
            <a:r>
              <a:rPr lang="en-US" sz="2800" b="1" dirty="0" err="1"/>
              <a:t>Diffie</a:t>
            </a:r>
            <a:r>
              <a:rPr lang="en-US" sz="2800" b="1" dirty="0"/>
              <a:t>-Hellman</a:t>
            </a:r>
          </a:p>
        </p:txBody>
      </p:sp>
      <p:cxnSp>
        <p:nvCxnSpPr>
          <p:cNvPr id="12" name="Straight Arrow Connector 11"/>
          <p:cNvCxnSpPr>
            <a:endCxn id="11" idx="1"/>
          </p:cNvCxnSpPr>
          <p:nvPr/>
        </p:nvCxnSpPr>
        <p:spPr>
          <a:xfrm flipV="1">
            <a:off x="2133600" y="2001054"/>
            <a:ext cx="1066800" cy="553253"/>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76200" y="1828800"/>
            <a:ext cx="2133600" cy="1905000"/>
          </a:xfrm>
          <a:prstGeom prst="ellipse">
            <a:avLst/>
          </a:prstGeom>
          <a:solidFill>
            <a:srgbClr val="FF33CC"/>
          </a:solidFill>
          <a:ln w="38100">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dirty="0">
                <a:solidFill>
                  <a:schemeClr val="bg1"/>
                </a:solidFill>
                <a:latin typeface="Arial" panose="020B0604020202020204" pitchFamily="34" charset="0"/>
                <a:cs typeface="Arial" panose="020B0604020202020204" pitchFamily="34" charset="0"/>
              </a:rPr>
              <a:t>Main Mode</a:t>
            </a:r>
          </a:p>
          <a:p>
            <a:pPr algn="ctr">
              <a:defRPr/>
            </a:pPr>
            <a:endParaRPr lang="en-US" sz="3200" b="1" dirty="0">
              <a:solidFill>
                <a:schemeClr val="bg1"/>
              </a:solidFill>
              <a:latin typeface="Arial" panose="020B0604020202020204" pitchFamily="34" charset="0"/>
              <a:cs typeface="Arial" panose="020B0604020202020204" pitchFamily="34" charset="0"/>
            </a:endParaRPr>
          </a:p>
        </p:txBody>
      </p:sp>
      <p:sp>
        <p:nvSpPr>
          <p:cNvPr id="15" name="Rounded Rectangular Callout 14"/>
          <p:cNvSpPr/>
          <p:nvPr/>
        </p:nvSpPr>
        <p:spPr>
          <a:xfrm>
            <a:off x="1828800" y="3733800"/>
            <a:ext cx="6857999" cy="2590800"/>
          </a:xfrm>
          <a:prstGeom prst="wedgeRoundRectCallout">
            <a:avLst>
              <a:gd name="adj1" fmla="val -12055"/>
              <a:gd name="adj2" fmla="val -10311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marL="457200" indent="-457200" algn="just">
              <a:buFont typeface="Wingdings" panose="05000000000000000000" pitchFamily="2" charset="2"/>
              <a:buChar char="§"/>
            </a:pPr>
            <a:r>
              <a:rPr lang="en-US" sz="3200" smtClean="0">
                <a:latin typeface="Arial" panose="020B0604020202020204" pitchFamily="34" charset="0"/>
                <a:cs typeface="Arial" panose="020B0604020202020204" pitchFamily="34" charset="0"/>
              </a:rPr>
              <a:t>Hai </a:t>
            </a:r>
            <a:r>
              <a:rPr lang="en-US" sz="3200">
                <a:latin typeface="Arial" panose="020B0604020202020204" pitchFamily="34" charset="0"/>
                <a:cs typeface="Arial" panose="020B0604020202020204" pitchFamily="34" charset="0"/>
              </a:rPr>
              <a:t>bên thực hiện trao đổi khóa bằng thuật toán Diffie-Hellman (với Group chọn ở Bước </a:t>
            </a:r>
            <a:r>
              <a:rPr lang="en-US" sz="3200" smtClean="0">
                <a:latin typeface="Arial" panose="020B0604020202020204" pitchFamily="34" charset="0"/>
                <a:cs typeface="Arial" panose="020B0604020202020204" pitchFamily="34" charset="0"/>
              </a:rPr>
              <a:t>1).</a:t>
            </a:r>
          </a:p>
          <a:p>
            <a:pPr marL="457200" indent="-457200" algn="just">
              <a:buFont typeface="Wingdings" panose="05000000000000000000" pitchFamily="2" charset="2"/>
              <a:buChar char="§"/>
            </a:pPr>
            <a:r>
              <a:rPr lang="en-US" sz="3200" smtClean="0">
                <a:latin typeface="Arial" panose="020B0604020202020204" pitchFamily="34" charset="0"/>
                <a:cs typeface="Arial" panose="020B0604020202020204" pitchFamily="34" charset="0"/>
              </a:rPr>
              <a:t>Kết </a:t>
            </a:r>
            <a:r>
              <a:rPr lang="en-US" sz="3200">
                <a:latin typeface="Arial" panose="020B0604020202020204" pitchFamily="34" charset="0"/>
                <a:cs typeface="Arial" panose="020B0604020202020204" pitchFamily="34" charset="0"/>
              </a:rPr>
              <a:t>quả, </a:t>
            </a:r>
            <a:r>
              <a:rPr lang="en-US" sz="3200" smtClean="0">
                <a:latin typeface="Arial" panose="020B0604020202020204" pitchFamily="34" charset="0"/>
                <a:cs typeface="Arial" panose="020B0604020202020204" pitchFamily="34" charset="0"/>
              </a:rPr>
              <a:t>hai </a:t>
            </a:r>
            <a:r>
              <a:rPr lang="en-US" sz="3200">
                <a:latin typeface="Arial" panose="020B0604020202020204" pitchFamily="34" charset="0"/>
                <a:cs typeface="Arial" panose="020B0604020202020204" pitchFamily="34" charset="0"/>
              </a:rPr>
              <a:t>bên có cùng một khóa chủ </a:t>
            </a:r>
            <a:r>
              <a:rPr lang="en-US" sz="3200">
                <a:solidFill>
                  <a:srgbClr val="FF0000"/>
                </a:solidFill>
                <a:latin typeface="Arial" panose="020B0604020202020204" pitchFamily="34" charset="0"/>
                <a:cs typeface="Arial" panose="020B0604020202020204" pitchFamily="34" charset="0"/>
              </a:rPr>
              <a:t>K</a:t>
            </a:r>
            <a:r>
              <a:rPr lang="en-US" sz="3200" baseline="-25000">
                <a:solidFill>
                  <a:srgbClr val="FF0000"/>
                </a:solidFill>
                <a:latin typeface="Arial" panose="020B0604020202020204" pitchFamily="34" charset="0"/>
                <a:cs typeface="Arial" panose="020B0604020202020204" pitchFamily="34" charset="0"/>
              </a:rPr>
              <a:t>M</a:t>
            </a:r>
            <a:endParaRPr lang="en-US" sz="32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98829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slide(fromBottom)">
                                      <p:cBhvr>
                                        <p:cTn id="12" dur="500"/>
                                        <p:tgtEl>
                                          <p:spTgt spid="12"/>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slide(fromBottom)">
                                      <p:cBhvr>
                                        <p:cTn id="15" dur="500"/>
                                        <p:tgtEl>
                                          <p:spTgt spid="11"/>
                                        </p:tgtEl>
                                      </p:cBhvr>
                                    </p:animEffect>
                                  </p:childTnLst>
                                </p:cTn>
                              </p:par>
                            </p:childTnLst>
                          </p:cTn>
                        </p:par>
                        <p:par>
                          <p:cTn id="16" fill="hold">
                            <p:stCondLst>
                              <p:cond delay="500"/>
                            </p:stCondLst>
                            <p:childTnLst>
                              <p:par>
                                <p:cTn id="17" presetID="22" presetClass="entr" presetSubtype="4"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p:cNvCxnSpPr/>
          <p:nvPr/>
        </p:nvCxnSpPr>
        <p:spPr>
          <a:xfrm flipV="1">
            <a:off x="2133600" y="2209800"/>
            <a:ext cx="1219200" cy="457200"/>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sz="quarter" idx="13"/>
          </p:nvPr>
        </p:nvSpPr>
        <p:spPr/>
        <p:txBody>
          <a:bodyPr/>
          <a:lstStyle/>
          <a:p>
            <a:pPr>
              <a:lnSpc>
                <a:spcPct val="100000"/>
              </a:lnSpc>
              <a:spcBef>
                <a:spcPts val="0"/>
              </a:spcBef>
              <a:spcAft>
                <a:spcPts val="0"/>
              </a:spcAft>
            </a:pPr>
            <a:r>
              <a:rPr lang="en-US">
                <a:solidFill>
                  <a:srgbClr val="0033CC"/>
                </a:solidFill>
                <a:latin typeface="Arial" pitchFamily="34" charset="0"/>
              </a:rPr>
              <a:t>IKE pha 1 - Main mode:</a:t>
            </a:r>
          </a:p>
          <a:p>
            <a:pPr marL="0" indent="0">
              <a:buNone/>
            </a:pPr>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56</a:t>
            </a:fld>
            <a:endParaRPr lang="ru-RU" dirty="0"/>
          </a:p>
        </p:txBody>
      </p:sp>
      <p:sp>
        <p:nvSpPr>
          <p:cNvPr id="9" name="TextBox 8"/>
          <p:cNvSpPr txBox="1">
            <a:spLocks noChangeArrowheads="1"/>
          </p:cNvSpPr>
          <p:nvPr/>
        </p:nvSpPr>
        <p:spPr bwMode="auto">
          <a:xfrm>
            <a:off x="6057900" y="4005227"/>
            <a:ext cx="3086100" cy="1200329"/>
          </a:xfrm>
          <a:prstGeom prst="rect">
            <a:avLst/>
          </a:prstGeom>
          <a:solidFill>
            <a:srgbClr val="00C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400" b="1" dirty="0"/>
              <a:t>Identity payload</a:t>
            </a:r>
            <a:r>
              <a:rPr lang="en-US" sz="2400" b="1" dirty="0">
                <a:solidFill>
                  <a:srgbClr val="FF0000"/>
                </a:solidFill>
              </a:rPr>
              <a:t>= Identity type</a:t>
            </a:r>
            <a:r>
              <a:rPr lang="en-US" sz="2400" b="1" dirty="0"/>
              <a:t>+ port + protocol</a:t>
            </a:r>
          </a:p>
        </p:txBody>
      </p:sp>
      <p:sp>
        <p:nvSpPr>
          <p:cNvPr id="13" name="TextBox 12"/>
          <p:cNvSpPr txBox="1">
            <a:spLocks noChangeArrowheads="1"/>
          </p:cNvSpPr>
          <p:nvPr/>
        </p:nvSpPr>
        <p:spPr bwMode="auto">
          <a:xfrm>
            <a:off x="3352800" y="1828800"/>
            <a:ext cx="4724400" cy="523220"/>
          </a:xfrm>
          <a:prstGeom prst="rect">
            <a:avLst/>
          </a:prstGeom>
          <a:solidFill>
            <a:srgbClr val="FFFF00"/>
          </a:solidFill>
          <a:ln w="38100">
            <a:solidFill>
              <a:srgbClr val="00CCFF"/>
            </a:solidFill>
            <a:miter lim="800000"/>
            <a:headEnd/>
            <a:tailEnd/>
          </a:ln>
        </p:spPr>
        <p:txBody>
          <a:bodyPr wrap="squar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lvl="2" eaLnBrk="1" hangingPunct="1"/>
            <a:r>
              <a:rPr lang="en-US" sz="2800" b="1" dirty="0" err="1"/>
              <a:t>Bước</a:t>
            </a:r>
            <a:r>
              <a:rPr lang="en-US" sz="2800" b="1" dirty="0"/>
              <a:t> 3: </a:t>
            </a:r>
            <a:r>
              <a:rPr lang="en-US" sz="2800" b="1" dirty="0" err="1"/>
              <a:t>Xác</a:t>
            </a:r>
            <a:r>
              <a:rPr lang="en-US" sz="2800" b="1" dirty="0"/>
              <a:t> </a:t>
            </a:r>
            <a:r>
              <a:rPr lang="en-US" sz="2800" b="1" dirty="0" err="1"/>
              <a:t>thực</a:t>
            </a:r>
            <a:r>
              <a:rPr lang="en-US" sz="2800" b="1" dirty="0"/>
              <a:t> </a:t>
            </a:r>
            <a:r>
              <a:rPr lang="en-US" sz="2800" b="1" dirty="0" err="1"/>
              <a:t>các</a:t>
            </a:r>
            <a:r>
              <a:rPr lang="en-US" sz="2800" b="1" dirty="0"/>
              <a:t> </a:t>
            </a:r>
            <a:r>
              <a:rPr lang="en-US" sz="2800" b="1" dirty="0" err="1"/>
              <a:t>bên</a:t>
            </a:r>
            <a:endParaRPr lang="en-US" sz="2800" b="1" dirty="0"/>
          </a:p>
        </p:txBody>
      </p:sp>
      <p:sp>
        <p:nvSpPr>
          <p:cNvPr id="14" name="Oval 13"/>
          <p:cNvSpPr/>
          <p:nvPr/>
        </p:nvSpPr>
        <p:spPr>
          <a:xfrm>
            <a:off x="76200" y="1524000"/>
            <a:ext cx="2133600" cy="1905000"/>
          </a:xfrm>
          <a:prstGeom prst="ellipse">
            <a:avLst/>
          </a:prstGeom>
          <a:solidFill>
            <a:srgbClr val="FF33CC"/>
          </a:solidFill>
          <a:ln w="38100">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dirty="0">
                <a:solidFill>
                  <a:schemeClr val="bg1"/>
                </a:solidFill>
                <a:latin typeface="Arial" panose="020B0604020202020204" pitchFamily="34" charset="0"/>
                <a:cs typeface="Arial" panose="020B0604020202020204" pitchFamily="34" charset="0"/>
              </a:rPr>
              <a:t>Main Mode</a:t>
            </a:r>
          </a:p>
          <a:p>
            <a:pPr algn="ctr">
              <a:defRPr/>
            </a:pPr>
            <a:endParaRPr lang="en-US" sz="3200" b="1" dirty="0">
              <a:solidFill>
                <a:schemeClr val="bg1"/>
              </a:solidFill>
              <a:latin typeface="Arial" panose="020B0604020202020204" pitchFamily="34" charset="0"/>
              <a:cs typeface="Arial" panose="020B0604020202020204" pitchFamily="34" charset="0"/>
            </a:endParaRPr>
          </a:p>
        </p:txBody>
      </p:sp>
      <p:sp>
        <p:nvSpPr>
          <p:cNvPr id="15" name="Rounded Rectangular Callout 14"/>
          <p:cNvSpPr/>
          <p:nvPr/>
        </p:nvSpPr>
        <p:spPr>
          <a:xfrm>
            <a:off x="152401" y="3733800"/>
            <a:ext cx="5562599" cy="2658918"/>
          </a:xfrm>
          <a:prstGeom prst="wedgeRoundRectCallout">
            <a:avLst>
              <a:gd name="adj1" fmla="val 24797"/>
              <a:gd name="adj2" fmla="val -102714"/>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en-US" sz="2400" smtClean="0">
                <a:latin typeface="Arial" panose="020B0604020202020204" pitchFamily="34" charset="0"/>
                <a:cs typeface="Arial" panose="020B0604020202020204" pitchFamily="34" charset="0"/>
              </a:rPr>
              <a:t>Kết </a:t>
            </a:r>
            <a:r>
              <a:rPr lang="en-US" sz="2400">
                <a:latin typeface="Arial" panose="020B0604020202020204" pitchFamily="34" charset="0"/>
                <a:cs typeface="Arial" panose="020B0604020202020204" pitchFamily="34" charset="0"/>
              </a:rPr>
              <a:t>hợp: </a:t>
            </a:r>
            <a:endParaRPr lang="en-US" sz="2400" smtClean="0">
              <a:latin typeface="Arial" panose="020B0604020202020204" pitchFamily="34" charset="0"/>
              <a:cs typeface="Arial" panose="020B0604020202020204" pitchFamily="34" charset="0"/>
            </a:endParaRPr>
          </a:p>
          <a:p>
            <a:pPr marL="457200" indent="-457200" algn="just">
              <a:buFont typeface="Wingdings" panose="05000000000000000000" pitchFamily="2" charset="2"/>
              <a:buChar char="§"/>
            </a:pPr>
            <a:r>
              <a:rPr lang="en-US" sz="2400" smtClean="0">
                <a:latin typeface="Arial" panose="020B0604020202020204" pitchFamily="34" charset="0"/>
                <a:cs typeface="Arial" panose="020B0604020202020204" pitchFamily="34" charset="0"/>
              </a:rPr>
              <a:t>Kết </a:t>
            </a:r>
            <a:r>
              <a:rPr lang="en-US" sz="2400">
                <a:latin typeface="Arial" panose="020B0604020202020204" pitchFamily="34" charset="0"/>
                <a:cs typeface="Arial" panose="020B0604020202020204" pitchFamily="34" charset="0"/>
              </a:rPr>
              <a:t>quả bước 1: Thuật toán mã hóa, Thuật toán băm +  Phương pháp xác </a:t>
            </a:r>
            <a:r>
              <a:rPr lang="en-US" sz="2400" smtClean="0">
                <a:latin typeface="Arial" panose="020B0604020202020204" pitchFamily="34" charset="0"/>
                <a:cs typeface="Arial" panose="020B0604020202020204" pitchFamily="34" charset="0"/>
              </a:rPr>
              <a:t>thực</a:t>
            </a:r>
          </a:p>
          <a:p>
            <a:pPr marL="457200" indent="-457200" algn="just">
              <a:buFont typeface="Wingdings" panose="05000000000000000000" pitchFamily="2" charset="2"/>
              <a:buChar char="§"/>
            </a:pPr>
            <a:r>
              <a:rPr lang="en-US" sz="2400" smtClean="0">
                <a:latin typeface="Arial" panose="020B0604020202020204" pitchFamily="34" charset="0"/>
                <a:cs typeface="Arial" panose="020B0604020202020204" pitchFamily="34" charset="0"/>
              </a:rPr>
              <a:t>Kết </a:t>
            </a:r>
            <a:r>
              <a:rPr lang="en-US" sz="2400">
                <a:latin typeface="Arial" panose="020B0604020202020204" pitchFamily="34" charset="0"/>
                <a:cs typeface="Arial" panose="020B0604020202020204" pitchFamily="34" charset="0"/>
              </a:rPr>
              <a:t>quả bước 2: Khóa </a:t>
            </a:r>
            <a:r>
              <a:rPr lang="en-US" sz="2400" smtClean="0">
                <a:latin typeface="Arial" panose="020B0604020202020204" pitchFamily="34" charset="0"/>
                <a:cs typeface="Arial" panose="020B0604020202020204" pitchFamily="34" charset="0"/>
              </a:rPr>
              <a:t>K</a:t>
            </a:r>
            <a:r>
              <a:rPr lang="en-US" sz="2400" baseline="-25000" smtClean="0">
                <a:latin typeface="Arial" panose="020B0604020202020204" pitchFamily="34" charset="0"/>
                <a:cs typeface="Arial" panose="020B0604020202020204" pitchFamily="34" charset="0"/>
              </a:rPr>
              <a:t>M</a:t>
            </a:r>
            <a:endParaRPr lang="en-US" sz="2400">
              <a:latin typeface="Arial" panose="020B0604020202020204" pitchFamily="34" charset="0"/>
              <a:cs typeface="Arial" panose="020B0604020202020204" pitchFamily="34" charset="0"/>
            </a:endParaRPr>
          </a:p>
          <a:p>
            <a:pPr algn="just"/>
            <a:r>
              <a:rPr lang="en-US" sz="2400" b="1" smtClean="0">
                <a:latin typeface="Arial" panose="020B0604020202020204" pitchFamily="34" charset="0"/>
                <a:cs typeface="Arial" panose="020B0604020202020204" pitchFamily="34" charset="0"/>
              </a:rPr>
              <a:t>=&gt; Identity </a:t>
            </a:r>
            <a:r>
              <a:rPr lang="en-US" sz="2400" b="1">
                <a:latin typeface="Arial" panose="020B0604020202020204" pitchFamily="34" charset="0"/>
                <a:cs typeface="Arial" panose="020B0604020202020204" pitchFamily="34" charset="0"/>
              </a:rPr>
              <a:t>payload </a:t>
            </a:r>
            <a:r>
              <a:rPr lang="en-US" sz="2400">
                <a:latin typeface="Arial" panose="020B0604020202020204" pitchFamily="34" charset="0"/>
                <a:cs typeface="Arial" panose="020B0604020202020204" pitchFamily="34" charset="0"/>
              </a:rPr>
              <a:t>được băm sau đó được mã hóa bằng K</a:t>
            </a:r>
            <a:r>
              <a:rPr lang="en-US" sz="2400" baseline="-25000">
                <a:latin typeface="Arial" panose="020B0604020202020204" pitchFamily="34" charset="0"/>
                <a:cs typeface="Arial" panose="020B0604020202020204" pitchFamily="34" charset="0"/>
              </a:rPr>
              <a:t>M</a:t>
            </a:r>
            <a:endParaRPr lang="en-US" sz="2400" dirty="0">
              <a:latin typeface="Arial" panose="020B0604020202020204" pitchFamily="34" charset="0"/>
              <a:cs typeface="Arial" panose="020B0604020202020204" pitchFamily="34" charset="0"/>
            </a:endParaRPr>
          </a:p>
        </p:txBody>
      </p:sp>
      <p:cxnSp>
        <p:nvCxnSpPr>
          <p:cNvPr id="10" name="Straight Arrow Connector 9"/>
          <p:cNvCxnSpPr/>
          <p:nvPr/>
        </p:nvCxnSpPr>
        <p:spPr>
          <a:xfrm flipV="1">
            <a:off x="4419600" y="4359169"/>
            <a:ext cx="1638300" cy="1584431"/>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13155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ox(in)">
                                      <p:cBhvr>
                                        <p:cTn id="15" dur="500"/>
                                        <p:tgtEl>
                                          <p:spTgt spid="13"/>
                                        </p:tgtEl>
                                      </p:cBhvr>
                                    </p:animEffect>
                                  </p:childTnLst>
                                </p:cTn>
                              </p:par>
                            </p:childTnLst>
                          </p:cTn>
                        </p:par>
                        <p:par>
                          <p:cTn id="16" fill="hold">
                            <p:stCondLst>
                              <p:cond delay="500"/>
                            </p:stCondLst>
                            <p:childTnLst>
                              <p:par>
                                <p:cTn id="17" presetID="22" presetClass="entr" presetSubtype="4"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animBg="1"/>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a:t>Một số kiểu ID IPSec</a:t>
            </a:r>
          </a:p>
          <a:p>
            <a:endParaRPr lang="en-US"/>
          </a:p>
          <a:p>
            <a:endParaRPr lang="en-US"/>
          </a:p>
        </p:txBody>
      </p:sp>
      <p:sp>
        <p:nvSpPr>
          <p:cNvPr id="3" name="Title 2"/>
          <p:cNvSpPr>
            <a:spLocks noGrp="1"/>
          </p:cNvSpPr>
          <p:nvPr>
            <p:ph type="title"/>
          </p:nvPr>
        </p:nvSpPr>
        <p:spPr/>
        <p:txBody>
          <a:bodyPr/>
          <a:lstStyle/>
          <a:p>
            <a:r>
              <a:rPr lang="en-US" b="0">
                <a:latin typeface="Arial" pitchFamily="34" charset="0"/>
                <a:cs typeface="Arial" pitchFamily="34" charset="0"/>
              </a:rPr>
              <a:t>Giao thức trao đổi khoá Internet (IKE)</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57</a:t>
            </a:fld>
            <a:endParaRPr lang="ru-RU"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5" y="1600200"/>
            <a:ext cx="801188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817968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lnSpc>
                <a:spcPct val="100000"/>
              </a:lnSpc>
              <a:spcBef>
                <a:spcPts val="0"/>
              </a:spcBef>
              <a:spcAft>
                <a:spcPts val="0"/>
              </a:spcAft>
            </a:pPr>
            <a:r>
              <a:rPr lang="en-US">
                <a:solidFill>
                  <a:srgbClr val="0033CC"/>
                </a:solidFill>
                <a:latin typeface="Arial" pitchFamily="34" charset="0"/>
              </a:rPr>
              <a:t>IKE pha 1 - Main mode:</a:t>
            </a:r>
          </a:p>
          <a:p>
            <a:pPr marL="0" indent="0">
              <a:buNone/>
            </a:pPr>
            <a:endParaRPr lang="en-US" dirty="0"/>
          </a:p>
          <a:p>
            <a:endParaRPr lang="en-US" dirty="0"/>
          </a:p>
          <a:p>
            <a:endParaRPr lang="en-US" dirty="0"/>
          </a:p>
          <a:p>
            <a:endParaRPr lang="en-US" dirty="0"/>
          </a:p>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58</a:t>
            </a:fld>
            <a:endParaRPr lang="ru-RU" dirty="0"/>
          </a:p>
        </p:txBody>
      </p:sp>
      <p:sp>
        <p:nvSpPr>
          <p:cNvPr id="15" name="Rounded Rectangular Callout 14"/>
          <p:cNvSpPr/>
          <p:nvPr/>
        </p:nvSpPr>
        <p:spPr>
          <a:xfrm>
            <a:off x="152401" y="4191000"/>
            <a:ext cx="6857999" cy="2506518"/>
          </a:xfrm>
          <a:prstGeom prst="wedgeRoundRectCallout">
            <a:avLst>
              <a:gd name="adj1" fmla="val -31491"/>
              <a:gd name="adj2" fmla="val -8761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r>
              <a:rPr lang="en-US" sz="2800" u="sng" smtClean="0">
                <a:solidFill>
                  <a:srgbClr val="0033CC"/>
                </a:solidFill>
                <a:latin typeface="Arial" panose="020B0604020202020204" pitchFamily="34" charset="0"/>
                <a:cs typeface="Arial" panose="020B0604020202020204" pitchFamily="34" charset="0"/>
              </a:rPr>
              <a:t>Kết </a:t>
            </a:r>
            <a:r>
              <a:rPr lang="en-US" sz="2800" u="sng">
                <a:solidFill>
                  <a:srgbClr val="0033CC"/>
                </a:solidFill>
                <a:latin typeface="Arial" panose="020B0604020202020204" pitchFamily="34" charset="0"/>
                <a:cs typeface="Arial" panose="020B0604020202020204" pitchFamily="34" charset="0"/>
              </a:rPr>
              <a:t>quả pha 1</a:t>
            </a:r>
            <a:r>
              <a:rPr lang="en-US" sz="2800" u="sng" smtClean="0">
                <a:solidFill>
                  <a:srgbClr val="0033CC"/>
                </a:solidFill>
                <a:latin typeface="Arial" panose="020B0604020202020204" pitchFamily="34" charset="0"/>
                <a:cs typeface="Arial" panose="020B0604020202020204" pitchFamily="34" charset="0"/>
              </a:rPr>
              <a:t>:</a:t>
            </a:r>
          </a:p>
          <a:p>
            <a:pPr marL="457200" indent="-457200" algn="just">
              <a:buFont typeface="Wingdings" panose="05000000000000000000" pitchFamily="2" charset="2"/>
              <a:buChar char="§"/>
            </a:pPr>
            <a:r>
              <a:rPr lang="en-US" sz="2800" smtClean="0">
                <a:latin typeface="Arial" panose="020B0604020202020204" pitchFamily="34" charset="0"/>
                <a:cs typeface="Arial" panose="020B0604020202020204" pitchFamily="34" charset="0"/>
              </a:rPr>
              <a:t> </a:t>
            </a:r>
            <a:r>
              <a:rPr lang="en-US" sz="2800">
                <a:latin typeface="Arial" panose="020B0604020202020204" pitchFamily="34" charset="0"/>
                <a:cs typeface="Arial" panose="020B0604020202020204" pitchFamily="34" charset="0"/>
              </a:rPr>
              <a:t>Hai bên thương lượng được IKE SA (thuật toán </a:t>
            </a:r>
            <a:r>
              <a:rPr lang="en-US" sz="2800" smtClean="0">
                <a:latin typeface="Arial" panose="020B0604020202020204" pitchFamily="34" charset="0"/>
                <a:cs typeface="Arial" panose="020B0604020202020204" pitchFamily="34" charset="0"/>
              </a:rPr>
              <a:t>mã hóa, thuật toán xác thực, </a:t>
            </a:r>
            <a:r>
              <a:rPr lang="en-US" sz="2800">
                <a:latin typeface="Arial" panose="020B0604020202020204" pitchFamily="34" charset="0"/>
                <a:cs typeface="Arial" panose="020B0604020202020204" pitchFamily="34" charset="0"/>
              </a:rPr>
              <a:t>phương pháp xác thực</a:t>
            </a:r>
            <a:r>
              <a:rPr lang="en-US" sz="2800" smtClean="0">
                <a:latin typeface="Arial" panose="020B0604020202020204" pitchFamily="34" charset="0"/>
                <a:cs typeface="Arial" panose="020B0604020202020204" pitchFamily="34" charset="0"/>
              </a:rPr>
              <a:t>)</a:t>
            </a:r>
          </a:p>
          <a:p>
            <a:pPr marL="457200" indent="-457200" algn="just">
              <a:buFont typeface="Wingdings" panose="05000000000000000000" pitchFamily="2" charset="2"/>
              <a:buChar char="§"/>
            </a:pPr>
            <a:r>
              <a:rPr lang="en-US" sz="2800" smtClean="0">
                <a:latin typeface="Arial" panose="020B0604020202020204" pitchFamily="34" charset="0"/>
                <a:cs typeface="Arial" panose="020B0604020202020204" pitchFamily="34" charset="0"/>
              </a:rPr>
              <a:t> </a:t>
            </a:r>
            <a:r>
              <a:rPr lang="en-US" sz="2800">
                <a:latin typeface="Arial" panose="020B0604020202020204" pitchFamily="34" charset="0"/>
                <a:cs typeface="Arial" panose="020B0604020202020204" pitchFamily="34" charset="0"/>
              </a:rPr>
              <a:t>Khóa mật </a:t>
            </a:r>
            <a:r>
              <a:rPr lang="en-US" sz="2800" smtClean="0">
                <a:latin typeface="Arial" panose="020B0604020202020204" pitchFamily="34" charset="0"/>
                <a:cs typeface="Arial" panose="020B0604020202020204" pitchFamily="34" charset="0"/>
              </a:rPr>
              <a:t>K</a:t>
            </a:r>
            <a:r>
              <a:rPr lang="en-US" sz="2800" baseline="-25000" smtClean="0">
                <a:latin typeface="Arial" panose="020B0604020202020204" pitchFamily="34" charset="0"/>
                <a:cs typeface="Arial" panose="020B0604020202020204" pitchFamily="34" charset="0"/>
              </a:rPr>
              <a:t>M</a:t>
            </a:r>
          </a:p>
          <a:p>
            <a:pPr marL="457200" indent="-457200" algn="just">
              <a:buFont typeface="Wingdings" panose="05000000000000000000" pitchFamily="2" charset="2"/>
              <a:buChar char="§"/>
            </a:pPr>
            <a:r>
              <a:rPr lang="en-US" sz="2800" smtClean="0">
                <a:latin typeface="Arial" panose="020B0604020202020204" pitchFamily="34" charset="0"/>
                <a:cs typeface="Arial" panose="020B0604020202020204" pitchFamily="34" charset="0"/>
              </a:rPr>
              <a:t> </a:t>
            </a:r>
            <a:r>
              <a:rPr lang="en-US" sz="2800">
                <a:latin typeface="Arial" panose="020B0604020202020204" pitchFamily="34" charset="0"/>
                <a:cs typeface="Arial" panose="020B0604020202020204" pitchFamily="34" charset="0"/>
              </a:rPr>
              <a:t>Xác thực được nhau.</a:t>
            </a:r>
            <a:endParaRPr lang="en-US" sz="2800" dirty="0">
              <a:latin typeface="Arial" panose="020B0604020202020204" pitchFamily="34" charset="0"/>
              <a:cs typeface="Arial" panose="020B0604020202020204" pitchFamily="34" charset="0"/>
            </a:endParaRPr>
          </a:p>
        </p:txBody>
      </p:sp>
      <p:cxnSp>
        <p:nvCxnSpPr>
          <p:cNvPr id="17" name="Straight Arrow Connector 16"/>
          <p:cNvCxnSpPr/>
          <p:nvPr/>
        </p:nvCxnSpPr>
        <p:spPr>
          <a:xfrm flipV="1">
            <a:off x="1905000" y="2133600"/>
            <a:ext cx="1295400" cy="266700"/>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a:spLocks noChangeArrowheads="1"/>
          </p:cNvSpPr>
          <p:nvPr/>
        </p:nvSpPr>
        <p:spPr bwMode="auto">
          <a:xfrm>
            <a:off x="3200400" y="1752600"/>
            <a:ext cx="5943600" cy="461665"/>
          </a:xfrm>
          <a:prstGeom prst="rect">
            <a:avLst/>
          </a:prstGeom>
          <a:solidFill>
            <a:srgbClr val="FFFF00"/>
          </a:solidFill>
          <a:ln w="38100">
            <a:solidFill>
              <a:srgbClr val="00CCFF"/>
            </a:solidFill>
            <a:miter lim="800000"/>
            <a:headEnd/>
            <a:tailEnd/>
          </a:ln>
        </p:spPr>
        <p:txBody>
          <a:bodyPr wrap="squar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lvl="2" eaLnBrk="1" hangingPunct="1"/>
            <a:r>
              <a:rPr lang="en-US" sz="2400" b="1" dirty="0" err="1"/>
              <a:t>Bước</a:t>
            </a:r>
            <a:r>
              <a:rPr lang="en-US" sz="2400" b="1" dirty="0"/>
              <a:t> 1: </a:t>
            </a:r>
            <a:r>
              <a:rPr lang="en-US" sz="2400" b="1" dirty="0" err="1"/>
              <a:t>Thương</a:t>
            </a:r>
            <a:r>
              <a:rPr lang="en-US" sz="2400" b="1" dirty="0"/>
              <a:t> </a:t>
            </a:r>
            <a:r>
              <a:rPr lang="en-US" sz="2400" b="1" dirty="0" err="1"/>
              <a:t>thảo</a:t>
            </a:r>
            <a:r>
              <a:rPr lang="en-US" sz="2400" b="1" dirty="0"/>
              <a:t> </a:t>
            </a:r>
            <a:r>
              <a:rPr lang="en-US" sz="2400" b="1" dirty="0" err="1"/>
              <a:t>chính</a:t>
            </a:r>
            <a:r>
              <a:rPr lang="en-US" sz="2400" b="1" dirty="0"/>
              <a:t> </a:t>
            </a:r>
            <a:r>
              <a:rPr lang="en-US" sz="2400" b="1" dirty="0" err="1"/>
              <a:t>sách</a:t>
            </a:r>
            <a:endParaRPr lang="en-US" sz="2400" b="1" dirty="0"/>
          </a:p>
        </p:txBody>
      </p:sp>
      <p:sp>
        <p:nvSpPr>
          <p:cNvPr id="19" name="TextBox 18"/>
          <p:cNvSpPr txBox="1">
            <a:spLocks noChangeArrowheads="1"/>
          </p:cNvSpPr>
          <p:nvPr/>
        </p:nvSpPr>
        <p:spPr bwMode="auto">
          <a:xfrm>
            <a:off x="3200400" y="2514600"/>
            <a:ext cx="5943600" cy="461665"/>
          </a:xfrm>
          <a:prstGeom prst="rect">
            <a:avLst/>
          </a:prstGeom>
          <a:solidFill>
            <a:srgbClr val="FFFF00"/>
          </a:solidFill>
          <a:ln w="38100">
            <a:solidFill>
              <a:srgbClr val="00CCFF"/>
            </a:solidFill>
            <a:miter lim="800000"/>
            <a:headEnd/>
            <a:tailEnd/>
          </a:ln>
        </p:spPr>
        <p:txBody>
          <a:bodyPr wrap="squar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lvl="2" eaLnBrk="1" hangingPunct="1"/>
            <a:r>
              <a:rPr lang="en-US" sz="2400" b="1" dirty="0" err="1"/>
              <a:t>Bước</a:t>
            </a:r>
            <a:r>
              <a:rPr lang="en-US" sz="2400" b="1" dirty="0"/>
              <a:t> 2: </a:t>
            </a:r>
            <a:r>
              <a:rPr lang="en-US" sz="2400" b="1" dirty="0" err="1"/>
              <a:t>Trao</a:t>
            </a:r>
            <a:r>
              <a:rPr lang="en-US" sz="2400" b="1" dirty="0"/>
              <a:t> </a:t>
            </a:r>
            <a:r>
              <a:rPr lang="en-US" sz="2400" b="1" dirty="0" err="1"/>
              <a:t>đổi</a:t>
            </a:r>
            <a:r>
              <a:rPr lang="en-US" sz="2400" b="1" dirty="0"/>
              <a:t> </a:t>
            </a:r>
            <a:r>
              <a:rPr lang="en-US" sz="2400" b="1" dirty="0" err="1"/>
              <a:t>khóa</a:t>
            </a:r>
            <a:r>
              <a:rPr lang="en-US" sz="2400" b="1" dirty="0"/>
              <a:t> </a:t>
            </a:r>
            <a:r>
              <a:rPr lang="en-US" sz="2400" b="1" dirty="0" err="1"/>
              <a:t>Diffie</a:t>
            </a:r>
            <a:r>
              <a:rPr lang="en-US" sz="2400" b="1" dirty="0"/>
              <a:t>-Hellman</a:t>
            </a:r>
          </a:p>
        </p:txBody>
      </p:sp>
      <p:sp>
        <p:nvSpPr>
          <p:cNvPr id="20" name="TextBox 19"/>
          <p:cNvSpPr txBox="1">
            <a:spLocks noChangeArrowheads="1"/>
          </p:cNvSpPr>
          <p:nvPr/>
        </p:nvSpPr>
        <p:spPr bwMode="auto">
          <a:xfrm>
            <a:off x="3200400" y="3276600"/>
            <a:ext cx="5943600" cy="461665"/>
          </a:xfrm>
          <a:prstGeom prst="rect">
            <a:avLst/>
          </a:prstGeom>
          <a:solidFill>
            <a:srgbClr val="FFFF00"/>
          </a:solidFill>
          <a:ln w="38100">
            <a:solidFill>
              <a:srgbClr val="00CCFF"/>
            </a:solidFill>
            <a:miter lim="800000"/>
            <a:headEnd/>
            <a:tailEnd/>
          </a:ln>
        </p:spPr>
        <p:txBody>
          <a:bodyPr wrap="squar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lvl="2" eaLnBrk="1" hangingPunct="1"/>
            <a:r>
              <a:rPr lang="en-US" sz="2400" b="1" dirty="0" err="1"/>
              <a:t>Bước</a:t>
            </a:r>
            <a:r>
              <a:rPr lang="en-US" sz="2400" b="1" dirty="0"/>
              <a:t> 3: </a:t>
            </a:r>
            <a:r>
              <a:rPr lang="en-US" sz="2400" b="1" dirty="0" err="1"/>
              <a:t>Xác</a:t>
            </a:r>
            <a:r>
              <a:rPr lang="en-US" sz="2400" b="1" dirty="0"/>
              <a:t> </a:t>
            </a:r>
            <a:r>
              <a:rPr lang="en-US" sz="2400" b="1" dirty="0" err="1"/>
              <a:t>thực</a:t>
            </a:r>
            <a:r>
              <a:rPr lang="en-US" sz="2400" b="1" dirty="0"/>
              <a:t> </a:t>
            </a:r>
            <a:r>
              <a:rPr lang="en-US" sz="2400" b="1" dirty="0" err="1"/>
              <a:t>các</a:t>
            </a:r>
            <a:r>
              <a:rPr lang="en-US" sz="2400" b="1" dirty="0"/>
              <a:t> </a:t>
            </a:r>
            <a:r>
              <a:rPr lang="en-US" sz="2400" b="1" dirty="0" err="1"/>
              <a:t>bên</a:t>
            </a:r>
            <a:endParaRPr lang="en-US" sz="2400" b="1" dirty="0"/>
          </a:p>
        </p:txBody>
      </p:sp>
      <p:cxnSp>
        <p:nvCxnSpPr>
          <p:cNvPr id="21" name="Straight Arrow Connector 20"/>
          <p:cNvCxnSpPr/>
          <p:nvPr/>
        </p:nvCxnSpPr>
        <p:spPr>
          <a:xfrm>
            <a:off x="1905000" y="2667000"/>
            <a:ext cx="1295400" cy="230832"/>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752600" y="2782416"/>
            <a:ext cx="1447800" cy="877416"/>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76200" y="1447800"/>
            <a:ext cx="2133600" cy="1905000"/>
          </a:xfrm>
          <a:prstGeom prst="ellipse">
            <a:avLst/>
          </a:prstGeom>
          <a:solidFill>
            <a:srgbClr val="FF33CC"/>
          </a:solidFill>
          <a:ln w="38100">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dirty="0">
                <a:solidFill>
                  <a:schemeClr val="bg1"/>
                </a:solidFill>
                <a:latin typeface="Arial" panose="020B0604020202020204" pitchFamily="34" charset="0"/>
                <a:cs typeface="Arial" panose="020B0604020202020204" pitchFamily="34" charset="0"/>
              </a:rPr>
              <a:t>Main Mode</a:t>
            </a:r>
          </a:p>
          <a:p>
            <a:pPr algn="ctr">
              <a:defRPr/>
            </a:pPr>
            <a:endParaRPr 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83927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b="1" dirty="0" smtClean="0">
                <a:solidFill>
                  <a:srgbClr val="0033CC"/>
                </a:solidFill>
                <a:latin typeface="Arial" pitchFamily="34" charset="0"/>
              </a:rPr>
              <a:t>IKE </a:t>
            </a:r>
            <a:r>
              <a:rPr lang="en-US" b="1" dirty="0" err="1">
                <a:solidFill>
                  <a:srgbClr val="0033CC"/>
                </a:solidFill>
                <a:latin typeface="Arial" pitchFamily="34" charset="0"/>
              </a:rPr>
              <a:t>pha</a:t>
            </a:r>
            <a:r>
              <a:rPr lang="en-US" b="1" dirty="0">
                <a:solidFill>
                  <a:srgbClr val="0033CC"/>
                </a:solidFill>
                <a:latin typeface="Arial" pitchFamily="34" charset="0"/>
              </a:rPr>
              <a:t> 1 - </a:t>
            </a:r>
            <a:r>
              <a:rPr lang="en-US" b="1" dirty="0" err="1">
                <a:solidFill>
                  <a:srgbClr val="0033CC"/>
                </a:solidFill>
                <a:latin typeface="Arial" pitchFamily="34" charset="0"/>
              </a:rPr>
              <a:t>Ví</a:t>
            </a:r>
            <a:r>
              <a:rPr lang="en-US" b="1" dirty="0">
                <a:solidFill>
                  <a:srgbClr val="0033CC"/>
                </a:solidFill>
                <a:latin typeface="Arial" pitchFamily="34" charset="0"/>
              </a:rPr>
              <a:t> </a:t>
            </a:r>
            <a:r>
              <a:rPr lang="en-US" b="1" err="1">
                <a:solidFill>
                  <a:srgbClr val="0033CC"/>
                </a:solidFill>
                <a:latin typeface="Arial" pitchFamily="34" charset="0"/>
              </a:rPr>
              <a:t>dụ</a:t>
            </a:r>
            <a:r>
              <a:rPr lang="en-US" b="1" smtClean="0">
                <a:solidFill>
                  <a:srgbClr val="0033CC"/>
                </a:solidFill>
                <a:latin typeface="Arial" pitchFamily="34" charset="0"/>
              </a:rPr>
              <a:t>:</a:t>
            </a:r>
            <a:endParaRPr lang="en-US" dirty="0">
              <a:latin typeface="Arial" pitchFamily="34" charset="0"/>
            </a:endParaRPr>
          </a:p>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59</a:t>
            </a:fld>
            <a:endParaRPr lang="ru-RU" dirty="0"/>
          </a:p>
        </p:txBody>
      </p:sp>
      <p:pic>
        <p:nvPicPr>
          <p:cNvPr id="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9" y="1524000"/>
            <a:ext cx="8580611" cy="480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299916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vi-VN" b="0" dirty="0">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3E15BD7C-E074-4D4A-84C3-500EE5B9C190}" type="slidenum">
              <a:rPr lang="ru-RU" smtClean="0"/>
              <a:pPr/>
              <a:t>6</a:t>
            </a:fld>
            <a:endParaRPr lang="ru-RU" dirty="0"/>
          </a:p>
        </p:txBody>
      </p:sp>
      <p:sp>
        <p:nvSpPr>
          <p:cNvPr id="3" name="Content Placeholder 2"/>
          <p:cNvSpPr>
            <a:spLocks noGrp="1"/>
          </p:cNvSpPr>
          <p:nvPr>
            <p:ph sz="quarter" idx="13"/>
          </p:nvPr>
        </p:nvSpPr>
        <p:spPr/>
        <p:txBody>
          <a:bodyPr>
            <a:normAutofit/>
          </a:bodyPr>
          <a:lstStyle/>
          <a:p>
            <a:pPr algn="just"/>
            <a:r>
              <a:rPr lang="en-US" dirty="0" smtClean="0">
                <a:solidFill>
                  <a:srgbClr val="0000FF"/>
                </a:solidFill>
                <a:latin typeface="Arial" pitchFamily="34" charset="0"/>
              </a:rPr>
              <a:t>ESP </a:t>
            </a:r>
            <a:r>
              <a:rPr lang="en-US" dirty="0">
                <a:solidFill>
                  <a:srgbClr val="0000FF"/>
                </a:solidFill>
                <a:latin typeface="Arial" pitchFamily="34" charset="0"/>
              </a:rPr>
              <a:t>(Encapsulating Security Payload</a:t>
            </a:r>
            <a:r>
              <a:rPr lang="en-US" dirty="0" smtClean="0">
                <a:solidFill>
                  <a:srgbClr val="0000FF"/>
                </a:solidFill>
                <a:latin typeface="Arial" pitchFamily="34" charset="0"/>
              </a:rPr>
              <a:t>):</a:t>
            </a:r>
            <a:endParaRPr lang="en-US" dirty="0" smtClean="0">
              <a:solidFill>
                <a:srgbClr val="00CC00"/>
              </a:solidFill>
              <a:latin typeface="Arial" pitchFamily="34" charset="0"/>
            </a:endParaRPr>
          </a:p>
          <a:p>
            <a:pPr lvl="1" algn="just"/>
            <a:r>
              <a:rPr lang="en-US" sz="3600" dirty="0" err="1" smtClean="0">
                <a:latin typeface="Arial" pitchFamily="34" charset="0"/>
              </a:rPr>
              <a:t>Là</a:t>
            </a:r>
            <a:r>
              <a:rPr lang="en-US" sz="3600" dirty="0" smtClean="0">
                <a:latin typeface="Arial" pitchFamily="34" charset="0"/>
              </a:rPr>
              <a:t> </a:t>
            </a:r>
            <a:r>
              <a:rPr lang="en-US" sz="3600" dirty="0" err="1">
                <a:latin typeface="Arial" pitchFamily="34" charset="0"/>
              </a:rPr>
              <a:t>giao</a:t>
            </a:r>
            <a:r>
              <a:rPr lang="en-US" sz="3600" dirty="0">
                <a:latin typeface="Arial" pitchFamily="34" charset="0"/>
              </a:rPr>
              <a:t> </a:t>
            </a:r>
            <a:r>
              <a:rPr lang="en-US" sz="3600" dirty="0" err="1">
                <a:latin typeface="Arial" pitchFamily="34" charset="0"/>
              </a:rPr>
              <a:t>thức</a:t>
            </a:r>
            <a:r>
              <a:rPr lang="en-US" sz="3600" dirty="0">
                <a:latin typeface="Arial" pitchFamily="34" charset="0"/>
              </a:rPr>
              <a:t> </a:t>
            </a:r>
            <a:r>
              <a:rPr lang="en-US" sz="3600" dirty="0" err="1">
                <a:latin typeface="Arial" pitchFamily="34" charset="0"/>
              </a:rPr>
              <a:t>đóng</a:t>
            </a:r>
            <a:r>
              <a:rPr lang="en-US" sz="3600" dirty="0">
                <a:latin typeface="Arial" pitchFamily="34" charset="0"/>
              </a:rPr>
              <a:t> </a:t>
            </a:r>
            <a:r>
              <a:rPr lang="en-US" sz="3600" dirty="0" err="1">
                <a:latin typeface="Arial" pitchFamily="34" charset="0"/>
              </a:rPr>
              <a:t>gói</a:t>
            </a:r>
            <a:r>
              <a:rPr lang="en-US" sz="3600" dirty="0">
                <a:latin typeface="Arial" pitchFamily="34" charset="0"/>
              </a:rPr>
              <a:t> </a:t>
            </a:r>
            <a:r>
              <a:rPr lang="en-US" sz="3600" dirty="0" err="1">
                <a:latin typeface="Arial" pitchFamily="34" charset="0"/>
              </a:rPr>
              <a:t>tải</a:t>
            </a:r>
            <a:r>
              <a:rPr lang="en-US" sz="3600" dirty="0">
                <a:latin typeface="Arial" pitchFamily="34" charset="0"/>
              </a:rPr>
              <a:t> an </a:t>
            </a:r>
            <a:r>
              <a:rPr lang="en-US" sz="3600" dirty="0" err="1">
                <a:latin typeface="Arial" pitchFamily="34" charset="0"/>
              </a:rPr>
              <a:t>toàn</a:t>
            </a:r>
            <a:r>
              <a:rPr lang="en-US" sz="3600" dirty="0">
                <a:latin typeface="Arial" pitchFamily="34" charset="0"/>
              </a:rPr>
              <a:t> </a:t>
            </a:r>
            <a:r>
              <a:rPr lang="en-US" sz="3600" dirty="0" err="1">
                <a:latin typeface="Arial" pitchFamily="34" charset="0"/>
              </a:rPr>
              <a:t>của</a:t>
            </a:r>
            <a:r>
              <a:rPr lang="en-US" sz="3600" dirty="0">
                <a:latin typeface="Arial" pitchFamily="34" charset="0"/>
              </a:rPr>
              <a:t> </a:t>
            </a:r>
            <a:r>
              <a:rPr lang="en-US" sz="3600" dirty="0" err="1" smtClean="0">
                <a:latin typeface="Arial" pitchFamily="34" charset="0"/>
              </a:rPr>
              <a:t>IPSec</a:t>
            </a:r>
            <a:endParaRPr lang="en-US" sz="3600" dirty="0" smtClean="0">
              <a:latin typeface="Arial" pitchFamily="34" charset="0"/>
            </a:endParaRPr>
          </a:p>
          <a:p>
            <a:pPr lvl="1" algn="just"/>
            <a:r>
              <a:rPr lang="en-US" sz="3600" dirty="0" err="1" smtClean="0">
                <a:latin typeface="Arial" pitchFamily="34" charset="0"/>
              </a:rPr>
              <a:t>Đảm</a:t>
            </a:r>
            <a:r>
              <a:rPr lang="en-US" sz="3600" dirty="0" smtClean="0">
                <a:latin typeface="Arial" pitchFamily="34" charset="0"/>
              </a:rPr>
              <a:t> </a:t>
            </a:r>
            <a:r>
              <a:rPr lang="en-US" sz="3600" dirty="0" err="1">
                <a:latin typeface="Arial" pitchFamily="34" charset="0"/>
              </a:rPr>
              <a:t>bảo</a:t>
            </a:r>
            <a:r>
              <a:rPr lang="en-US" sz="3600" dirty="0">
                <a:latin typeface="Arial" pitchFamily="34" charset="0"/>
              </a:rPr>
              <a:t> </a:t>
            </a:r>
            <a:r>
              <a:rPr lang="en-US" sz="3600" dirty="0" err="1" smtClean="0">
                <a:latin typeface="Arial" pitchFamily="34" charset="0"/>
              </a:rPr>
              <a:t>tính</a:t>
            </a:r>
            <a:r>
              <a:rPr lang="en-US" sz="3600" dirty="0" smtClean="0">
                <a:latin typeface="Arial" pitchFamily="34" charset="0"/>
              </a:rPr>
              <a:t>:</a:t>
            </a:r>
          </a:p>
          <a:p>
            <a:pPr lvl="2" algn="just"/>
            <a:r>
              <a:rPr lang="en-US" sz="3200" dirty="0" err="1" smtClean="0">
                <a:latin typeface="Arial" pitchFamily="34" charset="0"/>
              </a:rPr>
              <a:t>Toàn</a:t>
            </a:r>
            <a:r>
              <a:rPr lang="en-US" sz="3200" dirty="0" smtClean="0">
                <a:latin typeface="Arial" pitchFamily="34" charset="0"/>
              </a:rPr>
              <a:t> </a:t>
            </a:r>
            <a:r>
              <a:rPr lang="en-US" sz="3200" dirty="0" err="1" smtClean="0">
                <a:latin typeface="Arial" pitchFamily="34" charset="0"/>
              </a:rPr>
              <a:t>vẹn</a:t>
            </a:r>
            <a:endParaRPr lang="en-US" sz="3200" dirty="0">
              <a:latin typeface="Arial" pitchFamily="34" charset="0"/>
            </a:endParaRPr>
          </a:p>
          <a:p>
            <a:pPr lvl="2" algn="just"/>
            <a:r>
              <a:rPr lang="en-US" sz="3200" dirty="0" smtClean="0">
                <a:latin typeface="Arial" pitchFamily="34" charset="0"/>
              </a:rPr>
              <a:t> </a:t>
            </a:r>
            <a:r>
              <a:rPr lang="en-US" sz="3200" dirty="0" err="1">
                <a:latin typeface="Arial" pitchFamily="34" charset="0"/>
              </a:rPr>
              <a:t>Xác</a:t>
            </a:r>
            <a:r>
              <a:rPr lang="en-US" sz="3200" dirty="0">
                <a:latin typeface="Arial" pitchFamily="34" charset="0"/>
              </a:rPr>
              <a:t> </a:t>
            </a:r>
            <a:r>
              <a:rPr lang="en-US" sz="3200" dirty="0" err="1" smtClean="0">
                <a:latin typeface="Arial" pitchFamily="34" charset="0"/>
              </a:rPr>
              <a:t>thực</a:t>
            </a:r>
            <a:endParaRPr lang="en-US" sz="3200" dirty="0">
              <a:latin typeface="Arial" pitchFamily="34" charset="0"/>
            </a:endParaRPr>
          </a:p>
          <a:p>
            <a:pPr lvl="2" algn="just"/>
            <a:r>
              <a:rPr lang="en-US" sz="3200" dirty="0" smtClean="0">
                <a:latin typeface="Arial" pitchFamily="34" charset="0"/>
              </a:rPr>
              <a:t> </a:t>
            </a:r>
            <a:r>
              <a:rPr lang="en-US" sz="3200" dirty="0" err="1">
                <a:latin typeface="Arial" pitchFamily="34" charset="0"/>
              </a:rPr>
              <a:t>Bí</a:t>
            </a:r>
            <a:r>
              <a:rPr lang="en-US" sz="3200" dirty="0">
                <a:latin typeface="Arial" pitchFamily="34" charset="0"/>
              </a:rPr>
              <a:t> </a:t>
            </a:r>
            <a:r>
              <a:rPr lang="en-US" sz="3200" dirty="0" err="1">
                <a:latin typeface="Arial" pitchFamily="34" charset="0"/>
              </a:rPr>
              <a:t>mật</a:t>
            </a:r>
            <a:r>
              <a:rPr lang="en-US" sz="3200" dirty="0">
                <a:latin typeface="Arial" pitchFamily="34" charset="0"/>
              </a:rPr>
              <a:t> (</a:t>
            </a:r>
            <a:r>
              <a:rPr lang="en-US" sz="3200" dirty="0" err="1">
                <a:latin typeface="Arial" pitchFamily="34" charset="0"/>
              </a:rPr>
              <a:t>mã</a:t>
            </a:r>
            <a:r>
              <a:rPr lang="en-US" sz="3200" dirty="0">
                <a:latin typeface="Arial" pitchFamily="34" charset="0"/>
              </a:rPr>
              <a:t> </a:t>
            </a:r>
            <a:r>
              <a:rPr lang="en-US" sz="3200" dirty="0" err="1">
                <a:latin typeface="Arial" pitchFamily="34" charset="0"/>
              </a:rPr>
              <a:t>hóa</a:t>
            </a:r>
            <a:r>
              <a:rPr lang="en-US" sz="3200" dirty="0">
                <a:latin typeface="Arial" pitchFamily="34" charset="0"/>
              </a:rPr>
              <a:t>)</a:t>
            </a:r>
          </a:p>
          <a:p>
            <a:pPr lvl="2">
              <a:lnSpc>
                <a:spcPct val="120000"/>
              </a:lnSpc>
            </a:pPr>
            <a:endParaRPr lang="en-US" sz="4000" dirty="0">
              <a:latin typeface="Arial" pitchFamily="34" charset="0"/>
            </a:endParaRPr>
          </a:p>
          <a:p>
            <a:pPr algn="just">
              <a:buFont typeface="Wingdings" panose="05000000000000000000" pitchFamily="2" charset="2"/>
              <a:buChar char="q"/>
            </a:pPr>
            <a:endParaRPr lang="en-US" dirty="0"/>
          </a:p>
        </p:txBody>
      </p:sp>
    </p:spTree>
    <p:extLst>
      <p:ext uri="{BB962C8B-B14F-4D97-AF65-F5344CB8AC3E}">
        <p14:creationId xmlns:p14="http://schemas.microsoft.com/office/powerpoint/2010/main" val="37684700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r>
              <a:rPr lang="en-US" sz="3000" smtClean="0">
                <a:latin typeface="Arial" pitchFamily="34" charset="0"/>
              </a:rPr>
              <a:t>Xác </a:t>
            </a:r>
            <a:r>
              <a:rPr lang="en-US" sz="3000">
                <a:latin typeface="Arial" pitchFamily="34" charset="0"/>
              </a:rPr>
              <a:t>minh và bảo vệ định danh của các bên liên </a:t>
            </a:r>
            <a:r>
              <a:rPr lang="en-US" sz="3000" smtClean="0">
                <a:latin typeface="Arial" pitchFamily="34" charset="0"/>
              </a:rPr>
              <a:t>lạc</a:t>
            </a:r>
          </a:p>
          <a:p>
            <a:r>
              <a:rPr lang="en-US" sz="3000" smtClean="0">
                <a:latin typeface="Arial" pitchFamily="34" charset="0"/>
              </a:rPr>
              <a:t>Trong </a:t>
            </a:r>
            <a:r>
              <a:rPr lang="en-US" sz="3000">
                <a:latin typeface="Arial" pitchFamily="34" charset="0"/>
              </a:rPr>
              <a:t>chế độ này, 6 thông điệp được trao </a:t>
            </a:r>
            <a:r>
              <a:rPr lang="en-US" sz="3000" smtClean="0">
                <a:latin typeface="Arial" pitchFamily="34" charset="0"/>
              </a:rPr>
              <a:t>đổi</a:t>
            </a:r>
          </a:p>
          <a:p>
            <a:pPr lvl="1" algn="just"/>
            <a:r>
              <a:rPr lang="en-US" sz="2800" smtClean="0">
                <a:latin typeface="Arial" pitchFamily="34" charset="0"/>
              </a:rPr>
              <a:t>2 message đầu: thương </a:t>
            </a:r>
            <a:r>
              <a:rPr lang="en-US" sz="2800">
                <a:latin typeface="Arial" pitchFamily="34" charset="0"/>
              </a:rPr>
              <a:t>lượng </a:t>
            </a:r>
            <a:r>
              <a:rPr lang="en-US" sz="2800" smtClean="0">
                <a:latin typeface="Arial" pitchFamily="34" charset="0"/>
              </a:rPr>
              <a:t>tham số mật mã</a:t>
            </a:r>
          </a:p>
          <a:p>
            <a:pPr lvl="1" algn="just"/>
            <a:r>
              <a:rPr lang="en-US" sz="2800">
                <a:latin typeface="Arial" pitchFamily="34" charset="0"/>
              </a:rPr>
              <a:t>2 message </a:t>
            </a:r>
            <a:r>
              <a:rPr lang="en-US" sz="2800" smtClean="0">
                <a:latin typeface="Arial" pitchFamily="34" charset="0"/>
              </a:rPr>
              <a:t>giữa: trao </a:t>
            </a:r>
            <a:r>
              <a:rPr lang="en-US" sz="2800">
                <a:latin typeface="Arial" pitchFamily="34" charset="0"/>
              </a:rPr>
              <a:t>đổi khoá DH và </a:t>
            </a:r>
            <a:r>
              <a:rPr lang="en-US" sz="2800" smtClean="0">
                <a:latin typeface="Arial" pitchFamily="34" charset="0"/>
              </a:rPr>
              <a:t>Nonce</a:t>
            </a:r>
          </a:p>
          <a:p>
            <a:pPr lvl="1" algn="just"/>
            <a:r>
              <a:rPr lang="en-US" sz="2800">
                <a:latin typeface="Arial" pitchFamily="34" charset="0"/>
              </a:rPr>
              <a:t>2 message </a:t>
            </a:r>
            <a:r>
              <a:rPr lang="en-US" sz="2800" smtClean="0">
                <a:latin typeface="Arial" pitchFamily="34" charset="0"/>
              </a:rPr>
              <a:t>cuối: xác </a:t>
            </a:r>
            <a:r>
              <a:rPr lang="en-US" sz="2800">
                <a:latin typeface="Arial" pitchFamily="34" charset="0"/>
              </a:rPr>
              <a:t>thực các </a:t>
            </a:r>
            <a:r>
              <a:rPr lang="en-US" sz="2800" smtClean="0">
                <a:latin typeface="Arial" pitchFamily="34" charset="0"/>
              </a:rPr>
              <a:t>bên</a:t>
            </a:r>
            <a:endParaRPr lang="en-US" sz="2800">
              <a:latin typeface="Arial" pitchFamily="34" charset="0"/>
            </a:endParaRPr>
          </a:p>
          <a:p>
            <a:endParaRPr lang="en-US" sz="4400"/>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1 - Main </a:t>
            </a:r>
            <a:r>
              <a:rPr lang="en-US" b="0" smtClean="0">
                <a:latin typeface="Arial" pitchFamily="34" charset="0"/>
              </a:rPr>
              <a:t>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60</a:t>
            </a:fld>
            <a:endParaRPr lang="ru-RU" dirty="0"/>
          </a:p>
        </p:txBody>
      </p:sp>
    </p:spTree>
    <p:extLst>
      <p:ext uri="{BB962C8B-B14F-4D97-AF65-F5344CB8AC3E}">
        <p14:creationId xmlns:p14="http://schemas.microsoft.com/office/powerpoint/2010/main" val="13086560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342900" lvl="1" indent="-342900">
              <a:lnSpc>
                <a:spcPct val="114000"/>
              </a:lnSpc>
              <a:spcBef>
                <a:spcPts val="600"/>
              </a:spcBef>
              <a:spcAft>
                <a:spcPts val="600"/>
              </a:spcAft>
              <a:buFont typeface="Arial" pitchFamily="34" charset="0"/>
              <a:buChar char="•"/>
            </a:pPr>
            <a:r>
              <a:rPr lang="en-US">
                <a:latin typeface="Arial" pitchFamily="34" charset="0"/>
              </a:rPr>
              <a:t>Mô hình</a:t>
            </a:r>
          </a:p>
          <a:p>
            <a:endParaRPr lang="en-US"/>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1 - Main </a:t>
            </a:r>
            <a:r>
              <a:rPr lang="en-US" b="0" smtClean="0">
                <a:latin typeface="Arial" pitchFamily="34" charset="0"/>
              </a:rPr>
              <a:t>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61</a:t>
            </a:fld>
            <a:endParaRPr lang="ru-RU" dirty="0"/>
          </a:p>
        </p:txBody>
      </p:sp>
      <p:graphicFrame>
        <p:nvGraphicFramePr>
          <p:cNvPr id="5" name="Object 4"/>
          <p:cNvGraphicFramePr>
            <a:graphicFrameLocks noChangeAspect="1"/>
          </p:cNvGraphicFramePr>
          <p:nvPr>
            <p:extLst>
              <p:ext uri="{D42A27DB-BD31-4B8C-83A1-F6EECF244321}">
                <p14:modId xmlns:p14="http://schemas.microsoft.com/office/powerpoint/2010/main" val="1844623878"/>
              </p:ext>
            </p:extLst>
          </p:nvPr>
        </p:nvGraphicFramePr>
        <p:xfrm>
          <a:off x="0" y="1905000"/>
          <a:ext cx="9144000" cy="4572000"/>
        </p:xfrm>
        <a:graphic>
          <a:graphicData uri="http://schemas.openxmlformats.org/presentationml/2006/ole">
            <mc:AlternateContent xmlns:mc="http://schemas.openxmlformats.org/markup-compatibility/2006">
              <mc:Choice xmlns:v="urn:schemas-microsoft-com:vml" Requires="v">
                <p:oleObj spid="_x0000_s2087" name="Visio" r:id="rId4" imgW="2972991" imgH="1245394" progId="">
                  <p:embed/>
                </p:oleObj>
              </mc:Choice>
              <mc:Fallback>
                <p:oleObj name="Visio" r:id="rId4" imgW="2972991" imgH="1245394"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05000"/>
                        <a:ext cx="9144000" cy="4572000"/>
                      </a:xfrm>
                      <a:prstGeom prst="rect">
                        <a:avLst/>
                      </a:prstGeom>
                      <a:noFill/>
                      <a:ln>
                        <a:noFill/>
                      </a:ln>
                    </p:spPr>
                  </p:pic>
                </p:oleObj>
              </mc:Fallback>
            </mc:AlternateContent>
          </a:graphicData>
        </a:graphic>
      </p:graphicFrame>
      <p:sp>
        <p:nvSpPr>
          <p:cNvPr id="6" name="Rounded Rectangular Callout 5"/>
          <p:cNvSpPr/>
          <p:nvPr/>
        </p:nvSpPr>
        <p:spPr>
          <a:xfrm>
            <a:off x="2057400" y="1524000"/>
            <a:ext cx="5105399" cy="1592118"/>
          </a:xfrm>
          <a:prstGeom prst="wedgeRoundRectCallout">
            <a:avLst>
              <a:gd name="adj1" fmla="val -51415"/>
              <a:gd name="adj2" fmla="val 101387"/>
              <a:gd name="adj3" fmla="val 16667"/>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just"/>
            <a:r>
              <a:rPr lang="en-US" sz="2800">
                <a:solidFill>
                  <a:srgbClr val="FF0000"/>
                </a:solidFill>
                <a:latin typeface="Arial" panose="020B0604020202020204" pitchFamily="34" charset="0"/>
                <a:cs typeface="Arial" panose="020B0604020202020204" pitchFamily="34" charset="0"/>
              </a:rPr>
              <a:t>Tiêu đề </a:t>
            </a:r>
            <a:r>
              <a:rPr lang="en-US" sz="2800" smtClean="0">
                <a:solidFill>
                  <a:srgbClr val="FF0000"/>
                </a:solidFill>
                <a:latin typeface="Arial" panose="020B0604020202020204" pitchFamily="34" charset="0"/>
                <a:cs typeface="Arial" panose="020B0604020202020204" pitchFamily="34" charset="0"/>
              </a:rPr>
              <a:t>IKE:</a:t>
            </a:r>
            <a:endParaRPr lang="en-US" sz="2800">
              <a:solidFill>
                <a:srgbClr val="FF0000"/>
              </a:solidFill>
              <a:latin typeface="Arial" panose="020B0604020202020204" pitchFamily="34" charset="0"/>
              <a:cs typeface="Arial" panose="020B0604020202020204" pitchFamily="34" charset="0"/>
            </a:endParaRPr>
          </a:p>
          <a:p>
            <a:pPr marL="457200" indent="-457200" algn="just">
              <a:buFont typeface="Wingdings" panose="05000000000000000000" pitchFamily="2" charset="2"/>
              <a:buChar char="§"/>
            </a:pPr>
            <a:r>
              <a:rPr lang="en-US" sz="2800" smtClean="0">
                <a:solidFill>
                  <a:schemeClr val="tx1"/>
                </a:solidFill>
                <a:latin typeface="Arial" panose="020B0604020202020204" pitchFamily="34" charset="0"/>
                <a:cs typeface="Arial" panose="020B0604020202020204" pitchFamily="34" charset="0"/>
              </a:rPr>
              <a:t>Có </a:t>
            </a:r>
            <a:r>
              <a:rPr lang="en-US" sz="2800">
                <a:solidFill>
                  <a:schemeClr val="tx1"/>
                </a:solidFill>
                <a:latin typeface="Arial" panose="020B0604020202020204" pitchFamily="34" charset="0"/>
                <a:cs typeface="Arial" panose="020B0604020202020204" pitchFamily="34" charset="0"/>
              </a:rPr>
              <a:t>thể là số </a:t>
            </a:r>
            <a:r>
              <a:rPr lang="en-US" sz="2800" smtClean="0">
                <a:solidFill>
                  <a:schemeClr val="tx1"/>
                </a:solidFill>
                <a:latin typeface="Arial" panose="020B0604020202020204" pitchFamily="34" charset="0"/>
                <a:cs typeface="Arial" panose="020B0604020202020204" pitchFamily="34" charset="0"/>
              </a:rPr>
              <a:t>0</a:t>
            </a:r>
          </a:p>
          <a:p>
            <a:pPr marL="457200" indent="-457200" algn="just">
              <a:buFont typeface="Wingdings" panose="05000000000000000000" pitchFamily="2" charset="2"/>
              <a:buChar char="§"/>
            </a:pPr>
            <a:r>
              <a:rPr lang="en-US" sz="2800" smtClean="0">
                <a:solidFill>
                  <a:schemeClr val="tx1"/>
                </a:solidFill>
                <a:latin typeface="Arial" panose="020B0604020202020204" pitchFamily="34" charset="0"/>
                <a:cs typeface="Arial" panose="020B0604020202020204" pitchFamily="34" charset="0"/>
              </a:rPr>
              <a:t>Hay </a:t>
            </a:r>
            <a:r>
              <a:rPr lang="en-US" sz="2800">
                <a:solidFill>
                  <a:schemeClr val="tx1"/>
                </a:solidFill>
                <a:latin typeface="Arial" panose="020B0604020202020204" pitchFamily="34" charset="0"/>
                <a:cs typeface="Arial" panose="020B0604020202020204" pitchFamily="34" charset="0"/>
              </a:rPr>
              <a:t>là một messege digest</a:t>
            </a:r>
            <a:endParaRPr lang="en-US" sz="2800" dirty="0">
              <a:solidFill>
                <a:schemeClr val="tx1"/>
              </a:solidFill>
              <a:latin typeface="Arial" panose="020B0604020202020204" pitchFamily="34" charset="0"/>
              <a:cs typeface="Arial" panose="020B0604020202020204" pitchFamily="34" charset="0"/>
            </a:endParaRPr>
          </a:p>
        </p:txBody>
      </p:sp>
      <p:grpSp>
        <p:nvGrpSpPr>
          <p:cNvPr id="13" name="Group 12"/>
          <p:cNvGrpSpPr/>
          <p:nvPr/>
        </p:nvGrpSpPr>
        <p:grpSpPr>
          <a:xfrm>
            <a:off x="-152400" y="4114800"/>
            <a:ext cx="9525000" cy="1905000"/>
            <a:chOff x="-152400" y="4114800"/>
            <a:chExt cx="9525000" cy="1905000"/>
          </a:xfrm>
        </p:grpSpPr>
        <p:sp>
          <p:nvSpPr>
            <p:cNvPr id="7" name="TextBox 13"/>
            <p:cNvSpPr txBox="1">
              <a:spLocks noChangeArrowheads="1"/>
            </p:cNvSpPr>
            <p:nvPr/>
          </p:nvSpPr>
          <p:spPr bwMode="auto">
            <a:xfrm>
              <a:off x="-152400" y="41148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smtClean="0">
                  <a:solidFill>
                    <a:srgbClr val="0033CC"/>
                  </a:solidFill>
                </a:rPr>
                <a:t> 1</a:t>
              </a:r>
              <a:endParaRPr lang="en-US" b="1">
                <a:solidFill>
                  <a:srgbClr val="0033CC"/>
                </a:solidFill>
              </a:endParaRPr>
            </a:p>
          </p:txBody>
        </p:sp>
        <p:sp>
          <p:nvSpPr>
            <p:cNvPr id="8" name="TextBox 14"/>
            <p:cNvSpPr txBox="1">
              <a:spLocks noChangeArrowheads="1"/>
            </p:cNvSpPr>
            <p:nvPr/>
          </p:nvSpPr>
          <p:spPr bwMode="auto">
            <a:xfrm>
              <a:off x="8686800" y="4267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2</a:t>
              </a:r>
              <a:endParaRPr lang="en-US" b="1">
                <a:solidFill>
                  <a:srgbClr val="0033CC"/>
                </a:solidFill>
              </a:endParaRPr>
            </a:p>
          </p:txBody>
        </p:sp>
        <p:sp>
          <p:nvSpPr>
            <p:cNvPr id="9" name="TextBox 15"/>
            <p:cNvSpPr txBox="1">
              <a:spLocks noChangeArrowheads="1"/>
            </p:cNvSpPr>
            <p:nvPr/>
          </p:nvSpPr>
          <p:spPr bwMode="auto">
            <a:xfrm>
              <a:off x="-152400" y="4648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3</a:t>
              </a:r>
              <a:endParaRPr lang="en-US" b="1">
                <a:solidFill>
                  <a:srgbClr val="0033CC"/>
                </a:solidFill>
              </a:endParaRPr>
            </a:p>
          </p:txBody>
        </p:sp>
        <p:sp>
          <p:nvSpPr>
            <p:cNvPr id="10" name="TextBox 16"/>
            <p:cNvSpPr txBox="1">
              <a:spLocks noChangeArrowheads="1"/>
            </p:cNvSpPr>
            <p:nvPr/>
          </p:nvSpPr>
          <p:spPr bwMode="auto">
            <a:xfrm>
              <a:off x="8686800" y="4964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4</a:t>
              </a:r>
              <a:endParaRPr lang="en-US" b="1">
                <a:solidFill>
                  <a:srgbClr val="0033CC"/>
                </a:solidFill>
              </a:endParaRPr>
            </a:p>
          </p:txBody>
        </p:sp>
        <p:sp>
          <p:nvSpPr>
            <p:cNvPr id="11" name="TextBox 17"/>
            <p:cNvSpPr txBox="1">
              <a:spLocks noChangeArrowheads="1"/>
            </p:cNvSpPr>
            <p:nvPr/>
          </p:nvSpPr>
          <p:spPr bwMode="auto">
            <a:xfrm>
              <a:off x="8686800" y="5649912"/>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6</a:t>
              </a:r>
              <a:endParaRPr lang="en-US" b="1">
                <a:solidFill>
                  <a:srgbClr val="0033CC"/>
                </a:solidFill>
              </a:endParaRPr>
            </a:p>
          </p:txBody>
        </p:sp>
        <p:sp>
          <p:nvSpPr>
            <p:cNvPr id="12" name="TextBox 18"/>
            <p:cNvSpPr txBox="1">
              <a:spLocks noChangeArrowheads="1"/>
            </p:cNvSpPr>
            <p:nvPr/>
          </p:nvSpPr>
          <p:spPr bwMode="auto">
            <a:xfrm>
              <a:off x="-127000" y="5345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5</a:t>
              </a:r>
              <a:endParaRPr lang="en-US" b="1">
                <a:solidFill>
                  <a:srgbClr val="0033CC"/>
                </a:solidFill>
              </a:endParaRPr>
            </a:p>
          </p:txBody>
        </p:sp>
      </p:grpSp>
    </p:spTree>
    <p:extLst>
      <p:ext uri="{BB962C8B-B14F-4D97-AF65-F5344CB8AC3E}">
        <p14:creationId xmlns:p14="http://schemas.microsoft.com/office/powerpoint/2010/main" val="37580660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342900" lvl="1" indent="-342900">
              <a:lnSpc>
                <a:spcPct val="114000"/>
              </a:lnSpc>
              <a:spcBef>
                <a:spcPts val="600"/>
              </a:spcBef>
              <a:spcAft>
                <a:spcPts val="600"/>
              </a:spcAft>
              <a:buFont typeface="Arial" pitchFamily="34" charset="0"/>
              <a:buChar char="•"/>
            </a:pPr>
            <a:r>
              <a:rPr lang="en-US">
                <a:latin typeface="Arial" pitchFamily="34" charset="0"/>
              </a:rPr>
              <a:t>Mô hình</a:t>
            </a:r>
          </a:p>
          <a:p>
            <a:endParaRPr lang="en-US"/>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1 - Main </a:t>
            </a:r>
            <a:r>
              <a:rPr lang="en-US" b="0" smtClean="0">
                <a:latin typeface="Arial" pitchFamily="34" charset="0"/>
              </a:rPr>
              <a:t>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62</a:t>
            </a:fld>
            <a:endParaRPr lang="ru-RU" dirty="0"/>
          </a:p>
        </p:txBody>
      </p:sp>
      <p:graphicFrame>
        <p:nvGraphicFramePr>
          <p:cNvPr id="5" name="Object 4"/>
          <p:cNvGraphicFramePr>
            <a:graphicFrameLocks noChangeAspect="1"/>
          </p:cNvGraphicFramePr>
          <p:nvPr>
            <p:extLst>
              <p:ext uri="{D42A27DB-BD31-4B8C-83A1-F6EECF244321}">
                <p14:modId xmlns:p14="http://schemas.microsoft.com/office/powerpoint/2010/main" val="817860261"/>
              </p:ext>
            </p:extLst>
          </p:nvPr>
        </p:nvGraphicFramePr>
        <p:xfrm>
          <a:off x="0" y="1905000"/>
          <a:ext cx="9144000" cy="4572000"/>
        </p:xfrm>
        <a:graphic>
          <a:graphicData uri="http://schemas.openxmlformats.org/presentationml/2006/ole">
            <mc:AlternateContent xmlns:mc="http://schemas.openxmlformats.org/markup-compatibility/2006">
              <mc:Choice xmlns:v="urn:schemas-microsoft-com:vml" Requires="v">
                <p:oleObj spid="_x0000_s3110" name="Visio" r:id="rId3" imgW="2972991" imgH="1245394" progId="">
                  <p:embed/>
                </p:oleObj>
              </mc:Choice>
              <mc:Fallback>
                <p:oleObj name="Visio" r:id="rId3" imgW="2972991" imgH="124539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000"/>
                        <a:ext cx="9144000" cy="4572000"/>
                      </a:xfrm>
                      <a:prstGeom prst="rect">
                        <a:avLst/>
                      </a:prstGeom>
                      <a:noFill/>
                      <a:ln>
                        <a:noFill/>
                      </a:ln>
                    </p:spPr>
                  </p:pic>
                </p:oleObj>
              </mc:Fallback>
            </mc:AlternateContent>
          </a:graphicData>
        </a:graphic>
      </p:graphicFrame>
      <p:sp>
        <p:nvSpPr>
          <p:cNvPr id="6" name="Rounded Rectangular Callout 5"/>
          <p:cNvSpPr/>
          <p:nvPr/>
        </p:nvSpPr>
        <p:spPr>
          <a:xfrm>
            <a:off x="2362201" y="838200"/>
            <a:ext cx="4343399" cy="3048000"/>
          </a:xfrm>
          <a:prstGeom prst="wedgeRoundRectCallout">
            <a:avLst>
              <a:gd name="adj1" fmla="val -87082"/>
              <a:gd name="adj2" fmla="val 51556"/>
              <a:gd name="adj3" fmla="val 16667"/>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just"/>
            <a:r>
              <a:rPr lang="en-US" sz="2800" smtClean="0">
                <a:solidFill>
                  <a:srgbClr val="FF0000"/>
                </a:solidFill>
                <a:latin typeface="Arial" panose="020B0604020202020204" pitchFamily="34" charset="0"/>
                <a:cs typeface="Arial" panose="020B0604020202020204" pitchFamily="34" charset="0"/>
              </a:rPr>
              <a:t>SA </a:t>
            </a:r>
            <a:r>
              <a:rPr lang="en-US" sz="2800">
                <a:solidFill>
                  <a:srgbClr val="FF0000"/>
                </a:solidFill>
                <a:latin typeface="Arial" panose="020B0604020202020204" pitchFamily="34" charset="0"/>
                <a:cs typeface="Arial" panose="020B0604020202020204" pitchFamily="34" charset="0"/>
              </a:rPr>
              <a:t>– một ds thuộc tính an </a:t>
            </a:r>
            <a:r>
              <a:rPr lang="en-US" sz="2800" smtClean="0">
                <a:solidFill>
                  <a:srgbClr val="FF0000"/>
                </a:solidFill>
                <a:latin typeface="Arial" panose="020B0604020202020204" pitchFamily="34" charset="0"/>
                <a:cs typeface="Arial" panose="020B0604020202020204" pitchFamily="34" charset="0"/>
              </a:rPr>
              <a:t>toàn:</a:t>
            </a:r>
          </a:p>
          <a:p>
            <a:pPr marL="457200" indent="-457200" algn="just">
              <a:buFont typeface="Wingdings" panose="05000000000000000000" pitchFamily="2" charset="2"/>
              <a:buChar char="§"/>
            </a:pPr>
            <a:r>
              <a:rPr lang="en-US" sz="2800" smtClean="0">
                <a:solidFill>
                  <a:schemeClr val="tx1"/>
                </a:solidFill>
                <a:latin typeface="Arial" panose="020B0604020202020204" pitchFamily="34" charset="0"/>
                <a:cs typeface="Arial" panose="020B0604020202020204" pitchFamily="34" charset="0"/>
              </a:rPr>
              <a:t>HMAC?</a:t>
            </a:r>
          </a:p>
          <a:p>
            <a:pPr marL="457200" indent="-457200" algn="just">
              <a:buFont typeface="Wingdings" panose="05000000000000000000" pitchFamily="2" charset="2"/>
              <a:buChar char="§"/>
            </a:pPr>
            <a:r>
              <a:rPr lang="en-US" sz="2800" smtClean="0">
                <a:solidFill>
                  <a:schemeClr val="tx1"/>
                </a:solidFill>
                <a:latin typeface="Arial" panose="020B0604020202020204" pitchFamily="34" charset="0"/>
                <a:cs typeface="Arial" panose="020B0604020202020204" pitchFamily="34" charset="0"/>
              </a:rPr>
              <a:t>DH Group?</a:t>
            </a:r>
          </a:p>
          <a:p>
            <a:pPr marL="457200" indent="-457200" algn="just">
              <a:buFont typeface="Wingdings" panose="05000000000000000000" pitchFamily="2" charset="2"/>
              <a:buChar char="§"/>
            </a:pPr>
            <a:r>
              <a:rPr lang="en-US" sz="2800" smtClean="0">
                <a:solidFill>
                  <a:schemeClr val="tx1"/>
                </a:solidFill>
                <a:latin typeface="Arial" panose="020B0604020202020204" pitchFamily="34" charset="0"/>
                <a:cs typeface="Arial" panose="020B0604020202020204" pitchFamily="34" charset="0"/>
              </a:rPr>
              <a:t>Encryption algorithm, Key length?</a:t>
            </a:r>
          </a:p>
          <a:p>
            <a:pPr marL="457200" indent="-457200" algn="just">
              <a:buFont typeface="Wingdings" panose="05000000000000000000" pitchFamily="2" charset="2"/>
              <a:buChar char="§"/>
            </a:pPr>
            <a:r>
              <a:rPr lang="en-US" sz="2800" smtClean="0">
                <a:solidFill>
                  <a:schemeClr val="tx1"/>
                </a:solidFill>
                <a:latin typeface="Arial" panose="020B0604020202020204" pitchFamily="34" charset="0"/>
                <a:cs typeface="Arial" panose="020B0604020202020204" pitchFamily="34" charset="0"/>
              </a:rPr>
              <a:t>Authen method?...</a:t>
            </a:r>
            <a:endParaRPr lang="en-US" sz="2800" dirty="0">
              <a:solidFill>
                <a:schemeClr val="tx1"/>
              </a:solidFill>
              <a:latin typeface="Arial" panose="020B0604020202020204" pitchFamily="34" charset="0"/>
              <a:cs typeface="Arial" panose="020B0604020202020204" pitchFamily="34" charset="0"/>
            </a:endParaRPr>
          </a:p>
        </p:txBody>
      </p:sp>
      <p:pic>
        <p:nvPicPr>
          <p:cNvPr id="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0254" y="6324600"/>
            <a:ext cx="172994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13"/>
          <p:cNvGrpSpPr/>
          <p:nvPr/>
        </p:nvGrpSpPr>
        <p:grpSpPr>
          <a:xfrm>
            <a:off x="-152400" y="4114800"/>
            <a:ext cx="9525000" cy="1905000"/>
            <a:chOff x="-152400" y="4114800"/>
            <a:chExt cx="9525000" cy="1905000"/>
          </a:xfrm>
        </p:grpSpPr>
        <p:sp>
          <p:nvSpPr>
            <p:cNvPr id="15" name="TextBox 13"/>
            <p:cNvSpPr txBox="1">
              <a:spLocks noChangeArrowheads="1"/>
            </p:cNvSpPr>
            <p:nvPr/>
          </p:nvSpPr>
          <p:spPr bwMode="auto">
            <a:xfrm>
              <a:off x="-152400" y="41148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smtClean="0">
                  <a:solidFill>
                    <a:srgbClr val="0033CC"/>
                  </a:solidFill>
                </a:rPr>
                <a:t> 1</a:t>
              </a:r>
              <a:endParaRPr lang="en-US" b="1">
                <a:solidFill>
                  <a:srgbClr val="0033CC"/>
                </a:solidFill>
              </a:endParaRPr>
            </a:p>
          </p:txBody>
        </p:sp>
        <p:sp>
          <p:nvSpPr>
            <p:cNvPr id="16" name="TextBox 14"/>
            <p:cNvSpPr txBox="1">
              <a:spLocks noChangeArrowheads="1"/>
            </p:cNvSpPr>
            <p:nvPr/>
          </p:nvSpPr>
          <p:spPr bwMode="auto">
            <a:xfrm>
              <a:off x="8686800" y="4267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2</a:t>
              </a:r>
              <a:endParaRPr lang="en-US" b="1">
                <a:solidFill>
                  <a:srgbClr val="0033CC"/>
                </a:solidFill>
              </a:endParaRPr>
            </a:p>
          </p:txBody>
        </p:sp>
        <p:sp>
          <p:nvSpPr>
            <p:cNvPr id="17" name="TextBox 15"/>
            <p:cNvSpPr txBox="1">
              <a:spLocks noChangeArrowheads="1"/>
            </p:cNvSpPr>
            <p:nvPr/>
          </p:nvSpPr>
          <p:spPr bwMode="auto">
            <a:xfrm>
              <a:off x="-152400" y="4648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3</a:t>
              </a:r>
              <a:endParaRPr lang="en-US" b="1">
                <a:solidFill>
                  <a:srgbClr val="0033CC"/>
                </a:solidFill>
              </a:endParaRPr>
            </a:p>
          </p:txBody>
        </p:sp>
        <p:sp>
          <p:nvSpPr>
            <p:cNvPr id="18" name="TextBox 16"/>
            <p:cNvSpPr txBox="1">
              <a:spLocks noChangeArrowheads="1"/>
            </p:cNvSpPr>
            <p:nvPr/>
          </p:nvSpPr>
          <p:spPr bwMode="auto">
            <a:xfrm>
              <a:off x="8686800" y="4964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4</a:t>
              </a:r>
              <a:endParaRPr lang="en-US" b="1">
                <a:solidFill>
                  <a:srgbClr val="0033CC"/>
                </a:solidFill>
              </a:endParaRPr>
            </a:p>
          </p:txBody>
        </p:sp>
        <p:sp>
          <p:nvSpPr>
            <p:cNvPr id="19" name="TextBox 17"/>
            <p:cNvSpPr txBox="1">
              <a:spLocks noChangeArrowheads="1"/>
            </p:cNvSpPr>
            <p:nvPr/>
          </p:nvSpPr>
          <p:spPr bwMode="auto">
            <a:xfrm>
              <a:off x="8686800" y="5649912"/>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6</a:t>
              </a:r>
              <a:endParaRPr lang="en-US" b="1">
                <a:solidFill>
                  <a:srgbClr val="0033CC"/>
                </a:solidFill>
              </a:endParaRPr>
            </a:p>
          </p:txBody>
        </p:sp>
        <p:sp>
          <p:nvSpPr>
            <p:cNvPr id="20" name="TextBox 18"/>
            <p:cNvSpPr txBox="1">
              <a:spLocks noChangeArrowheads="1"/>
            </p:cNvSpPr>
            <p:nvPr/>
          </p:nvSpPr>
          <p:spPr bwMode="auto">
            <a:xfrm>
              <a:off x="-127000" y="5345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5</a:t>
              </a:r>
              <a:endParaRPr lang="en-US" b="1">
                <a:solidFill>
                  <a:srgbClr val="0033CC"/>
                </a:solidFill>
              </a:endParaRPr>
            </a:p>
          </p:txBody>
        </p:sp>
      </p:grpSp>
    </p:spTree>
    <p:extLst>
      <p:ext uri="{BB962C8B-B14F-4D97-AF65-F5344CB8AC3E}">
        <p14:creationId xmlns:p14="http://schemas.microsoft.com/office/powerpoint/2010/main" val="15947562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342900" lvl="1" indent="-342900">
              <a:lnSpc>
                <a:spcPct val="114000"/>
              </a:lnSpc>
              <a:spcBef>
                <a:spcPts val="600"/>
              </a:spcBef>
              <a:spcAft>
                <a:spcPts val="600"/>
              </a:spcAft>
              <a:buFont typeface="Arial" pitchFamily="34" charset="0"/>
              <a:buChar char="•"/>
            </a:pPr>
            <a:r>
              <a:rPr lang="en-US">
                <a:latin typeface="Arial" pitchFamily="34" charset="0"/>
              </a:rPr>
              <a:t>Mô hình</a:t>
            </a:r>
          </a:p>
          <a:p>
            <a:endParaRPr lang="en-US"/>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1 - Main </a:t>
            </a:r>
            <a:r>
              <a:rPr lang="en-US" b="0" smtClean="0">
                <a:latin typeface="Arial" pitchFamily="34" charset="0"/>
              </a:rPr>
              <a:t>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63</a:t>
            </a:fld>
            <a:endParaRPr lang="ru-RU" dirty="0"/>
          </a:p>
        </p:txBody>
      </p:sp>
      <p:graphicFrame>
        <p:nvGraphicFramePr>
          <p:cNvPr id="5" name="Object 4"/>
          <p:cNvGraphicFramePr>
            <a:graphicFrameLocks noChangeAspect="1"/>
          </p:cNvGraphicFramePr>
          <p:nvPr>
            <p:extLst>
              <p:ext uri="{D42A27DB-BD31-4B8C-83A1-F6EECF244321}">
                <p14:modId xmlns:p14="http://schemas.microsoft.com/office/powerpoint/2010/main" val="817860261"/>
              </p:ext>
            </p:extLst>
          </p:nvPr>
        </p:nvGraphicFramePr>
        <p:xfrm>
          <a:off x="0" y="1905000"/>
          <a:ext cx="9144000" cy="4572000"/>
        </p:xfrm>
        <a:graphic>
          <a:graphicData uri="http://schemas.openxmlformats.org/presentationml/2006/ole">
            <mc:AlternateContent xmlns:mc="http://schemas.openxmlformats.org/markup-compatibility/2006">
              <mc:Choice xmlns:v="urn:schemas-microsoft-com:vml" Requires="v">
                <p:oleObj spid="_x0000_s4134" name="Visio" r:id="rId3" imgW="2972991" imgH="1245394" progId="">
                  <p:embed/>
                </p:oleObj>
              </mc:Choice>
              <mc:Fallback>
                <p:oleObj name="Visio" r:id="rId3" imgW="2972991" imgH="124539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000"/>
                        <a:ext cx="9144000" cy="4572000"/>
                      </a:xfrm>
                      <a:prstGeom prst="rect">
                        <a:avLst/>
                      </a:prstGeom>
                      <a:noFill/>
                      <a:ln>
                        <a:noFill/>
                      </a:ln>
                    </p:spPr>
                  </p:pic>
                </p:oleObj>
              </mc:Fallback>
            </mc:AlternateContent>
          </a:graphicData>
        </a:graphic>
      </p:graphicFrame>
      <p:pic>
        <p:nvPicPr>
          <p:cNvPr id="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0254" y="6324600"/>
            <a:ext cx="172994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6"/>
          <p:cNvSpPr/>
          <p:nvPr/>
        </p:nvSpPr>
        <p:spPr>
          <a:xfrm>
            <a:off x="2057400" y="914400"/>
            <a:ext cx="5105399" cy="2201718"/>
          </a:xfrm>
          <a:prstGeom prst="wedgeRoundRectCallout">
            <a:avLst>
              <a:gd name="adj1" fmla="val 45423"/>
              <a:gd name="adj2" fmla="val 97867"/>
              <a:gd name="adj3" fmla="val 16667"/>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just"/>
            <a:r>
              <a:rPr lang="en-US" sz="2800" smtClean="0">
                <a:solidFill>
                  <a:srgbClr val="FF0000"/>
                </a:solidFill>
                <a:latin typeface="Arial" panose="020B0604020202020204" pitchFamily="34" charset="0"/>
                <a:cs typeface="Arial" panose="020B0604020202020204" pitchFamily="34" charset="0"/>
              </a:rPr>
              <a:t>Bên nhận:</a:t>
            </a:r>
          </a:p>
          <a:p>
            <a:pPr marL="457200" indent="-457200" algn="just">
              <a:buFont typeface="Wingdings" panose="05000000000000000000" pitchFamily="2" charset="2"/>
              <a:buChar char="§"/>
            </a:pPr>
            <a:r>
              <a:rPr lang="en-US" sz="2800" smtClean="0">
                <a:solidFill>
                  <a:schemeClr val="tx1"/>
                </a:solidFill>
                <a:latin typeface="Arial" panose="020B0604020202020204" pitchFamily="34" charset="0"/>
                <a:cs typeface="Arial" panose="020B0604020202020204" pitchFamily="34" charset="0"/>
              </a:rPr>
              <a:t>Lựa </a:t>
            </a:r>
            <a:r>
              <a:rPr lang="en-US" sz="2800">
                <a:solidFill>
                  <a:schemeClr val="tx1"/>
                </a:solidFill>
                <a:latin typeface="Arial" panose="020B0604020202020204" pitchFamily="34" charset="0"/>
                <a:cs typeface="Arial" panose="020B0604020202020204" pitchFamily="34" charset="0"/>
              </a:rPr>
              <a:t>chọn các thuộc tính an toàn trong ds SA nhận </a:t>
            </a:r>
            <a:r>
              <a:rPr lang="en-US" sz="2800" smtClean="0">
                <a:solidFill>
                  <a:schemeClr val="tx1"/>
                </a:solidFill>
                <a:latin typeface="Arial" panose="020B0604020202020204" pitchFamily="34" charset="0"/>
                <a:cs typeface="Arial" panose="020B0604020202020204" pitchFamily="34" charset="0"/>
              </a:rPr>
              <a:t>được.</a:t>
            </a:r>
          </a:p>
          <a:p>
            <a:pPr marL="457200" indent="-457200" algn="just">
              <a:buFont typeface="Wingdings" panose="05000000000000000000" pitchFamily="2" charset="2"/>
              <a:buChar char="§"/>
            </a:pPr>
            <a:r>
              <a:rPr lang="en-US" sz="2800" smtClean="0">
                <a:solidFill>
                  <a:schemeClr val="tx1"/>
                </a:solidFill>
                <a:latin typeface="Arial" panose="020B0604020202020204" pitchFamily="34" charset="0"/>
                <a:cs typeface="Arial" panose="020B0604020202020204" pitchFamily="34" charset="0"/>
              </a:rPr>
              <a:t>Gửi </a:t>
            </a:r>
            <a:r>
              <a:rPr lang="en-US" sz="2800">
                <a:solidFill>
                  <a:schemeClr val="tx1"/>
                </a:solidFill>
                <a:latin typeface="Arial" panose="020B0604020202020204" pitchFamily="34" charset="0"/>
                <a:cs typeface="Arial" panose="020B0604020202020204" pitchFamily="34" charset="0"/>
              </a:rPr>
              <a:t>lại cho bên gửi</a:t>
            </a:r>
            <a:endParaRPr lang="en-US" sz="2800" dirty="0">
              <a:solidFill>
                <a:schemeClr val="tx1"/>
              </a:solidFill>
              <a:latin typeface="Arial" panose="020B0604020202020204" pitchFamily="34" charset="0"/>
              <a:cs typeface="Arial" panose="020B0604020202020204" pitchFamily="34" charset="0"/>
            </a:endParaRPr>
          </a:p>
        </p:txBody>
      </p:sp>
      <p:grpSp>
        <p:nvGrpSpPr>
          <p:cNvPr id="14" name="Group 13"/>
          <p:cNvGrpSpPr/>
          <p:nvPr/>
        </p:nvGrpSpPr>
        <p:grpSpPr>
          <a:xfrm>
            <a:off x="-152400" y="4114800"/>
            <a:ext cx="9525000" cy="1905000"/>
            <a:chOff x="-152400" y="4114800"/>
            <a:chExt cx="9525000" cy="1905000"/>
          </a:xfrm>
        </p:grpSpPr>
        <p:sp>
          <p:nvSpPr>
            <p:cNvPr id="15" name="TextBox 13"/>
            <p:cNvSpPr txBox="1">
              <a:spLocks noChangeArrowheads="1"/>
            </p:cNvSpPr>
            <p:nvPr/>
          </p:nvSpPr>
          <p:spPr bwMode="auto">
            <a:xfrm>
              <a:off x="-152400" y="41148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smtClean="0">
                  <a:solidFill>
                    <a:srgbClr val="0033CC"/>
                  </a:solidFill>
                </a:rPr>
                <a:t> 1</a:t>
              </a:r>
              <a:endParaRPr lang="en-US" b="1">
                <a:solidFill>
                  <a:srgbClr val="0033CC"/>
                </a:solidFill>
              </a:endParaRPr>
            </a:p>
          </p:txBody>
        </p:sp>
        <p:sp>
          <p:nvSpPr>
            <p:cNvPr id="16" name="TextBox 14"/>
            <p:cNvSpPr txBox="1">
              <a:spLocks noChangeArrowheads="1"/>
            </p:cNvSpPr>
            <p:nvPr/>
          </p:nvSpPr>
          <p:spPr bwMode="auto">
            <a:xfrm>
              <a:off x="8686800" y="4267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2</a:t>
              </a:r>
              <a:endParaRPr lang="en-US" b="1">
                <a:solidFill>
                  <a:srgbClr val="0033CC"/>
                </a:solidFill>
              </a:endParaRPr>
            </a:p>
          </p:txBody>
        </p:sp>
        <p:sp>
          <p:nvSpPr>
            <p:cNvPr id="17" name="TextBox 15"/>
            <p:cNvSpPr txBox="1">
              <a:spLocks noChangeArrowheads="1"/>
            </p:cNvSpPr>
            <p:nvPr/>
          </p:nvSpPr>
          <p:spPr bwMode="auto">
            <a:xfrm>
              <a:off x="-152400" y="4648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3</a:t>
              </a:r>
              <a:endParaRPr lang="en-US" b="1">
                <a:solidFill>
                  <a:srgbClr val="0033CC"/>
                </a:solidFill>
              </a:endParaRPr>
            </a:p>
          </p:txBody>
        </p:sp>
        <p:sp>
          <p:nvSpPr>
            <p:cNvPr id="18" name="TextBox 16"/>
            <p:cNvSpPr txBox="1">
              <a:spLocks noChangeArrowheads="1"/>
            </p:cNvSpPr>
            <p:nvPr/>
          </p:nvSpPr>
          <p:spPr bwMode="auto">
            <a:xfrm>
              <a:off x="8686800" y="4964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4</a:t>
              </a:r>
              <a:endParaRPr lang="en-US" b="1">
                <a:solidFill>
                  <a:srgbClr val="0033CC"/>
                </a:solidFill>
              </a:endParaRPr>
            </a:p>
          </p:txBody>
        </p:sp>
        <p:sp>
          <p:nvSpPr>
            <p:cNvPr id="19" name="TextBox 17"/>
            <p:cNvSpPr txBox="1">
              <a:spLocks noChangeArrowheads="1"/>
            </p:cNvSpPr>
            <p:nvPr/>
          </p:nvSpPr>
          <p:spPr bwMode="auto">
            <a:xfrm>
              <a:off x="8686800" y="5649912"/>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6</a:t>
              </a:r>
              <a:endParaRPr lang="en-US" b="1">
                <a:solidFill>
                  <a:srgbClr val="0033CC"/>
                </a:solidFill>
              </a:endParaRPr>
            </a:p>
          </p:txBody>
        </p:sp>
        <p:sp>
          <p:nvSpPr>
            <p:cNvPr id="20" name="TextBox 18"/>
            <p:cNvSpPr txBox="1">
              <a:spLocks noChangeArrowheads="1"/>
            </p:cNvSpPr>
            <p:nvPr/>
          </p:nvSpPr>
          <p:spPr bwMode="auto">
            <a:xfrm>
              <a:off x="-127000" y="5345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5</a:t>
              </a:r>
              <a:endParaRPr lang="en-US" b="1">
                <a:solidFill>
                  <a:srgbClr val="0033CC"/>
                </a:solidFill>
              </a:endParaRPr>
            </a:p>
          </p:txBody>
        </p:sp>
      </p:grpSp>
    </p:spTree>
    <p:extLst>
      <p:ext uri="{BB962C8B-B14F-4D97-AF65-F5344CB8AC3E}">
        <p14:creationId xmlns:p14="http://schemas.microsoft.com/office/powerpoint/2010/main" val="15947562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0" y="1219200"/>
            <a:ext cx="9144000" cy="3352800"/>
            <a:chOff x="0" y="1371600"/>
            <a:chExt cx="9144000" cy="3352800"/>
          </a:xfrm>
        </p:grpSpPr>
        <p:sp>
          <p:nvSpPr>
            <p:cNvPr id="12" name="Oval 11"/>
            <p:cNvSpPr/>
            <p:nvPr/>
          </p:nvSpPr>
          <p:spPr>
            <a:xfrm>
              <a:off x="6019800" y="4038600"/>
              <a:ext cx="31242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Oval 8"/>
            <p:cNvSpPr/>
            <p:nvPr/>
          </p:nvSpPr>
          <p:spPr>
            <a:xfrm>
              <a:off x="0" y="3810000"/>
              <a:ext cx="31242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ounded Rectangular Callout 6"/>
            <p:cNvSpPr/>
            <p:nvPr/>
          </p:nvSpPr>
          <p:spPr>
            <a:xfrm>
              <a:off x="2057400" y="1371600"/>
              <a:ext cx="5105399" cy="1447801"/>
            </a:xfrm>
            <a:prstGeom prst="wedgeRoundRectCallout">
              <a:avLst>
                <a:gd name="adj1" fmla="val -1933"/>
                <a:gd name="adj2" fmla="val 48625"/>
                <a:gd name="adj3" fmla="val 16667"/>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just"/>
              <a:r>
                <a:rPr lang="en-US" sz="2800" smtClean="0">
                  <a:solidFill>
                    <a:srgbClr val="FF0000"/>
                  </a:solidFill>
                  <a:latin typeface="Arial" panose="020B0604020202020204" pitchFamily="34" charset="0"/>
                  <a:cs typeface="Arial" panose="020B0604020202020204" pitchFamily="34" charset="0"/>
                </a:rPr>
                <a:t>Hai </a:t>
              </a:r>
              <a:r>
                <a:rPr lang="en-US" sz="2800">
                  <a:solidFill>
                    <a:srgbClr val="FF0000"/>
                  </a:solidFill>
                  <a:latin typeface="Arial" panose="020B0604020202020204" pitchFamily="34" charset="0"/>
                  <a:cs typeface="Arial" panose="020B0604020202020204" pitchFamily="34" charset="0"/>
                </a:rPr>
                <a:t>gói này chưa được mã hóa vì chưa có khóa!</a:t>
              </a:r>
              <a:endParaRPr lang="en-US" sz="2800">
                <a:solidFill>
                  <a:schemeClr val="tx1"/>
                </a:solidFill>
                <a:latin typeface="Arial" panose="020B0604020202020204" pitchFamily="34" charset="0"/>
                <a:cs typeface="Arial" panose="020B0604020202020204" pitchFamily="34" charset="0"/>
              </a:endParaRPr>
            </a:p>
            <a:p>
              <a:pPr algn="just"/>
              <a:endParaRPr lang="en-US" sz="2800" dirty="0">
                <a:solidFill>
                  <a:schemeClr val="tx1"/>
                </a:solidFill>
                <a:latin typeface="Arial" panose="020B0604020202020204" pitchFamily="34" charset="0"/>
                <a:cs typeface="Arial" panose="020B0604020202020204" pitchFamily="34" charset="0"/>
              </a:endParaRPr>
            </a:p>
          </p:txBody>
        </p:sp>
        <p:cxnSp>
          <p:nvCxnSpPr>
            <p:cNvPr id="10" name="Straight Arrow Connector 9"/>
            <p:cNvCxnSpPr>
              <a:stCxn id="12" idx="1"/>
            </p:cNvCxnSpPr>
            <p:nvPr/>
          </p:nvCxnSpPr>
          <p:spPr>
            <a:xfrm flipH="1" flipV="1">
              <a:off x="5029200" y="2819401"/>
              <a:ext cx="1448128" cy="1319632"/>
            </a:xfrm>
            <a:prstGeom prst="straightConnector1">
              <a:avLst/>
            </a:prstGeom>
            <a:ln w="28575">
              <a:solidFill>
                <a:srgbClr val="0033CC"/>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981200" y="2819401"/>
              <a:ext cx="1524000" cy="990599"/>
            </a:xfrm>
            <a:prstGeom prst="straightConnector1">
              <a:avLst/>
            </a:prstGeom>
            <a:ln w="28575">
              <a:solidFill>
                <a:srgbClr val="0033CC"/>
              </a:solidFill>
              <a:tailEnd type="arrow"/>
            </a:ln>
          </p:spPr>
          <p:style>
            <a:lnRef idx="1">
              <a:schemeClr val="accent1"/>
            </a:lnRef>
            <a:fillRef idx="0">
              <a:schemeClr val="accent1"/>
            </a:fillRef>
            <a:effectRef idx="0">
              <a:schemeClr val="accent1"/>
            </a:effectRef>
            <a:fontRef idx="minor">
              <a:schemeClr val="tx1"/>
            </a:fontRef>
          </p:style>
        </p:cxnSp>
      </p:grpSp>
      <p:sp>
        <p:nvSpPr>
          <p:cNvPr id="2" name="Content Placeholder 1"/>
          <p:cNvSpPr>
            <a:spLocks noGrp="1"/>
          </p:cNvSpPr>
          <p:nvPr>
            <p:ph sz="quarter" idx="13"/>
          </p:nvPr>
        </p:nvSpPr>
        <p:spPr/>
        <p:txBody>
          <a:bodyPr/>
          <a:lstStyle/>
          <a:p>
            <a:pPr marL="342900" lvl="1" indent="-342900">
              <a:lnSpc>
                <a:spcPct val="114000"/>
              </a:lnSpc>
              <a:spcBef>
                <a:spcPts val="600"/>
              </a:spcBef>
              <a:spcAft>
                <a:spcPts val="600"/>
              </a:spcAft>
              <a:buFont typeface="Arial" pitchFamily="34" charset="0"/>
              <a:buChar char="•"/>
            </a:pPr>
            <a:r>
              <a:rPr lang="en-US">
                <a:latin typeface="Arial" pitchFamily="34" charset="0"/>
              </a:rPr>
              <a:t>Mô hình</a:t>
            </a:r>
          </a:p>
          <a:p>
            <a:endParaRPr lang="en-US"/>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1 - Main </a:t>
            </a:r>
            <a:r>
              <a:rPr lang="en-US" b="0" smtClean="0">
                <a:latin typeface="Arial" pitchFamily="34" charset="0"/>
              </a:rPr>
              <a:t>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64</a:t>
            </a:fld>
            <a:endParaRPr lang="ru-RU" dirty="0"/>
          </a:p>
        </p:txBody>
      </p:sp>
      <p:graphicFrame>
        <p:nvGraphicFramePr>
          <p:cNvPr id="5" name="Object 4"/>
          <p:cNvGraphicFramePr>
            <a:graphicFrameLocks noChangeAspect="1"/>
          </p:cNvGraphicFramePr>
          <p:nvPr>
            <p:extLst>
              <p:ext uri="{D42A27DB-BD31-4B8C-83A1-F6EECF244321}">
                <p14:modId xmlns:p14="http://schemas.microsoft.com/office/powerpoint/2010/main" val="4048219266"/>
              </p:ext>
            </p:extLst>
          </p:nvPr>
        </p:nvGraphicFramePr>
        <p:xfrm>
          <a:off x="0" y="1752600"/>
          <a:ext cx="9144000" cy="4572000"/>
        </p:xfrm>
        <a:graphic>
          <a:graphicData uri="http://schemas.openxmlformats.org/presentationml/2006/ole">
            <mc:AlternateContent xmlns:mc="http://schemas.openxmlformats.org/markup-compatibility/2006">
              <mc:Choice xmlns:v="urn:schemas-microsoft-com:vml" Requires="v">
                <p:oleObj spid="_x0000_s5158" name="Visio" r:id="rId3" imgW="2972991" imgH="1245394" progId="">
                  <p:embed/>
                </p:oleObj>
              </mc:Choice>
              <mc:Fallback>
                <p:oleObj name="Visio" r:id="rId3" imgW="2972991" imgH="124539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52600"/>
                        <a:ext cx="9144000" cy="4572000"/>
                      </a:xfrm>
                      <a:prstGeom prst="rect">
                        <a:avLst/>
                      </a:prstGeom>
                      <a:noFill/>
                      <a:ln>
                        <a:noFill/>
                      </a:ln>
                    </p:spPr>
                  </p:pic>
                </p:oleObj>
              </mc:Fallback>
            </mc:AlternateContent>
          </a:graphicData>
        </a:graphic>
      </p:graphicFrame>
      <p:pic>
        <p:nvPicPr>
          <p:cNvPr id="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0254" y="6324600"/>
            <a:ext cx="172994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16"/>
          <p:cNvGrpSpPr/>
          <p:nvPr/>
        </p:nvGrpSpPr>
        <p:grpSpPr>
          <a:xfrm>
            <a:off x="-152400" y="4114800"/>
            <a:ext cx="9525000" cy="1905000"/>
            <a:chOff x="-152400" y="4114800"/>
            <a:chExt cx="9525000" cy="1905000"/>
          </a:xfrm>
        </p:grpSpPr>
        <p:sp>
          <p:nvSpPr>
            <p:cNvPr id="18" name="TextBox 13"/>
            <p:cNvSpPr txBox="1">
              <a:spLocks noChangeArrowheads="1"/>
            </p:cNvSpPr>
            <p:nvPr/>
          </p:nvSpPr>
          <p:spPr bwMode="auto">
            <a:xfrm>
              <a:off x="-152400" y="41148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smtClean="0">
                  <a:solidFill>
                    <a:srgbClr val="0033CC"/>
                  </a:solidFill>
                </a:rPr>
                <a:t> 1</a:t>
              </a:r>
              <a:endParaRPr lang="en-US" b="1">
                <a:solidFill>
                  <a:srgbClr val="0033CC"/>
                </a:solidFill>
              </a:endParaRPr>
            </a:p>
          </p:txBody>
        </p:sp>
        <p:sp>
          <p:nvSpPr>
            <p:cNvPr id="19" name="TextBox 14"/>
            <p:cNvSpPr txBox="1">
              <a:spLocks noChangeArrowheads="1"/>
            </p:cNvSpPr>
            <p:nvPr/>
          </p:nvSpPr>
          <p:spPr bwMode="auto">
            <a:xfrm>
              <a:off x="8686800" y="4267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2</a:t>
              </a:r>
              <a:endParaRPr lang="en-US" b="1">
                <a:solidFill>
                  <a:srgbClr val="0033CC"/>
                </a:solidFill>
              </a:endParaRPr>
            </a:p>
          </p:txBody>
        </p:sp>
        <p:sp>
          <p:nvSpPr>
            <p:cNvPr id="20" name="TextBox 15"/>
            <p:cNvSpPr txBox="1">
              <a:spLocks noChangeArrowheads="1"/>
            </p:cNvSpPr>
            <p:nvPr/>
          </p:nvSpPr>
          <p:spPr bwMode="auto">
            <a:xfrm>
              <a:off x="-152400" y="4648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3</a:t>
              </a:r>
              <a:endParaRPr lang="en-US" b="1">
                <a:solidFill>
                  <a:srgbClr val="0033CC"/>
                </a:solidFill>
              </a:endParaRPr>
            </a:p>
          </p:txBody>
        </p:sp>
        <p:sp>
          <p:nvSpPr>
            <p:cNvPr id="21" name="TextBox 16"/>
            <p:cNvSpPr txBox="1">
              <a:spLocks noChangeArrowheads="1"/>
            </p:cNvSpPr>
            <p:nvPr/>
          </p:nvSpPr>
          <p:spPr bwMode="auto">
            <a:xfrm>
              <a:off x="8686800" y="4964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4</a:t>
              </a:r>
              <a:endParaRPr lang="en-US" b="1">
                <a:solidFill>
                  <a:srgbClr val="0033CC"/>
                </a:solidFill>
              </a:endParaRPr>
            </a:p>
          </p:txBody>
        </p:sp>
        <p:sp>
          <p:nvSpPr>
            <p:cNvPr id="22" name="TextBox 17"/>
            <p:cNvSpPr txBox="1">
              <a:spLocks noChangeArrowheads="1"/>
            </p:cNvSpPr>
            <p:nvPr/>
          </p:nvSpPr>
          <p:spPr bwMode="auto">
            <a:xfrm>
              <a:off x="8686800" y="5649912"/>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6</a:t>
              </a:r>
              <a:endParaRPr lang="en-US" b="1">
                <a:solidFill>
                  <a:srgbClr val="0033CC"/>
                </a:solidFill>
              </a:endParaRPr>
            </a:p>
          </p:txBody>
        </p:sp>
        <p:sp>
          <p:nvSpPr>
            <p:cNvPr id="23" name="TextBox 18"/>
            <p:cNvSpPr txBox="1">
              <a:spLocks noChangeArrowheads="1"/>
            </p:cNvSpPr>
            <p:nvPr/>
          </p:nvSpPr>
          <p:spPr bwMode="auto">
            <a:xfrm>
              <a:off x="-127000" y="5345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5</a:t>
              </a:r>
              <a:endParaRPr lang="en-US" b="1">
                <a:solidFill>
                  <a:srgbClr val="0033CC"/>
                </a:solidFill>
              </a:endParaRPr>
            </a:p>
          </p:txBody>
        </p:sp>
      </p:grpSp>
    </p:spTree>
    <p:extLst>
      <p:ext uri="{BB962C8B-B14F-4D97-AF65-F5344CB8AC3E}">
        <p14:creationId xmlns:p14="http://schemas.microsoft.com/office/powerpoint/2010/main" val="15947562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342900" lvl="1" indent="-342900">
              <a:lnSpc>
                <a:spcPct val="114000"/>
              </a:lnSpc>
              <a:spcBef>
                <a:spcPts val="600"/>
              </a:spcBef>
              <a:spcAft>
                <a:spcPts val="600"/>
              </a:spcAft>
              <a:buFont typeface="Arial" pitchFamily="34" charset="0"/>
              <a:buChar char="•"/>
            </a:pPr>
            <a:r>
              <a:rPr lang="en-US">
                <a:latin typeface="Arial" pitchFamily="34" charset="0"/>
              </a:rPr>
              <a:t>Mô hình</a:t>
            </a:r>
          </a:p>
          <a:p>
            <a:endParaRPr lang="en-US"/>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1 - Main </a:t>
            </a:r>
            <a:r>
              <a:rPr lang="en-US" b="0" smtClean="0">
                <a:latin typeface="Arial" pitchFamily="34" charset="0"/>
              </a:rPr>
              <a:t>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65</a:t>
            </a:fld>
            <a:endParaRPr lang="ru-RU" dirty="0"/>
          </a:p>
        </p:txBody>
      </p:sp>
      <p:graphicFrame>
        <p:nvGraphicFramePr>
          <p:cNvPr id="5" name="Object 4"/>
          <p:cNvGraphicFramePr>
            <a:graphicFrameLocks noChangeAspect="1"/>
          </p:cNvGraphicFramePr>
          <p:nvPr>
            <p:extLst>
              <p:ext uri="{D42A27DB-BD31-4B8C-83A1-F6EECF244321}">
                <p14:modId xmlns:p14="http://schemas.microsoft.com/office/powerpoint/2010/main" val="817860261"/>
              </p:ext>
            </p:extLst>
          </p:nvPr>
        </p:nvGraphicFramePr>
        <p:xfrm>
          <a:off x="0" y="1905000"/>
          <a:ext cx="9144000" cy="4572000"/>
        </p:xfrm>
        <a:graphic>
          <a:graphicData uri="http://schemas.openxmlformats.org/presentationml/2006/ole">
            <mc:AlternateContent xmlns:mc="http://schemas.openxmlformats.org/markup-compatibility/2006">
              <mc:Choice xmlns:v="urn:schemas-microsoft-com:vml" Requires="v">
                <p:oleObj spid="_x0000_s6182" name="Visio" r:id="rId3" imgW="2972991" imgH="1245394" progId="">
                  <p:embed/>
                </p:oleObj>
              </mc:Choice>
              <mc:Fallback>
                <p:oleObj name="Visio" r:id="rId3" imgW="2972991" imgH="124539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000"/>
                        <a:ext cx="9144000" cy="4572000"/>
                      </a:xfrm>
                      <a:prstGeom prst="rect">
                        <a:avLst/>
                      </a:prstGeom>
                      <a:noFill/>
                      <a:ln>
                        <a:noFill/>
                      </a:ln>
                    </p:spPr>
                  </p:pic>
                </p:oleObj>
              </mc:Fallback>
            </mc:AlternateContent>
          </a:graphicData>
        </a:graphic>
      </p:graphicFrame>
      <p:pic>
        <p:nvPicPr>
          <p:cNvPr id="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0254" y="6324600"/>
            <a:ext cx="172994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6"/>
          <p:cNvSpPr/>
          <p:nvPr/>
        </p:nvSpPr>
        <p:spPr>
          <a:xfrm>
            <a:off x="2057400" y="1524000"/>
            <a:ext cx="5105399" cy="1592118"/>
          </a:xfrm>
          <a:prstGeom prst="wedgeRoundRectCallout">
            <a:avLst>
              <a:gd name="adj1" fmla="val -65683"/>
              <a:gd name="adj2" fmla="val 145192"/>
              <a:gd name="adj3" fmla="val 16667"/>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defRPr/>
            </a:pPr>
            <a:r>
              <a:rPr lang="en-US" sz="2800" smtClean="0">
                <a:solidFill>
                  <a:srgbClr val="FF0000"/>
                </a:solidFill>
                <a:latin typeface="Arial" panose="020B0604020202020204" pitchFamily="34" charset="0"/>
                <a:cs typeface="Arial" panose="020B0604020202020204" pitchFamily="34" charset="0"/>
              </a:rPr>
              <a:t>Nonce</a:t>
            </a:r>
            <a:r>
              <a:rPr lang="en-US" sz="2800" baseline="-25000" smtClean="0">
                <a:solidFill>
                  <a:srgbClr val="FF0000"/>
                </a:solidFill>
                <a:latin typeface="Arial" panose="020B0604020202020204" pitchFamily="34" charset="0"/>
                <a:cs typeface="Arial" panose="020B0604020202020204" pitchFamily="34" charset="0"/>
              </a:rPr>
              <a:t>S</a:t>
            </a:r>
            <a:r>
              <a:rPr lang="en-US" sz="2800" smtClean="0">
                <a:solidFill>
                  <a:srgbClr val="FF0000"/>
                </a:solidFill>
                <a:latin typeface="Arial" panose="020B0604020202020204" pitchFamily="34" charset="0"/>
                <a:cs typeface="Arial" panose="020B0604020202020204" pitchFamily="34" charset="0"/>
              </a:rPr>
              <a:t>:</a:t>
            </a:r>
          </a:p>
          <a:p>
            <a:pPr marL="457200" indent="-457200" algn="just">
              <a:buFont typeface="Wingdings" panose="05000000000000000000" pitchFamily="2" charset="2"/>
              <a:buChar char="§"/>
            </a:pPr>
            <a:r>
              <a:rPr lang="en-US" sz="2800" smtClean="0">
                <a:solidFill>
                  <a:schemeClr val="tx1"/>
                </a:solidFill>
                <a:latin typeface="Arial" panose="020B0604020202020204" pitchFamily="34" charset="0"/>
                <a:cs typeface="Arial" panose="020B0604020202020204" pitchFamily="34" charset="0"/>
              </a:rPr>
              <a:t>Là một số ngẫu nhiên dùng cho việc ký số (ở gói sau)</a:t>
            </a:r>
            <a:endParaRPr lang="en-US" sz="2800">
              <a:solidFill>
                <a:schemeClr val="tx1"/>
              </a:solidFill>
              <a:latin typeface="Arial" panose="020B0604020202020204" pitchFamily="34" charset="0"/>
              <a:cs typeface="Arial" panose="020B0604020202020204" pitchFamily="34" charset="0"/>
            </a:endParaRPr>
          </a:p>
        </p:txBody>
      </p:sp>
      <p:grpSp>
        <p:nvGrpSpPr>
          <p:cNvPr id="8" name="Group 7"/>
          <p:cNvGrpSpPr/>
          <p:nvPr/>
        </p:nvGrpSpPr>
        <p:grpSpPr>
          <a:xfrm>
            <a:off x="-152400" y="4114800"/>
            <a:ext cx="9525000" cy="1905000"/>
            <a:chOff x="-152400" y="4114800"/>
            <a:chExt cx="9525000" cy="1905000"/>
          </a:xfrm>
        </p:grpSpPr>
        <p:sp>
          <p:nvSpPr>
            <p:cNvPr id="9" name="TextBox 13"/>
            <p:cNvSpPr txBox="1">
              <a:spLocks noChangeArrowheads="1"/>
            </p:cNvSpPr>
            <p:nvPr/>
          </p:nvSpPr>
          <p:spPr bwMode="auto">
            <a:xfrm>
              <a:off x="-152400" y="41148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smtClean="0">
                  <a:solidFill>
                    <a:srgbClr val="0033CC"/>
                  </a:solidFill>
                </a:rPr>
                <a:t> 1</a:t>
              </a:r>
              <a:endParaRPr lang="en-US" b="1">
                <a:solidFill>
                  <a:srgbClr val="0033CC"/>
                </a:solidFill>
              </a:endParaRPr>
            </a:p>
          </p:txBody>
        </p:sp>
        <p:sp>
          <p:nvSpPr>
            <p:cNvPr id="10" name="TextBox 14"/>
            <p:cNvSpPr txBox="1">
              <a:spLocks noChangeArrowheads="1"/>
            </p:cNvSpPr>
            <p:nvPr/>
          </p:nvSpPr>
          <p:spPr bwMode="auto">
            <a:xfrm>
              <a:off x="8686800" y="4267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2</a:t>
              </a:r>
              <a:endParaRPr lang="en-US" b="1">
                <a:solidFill>
                  <a:srgbClr val="0033CC"/>
                </a:solidFill>
              </a:endParaRPr>
            </a:p>
          </p:txBody>
        </p:sp>
        <p:sp>
          <p:nvSpPr>
            <p:cNvPr id="11" name="TextBox 15"/>
            <p:cNvSpPr txBox="1">
              <a:spLocks noChangeArrowheads="1"/>
            </p:cNvSpPr>
            <p:nvPr/>
          </p:nvSpPr>
          <p:spPr bwMode="auto">
            <a:xfrm>
              <a:off x="-152400" y="4648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3</a:t>
              </a:r>
              <a:endParaRPr lang="en-US" b="1">
                <a:solidFill>
                  <a:srgbClr val="0033CC"/>
                </a:solidFill>
              </a:endParaRPr>
            </a:p>
          </p:txBody>
        </p:sp>
        <p:sp>
          <p:nvSpPr>
            <p:cNvPr id="12" name="TextBox 16"/>
            <p:cNvSpPr txBox="1">
              <a:spLocks noChangeArrowheads="1"/>
            </p:cNvSpPr>
            <p:nvPr/>
          </p:nvSpPr>
          <p:spPr bwMode="auto">
            <a:xfrm>
              <a:off x="8686800" y="4964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4</a:t>
              </a:r>
              <a:endParaRPr lang="en-US" b="1">
                <a:solidFill>
                  <a:srgbClr val="0033CC"/>
                </a:solidFill>
              </a:endParaRPr>
            </a:p>
          </p:txBody>
        </p:sp>
        <p:sp>
          <p:nvSpPr>
            <p:cNvPr id="13" name="TextBox 17"/>
            <p:cNvSpPr txBox="1">
              <a:spLocks noChangeArrowheads="1"/>
            </p:cNvSpPr>
            <p:nvPr/>
          </p:nvSpPr>
          <p:spPr bwMode="auto">
            <a:xfrm>
              <a:off x="8686800" y="5649912"/>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6</a:t>
              </a:r>
              <a:endParaRPr lang="en-US" b="1">
                <a:solidFill>
                  <a:srgbClr val="0033CC"/>
                </a:solidFill>
              </a:endParaRPr>
            </a:p>
          </p:txBody>
        </p:sp>
        <p:sp>
          <p:nvSpPr>
            <p:cNvPr id="14" name="TextBox 18"/>
            <p:cNvSpPr txBox="1">
              <a:spLocks noChangeArrowheads="1"/>
            </p:cNvSpPr>
            <p:nvPr/>
          </p:nvSpPr>
          <p:spPr bwMode="auto">
            <a:xfrm>
              <a:off x="-127000" y="5345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5</a:t>
              </a:r>
              <a:endParaRPr lang="en-US" b="1">
                <a:solidFill>
                  <a:srgbClr val="0033CC"/>
                </a:solidFill>
              </a:endParaRPr>
            </a:p>
          </p:txBody>
        </p:sp>
      </p:grpSp>
    </p:spTree>
    <p:extLst>
      <p:ext uri="{BB962C8B-B14F-4D97-AF65-F5344CB8AC3E}">
        <p14:creationId xmlns:p14="http://schemas.microsoft.com/office/powerpoint/2010/main" val="15947562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342900" lvl="1" indent="-342900">
              <a:lnSpc>
                <a:spcPct val="114000"/>
              </a:lnSpc>
              <a:spcBef>
                <a:spcPts val="600"/>
              </a:spcBef>
              <a:spcAft>
                <a:spcPts val="600"/>
              </a:spcAft>
              <a:buFont typeface="Arial" pitchFamily="34" charset="0"/>
              <a:buChar char="•"/>
            </a:pPr>
            <a:r>
              <a:rPr lang="en-US">
                <a:latin typeface="Arial" pitchFamily="34" charset="0"/>
              </a:rPr>
              <a:t>Mô hình</a:t>
            </a:r>
          </a:p>
          <a:p>
            <a:endParaRPr lang="en-US"/>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1 - Main </a:t>
            </a:r>
            <a:r>
              <a:rPr lang="en-US" b="0" smtClean="0">
                <a:latin typeface="Arial" pitchFamily="34" charset="0"/>
              </a:rPr>
              <a:t>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66</a:t>
            </a:fld>
            <a:endParaRPr lang="ru-RU" dirty="0"/>
          </a:p>
        </p:txBody>
      </p:sp>
      <p:graphicFrame>
        <p:nvGraphicFramePr>
          <p:cNvPr id="5" name="Object 4"/>
          <p:cNvGraphicFramePr>
            <a:graphicFrameLocks noChangeAspect="1"/>
          </p:cNvGraphicFramePr>
          <p:nvPr>
            <p:extLst>
              <p:ext uri="{D42A27DB-BD31-4B8C-83A1-F6EECF244321}">
                <p14:modId xmlns:p14="http://schemas.microsoft.com/office/powerpoint/2010/main" val="817860261"/>
              </p:ext>
            </p:extLst>
          </p:nvPr>
        </p:nvGraphicFramePr>
        <p:xfrm>
          <a:off x="0" y="1905000"/>
          <a:ext cx="9144000" cy="4572000"/>
        </p:xfrm>
        <a:graphic>
          <a:graphicData uri="http://schemas.openxmlformats.org/presentationml/2006/ole">
            <mc:AlternateContent xmlns:mc="http://schemas.openxmlformats.org/markup-compatibility/2006">
              <mc:Choice xmlns:v="urn:schemas-microsoft-com:vml" Requires="v">
                <p:oleObj spid="_x0000_s7206" name="Visio" r:id="rId3" imgW="2972991" imgH="1245394" progId="">
                  <p:embed/>
                </p:oleObj>
              </mc:Choice>
              <mc:Fallback>
                <p:oleObj name="Visio" r:id="rId3" imgW="2972991" imgH="124539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000"/>
                        <a:ext cx="9144000" cy="4572000"/>
                      </a:xfrm>
                      <a:prstGeom prst="rect">
                        <a:avLst/>
                      </a:prstGeom>
                      <a:noFill/>
                      <a:ln>
                        <a:noFill/>
                      </a:ln>
                    </p:spPr>
                  </p:pic>
                </p:oleObj>
              </mc:Fallback>
            </mc:AlternateContent>
          </a:graphicData>
        </a:graphic>
      </p:graphicFrame>
      <p:pic>
        <p:nvPicPr>
          <p:cNvPr id="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0254" y="6324600"/>
            <a:ext cx="172994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6"/>
          <p:cNvSpPr/>
          <p:nvPr/>
        </p:nvSpPr>
        <p:spPr>
          <a:xfrm>
            <a:off x="2057400" y="990600"/>
            <a:ext cx="5105399" cy="2125518"/>
          </a:xfrm>
          <a:prstGeom prst="wedgeRoundRectCallout">
            <a:avLst>
              <a:gd name="adj1" fmla="val -53844"/>
              <a:gd name="adj2" fmla="val 121130"/>
              <a:gd name="adj3" fmla="val 16667"/>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defRPr/>
            </a:pPr>
            <a:r>
              <a:rPr lang="en-US" sz="2800">
                <a:solidFill>
                  <a:srgbClr val="FF0000"/>
                </a:solidFill>
                <a:latin typeface="Arial" panose="020B0604020202020204" pitchFamily="34" charset="0"/>
                <a:cs typeface="Arial" panose="020B0604020202020204" pitchFamily="34" charset="0"/>
              </a:rPr>
              <a:t>KE (Key Exchange) :</a:t>
            </a:r>
          </a:p>
          <a:p>
            <a:pPr marL="457200" indent="-457200" algn="just">
              <a:buFont typeface="Wingdings" panose="05000000000000000000" pitchFamily="2" charset="2"/>
              <a:buChar char="§"/>
            </a:pPr>
            <a:r>
              <a:rPr lang="en-US" sz="2800" smtClean="0">
                <a:solidFill>
                  <a:schemeClr val="tx1"/>
                </a:solidFill>
                <a:latin typeface="Arial" panose="020B0604020202020204" pitchFamily="34" charset="0"/>
                <a:cs typeface="Arial" panose="020B0604020202020204" pitchFamily="34" charset="0"/>
              </a:rPr>
              <a:t>Là khóa </a:t>
            </a:r>
            <a:r>
              <a:rPr lang="en-US" sz="2800">
                <a:solidFill>
                  <a:schemeClr val="tx1"/>
                </a:solidFill>
                <a:latin typeface="Arial" panose="020B0604020202020204" pitchFamily="34" charset="0"/>
                <a:cs typeface="Arial" panose="020B0604020202020204" pitchFamily="34" charset="0"/>
              </a:rPr>
              <a:t>công khai để dùng cho trao đổi khóa </a:t>
            </a:r>
            <a:r>
              <a:rPr lang="en-US" sz="2800" smtClean="0">
                <a:solidFill>
                  <a:schemeClr val="tx1"/>
                </a:solidFill>
                <a:latin typeface="Arial" panose="020B0604020202020204" pitchFamily="34" charset="0"/>
                <a:cs typeface="Arial" panose="020B0604020202020204" pitchFamily="34" charset="0"/>
              </a:rPr>
              <a:t>DH </a:t>
            </a:r>
          </a:p>
          <a:p>
            <a:pPr marL="457200" indent="-457200" algn="just">
              <a:buFont typeface="Wingdings" panose="05000000000000000000" pitchFamily="2" charset="2"/>
              <a:buChar char="§"/>
            </a:pPr>
            <a:r>
              <a:rPr lang="en-US" sz="2800" smtClean="0">
                <a:solidFill>
                  <a:schemeClr val="tx1"/>
                </a:solidFill>
                <a:latin typeface="Arial" panose="020B0604020202020204" pitchFamily="34" charset="0"/>
                <a:cs typeface="Arial" panose="020B0604020202020204" pitchFamily="34" charset="0"/>
              </a:rPr>
              <a:t>VD</a:t>
            </a:r>
            <a:r>
              <a:rPr lang="en-US" sz="2800">
                <a:solidFill>
                  <a:schemeClr val="tx1"/>
                </a:solidFill>
                <a:latin typeface="Arial" panose="020B0604020202020204" pitchFamily="34" charset="0"/>
                <a:cs typeface="Arial" panose="020B0604020202020204" pitchFamily="34" charset="0"/>
              </a:rPr>
              <a:t>: y</a:t>
            </a:r>
            <a:r>
              <a:rPr lang="en-US" sz="2800" baseline="-25000">
                <a:solidFill>
                  <a:schemeClr val="tx1"/>
                </a:solidFill>
                <a:latin typeface="Arial" panose="020B0604020202020204" pitchFamily="34" charset="0"/>
                <a:cs typeface="Arial" panose="020B0604020202020204" pitchFamily="34" charset="0"/>
              </a:rPr>
              <a:t>A</a:t>
            </a:r>
            <a:r>
              <a:rPr lang="en-US" sz="2800">
                <a:solidFill>
                  <a:schemeClr val="tx1"/>
                </a:solidFill>
                <a:latin typeface="Arial" panose="020B0604020202020204" pitchFamily="34" charset="0"/>
                <a:cs typeface="Arial" panose="020B0604020202020204" pitchFamily="34" charset="0"/>
              </a:rPr>
              <a:t> = </a:t>
            </a:r>
            <a:r>
              <a:rPr lang="en-US" sz="2800" smtClean="0">
                <a:solidFill>
                  <a:schemeClr val="tx1"/>
                </a:solidFill>
                <a:latin typeface="Arial" panose="020B0604020202020204" pitchFamily="34" charset="0"/>
                <a:cs typeface="Arial" panose="020B0604020202020204" pitchFamily="34" charset="0"/>
              </a:rPr>
              <a:t>g</a:t>
            </a:r>
            <a:r>
              <a:rPr lang="en-US" sz="2800" baseline="30000" smtClean="0">
                <a:solidFill>
                  <a:schemeClr val="tx1"/>
                </a:solidFill>
                <a:latin typeface="Arial" panose="020B0604020202020204" pitchFamily="34" charset="0"/>
                <a:cs typeface="Arial" panose="020B0604020202020204" pitchFamily="34" charset="0"/>
              </a:rPr>
              <a:t>xA</a:t>
            </a:r>
            <a:endParaRPr lang="en-US" sz="2800">
              <a:solidFill>
                <a:schemeClr val="tx1"/>
              </a:solidFill>
              <a:latin typeface="Arial" panose="020B0604020202020204" pitchFamily="34" charset="0"/>
              <a:cs typeface="Arial" panose="020B0604020202020204" pitchFamily="34" charset="0"/>
            </a:endParaRPr>
          </a:p>
          <a:p>
            <a:pPr marL="457200" indent="-457200" algn="just">
              <a:buFont typeface="Wingdings" panose="05000000000000000000" pitchFamily="2" charset="2"/>
              <a:buChar char="§"/>
            </a:pPr>
            <a:endParaRPr lang="en-US" sz="2800">
              <a:solidFill>
                <a:schemeClr val="tx1"/>
              </a:solidFill>
              <a:latin typeface="Arial" panose="020B0604020202020204" pitchFamily="34" charset="0"/>
              <a:cs typeface="Arial" panose="020B0604020202020204" pitchFamily="34" charset="0"/>
            </a:endParaRPr>
          </a:p>
        </p:txBody>
      </p:sp>
      <p:grpSp>
        <p:nvGrpSpPr>
          <p:cNvPr id="8" name="Group 7"/>
          <p:cNvGrpSpPr/>
          <p:nvPr/>
        </p:nvGrpSpPr>
        <p:grpSpPr>
          <a:xfrm>
            <a:off x="-152400" y="4114800"/>
            <a:ext cx="9525000" cy="1905000"/>
            <a:chOff x="-152400" y="4114800"/>
            <a:chExt cx="9525000" cy="1905000"/>
          </a:xfrm>
        </p:grpSpPr>
        <p:sp>
          <p:nvSpPr>
            <p:cNvPr id="9" name="TextBox 13"/>
            <p:cNvSpPr txBox="1">
              <a:spLocks noChangeArrowheads="1"/>
            </p:cNvSpPr>
            <p:nvPr/>
          </p:nvSpPr>
          <p:spPr bwMode="auto">
            <a:xfrm>
              <a:off x="-152400" y="41148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smtClean="0">
                  <a:solidFill>
                    <a:srgbClr val="0033CC"/>
                  </a:solidFill>
                </a:rPr>
                <a:t> 1</a:t>
              </a:r>
              <a:endParaRPr lang="en-US" b="1">
                <a:solidFill>
                  <a:srgbClr val="0033CC"/>
                </a:solidFill>
              </a:endParaRPr>
            </a:p>
          </p:txBody>
        </p:sp>
        <p:sp>
          <p:nvSpPr>
            <p:cNvPr id="10" name="TextBox 14"/>
            <p:cNvSpPr txBox="1">
              <a:spLocks noChangeArrowheads="1"/>
            </p:cNvSpPr>
            <p:nvPr/>
          </p:nvSpPr>
          <p:spPr bwMode="auto">
            <a:xfrm>
              <a:off x="8686800" y="4267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2</a:t>
              </a:r>
              <a:endParaRPr lang="en-US" b="1">
                <a:solidFill>
                  <a:srgbClr val="0033CC"/>
                </a:solidFill>
              </a:endParaRPr>
            </a:p>
          </p:txBody>
        </p:sp>
        <p:sp>
          <p:nvSpPr>
            <p:cNvPr id="11" name="TextBox 15"/>
            <p:cNvSpPr txBox="1">
              <a:spLocks noChangeArrowheads="1"/>
            </p:cNvSpPr>
            <p:nvPr/>
          </p:nvSpPr>
          <p:spPr bwMode="auto">
            <a:xfrm>
              <a:off x="-152400" y="4648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3</a:t>
              </a:r>
              <a:endParaRPr lang="en-US" b="1">
                <a:solidFill>
                  <a:srgbClr val="0033CC"/>
                </a:solidFill>
              </a:endParaRPr>
            </a:p>
          </p:txBody>
        </p:sp>
        <p:sp>
          <p:nvSpPr>
            <p:cNvPr id="12" name="TextBox 16"/>
            <p:cNvSpPr txBox="1">
              <a:spLocks noChangeArrowheads="1"/>
            </p:cNvSpPr>
            <p:nvPr/>
          </p:nvSpPr>
          <p:spPr bwMode="auto">
            <a:xfrm>
              <a:off x="8686800" y="4964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4</a:t>
              </a:r>
              <a:endParaRPr lang="en-US" b="1">
                <a:solidFill>
                  <a:srgbClr val="0033CC"/>
                </a:solidFill>
              </a:endParaRPr>
            </a:p>
          </p:txBody>
        </p:sp>
        <p:sp>
          <p:nvSpPr>
            <p:cNvPr id="13" name="TextBox 17"/>
            <p:cNvSpPr txBox="1">
              <a:spLocks noChangeArrowheads="1"/>
            </p:cNvSpPr>
            <p:nvPr/>
          </p:nvSpPr>
          <p:spPr bwMode="auto">
            <a:xfrm>
              <a:off x="8686800" y="5649912"/>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6</a:t>
              </a:r>
              <a:endParaRPr lang="en-US" b="1">
                <a:solidFill>
                  <a:srgbClr val="0033CC"/>
                </a:solidFill>
              </a:endParaRPr>
            </a:p>
          </p:txBody>
        </p:sp>
        <p:sp>
          <p:nvSpPr>
            <p:cNvPr id="14" name="TextBox 18"/>
            <p:cNvSpPr txBox="1">
              <a:spLocks noChangeArrowheads="1"/>
            </p:cNvSpPr>
            <p:nvPr/>
          </p:nvSpPr>
          <p:spPr bwMode="auto">
            <a:xfrm>
              <a:off x="-127000" y="5345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5</a:t>
              </a:r>
              <a:endParaRPr lang="en-US" b="1">
                <a:solidFill>
                  <a:srgbClr val="0033CC"/>
                </a:solidFill>
              </a:endParaRPr>
            </a:p>
          </p:txBody>
        </p:sp>
      </p:grpSp>
    </p:spTree>
    <p:extLst>
      <p:ext uri="{BB962C8B-B14F-4D97-AF65-F5344CB8AC3E}">
        <p14:creationId xmlns:p14="http://schemas.microsoft.com/office/powerpoint/2010/main" val="159475629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342900" lvl="1" indent="-342900">
              <a:lnSpc>
                <a:spcPct val="114000"/>
              </a:lnSpc>
              <a:spcBef>
                <a:spcPts val="600"/>
              </a:spcBef>
              <a:spcAft>
                <a:spcPts val="600"/>
              </a:spcAft>
              <a:buFont typeface="Arial" pitchFamily="34" charset="0"/>
              <a:buChar char="•"/>
            </a:pPr>
            <a:r>
              <a:rPr lang="en-US">
                <a:latin typeface="Arial" pitchFamily="34" charset="0"/>
              </a:rPr>
              <a:t>Mô hình</a:t>
            </a:r>
          </a:p>
          <a:p>
            <a:endParaRPr lang="en-US"/>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1 - Main </a:t>
            </a:r>
            <a:r>
              <a:rPr lang="en-US" b="0" smtClean="0">
                <a:latin typeface="Arial" pitchFamily="34" charset="0"/>
              </a:rPr>
              <a:t>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67</a:t>
            </a:fld>
            <a:endParaRPr lang="ru-RU" dirty="0"/>
          </a:p>
        </p:txBody>
      </p:sp>
      <p:graphicFrame>
        <p:nvGraphicFramePr>
          <p:cNvPr id="5" name="Object 4"/>
          <p:cNvGraphicFramePr>
            <a:graphicFrameLocks noChangeAspect="1"/>
          </p:cNvGraphicFramePr>
          <p:nvPr>
            <p:extLst>
              <p:ext uri="{D42A27DB-BD31-4B8C-83A1-F6EECF244321}">
                <p14:modId xmlns:p14="http://schemas.microsoft.com/office/powerpoint/2010/main" val="1412739198"/>
              </p:ext>
            </p:extLst>
          </p:nvPr>
        </p:nvGraphicFramePr>
        <p:xfrm>
          <a:off x="0" y="1905000"/>
          <a:ext cx="9144000" cy="4572000"/>
        </p:xfrm>
        <a:graphic>
          <a:graphicData uri="http://schemas.openxmlformats.org/presentationml/2006/ole">
            <mc:AlternateContent xmlns:mc="http://schemas.openxmlformats.org/markup-compatibility/2006">
              <mc:Choice xmlns:v="urn:schemas-microsoft-com:vml" Requires="v">
                <p:oleObj spid="_x0000_s8228" name="Visio" r:id="rId3" imgW="2972991" imgH="1245394" progId="">
                  <p:embed/>
                </p:oleObj>
              </mc:Choice>
              <mc:Fallback>
                <p:oleObj name="Visio" r:id="rId3" imgW="2972991" imgH="124539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000"/>
                        <a:ext cx="9144000" cy="4572000"/>
                      </a:xfrm>
                      <a:prstGeom prst="rect">
                        <a:avLst/>
                      </a:prstGeom>
                      <a:noFill/>
                      <a:ln>
                        <a:noFill/>
                      </a:ln>
                    </p:spPr>
                  </p:pic>
                </p:oleObj>
              </mc:Fallback>
            </mc:AlternateContent>
          </a:graphicData>
        </a:graphic>
      </p:graphicFrame>
      <p:pic>
        <p:nvPicPr>
          <p:cNvPr id="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0254" y="6324600"/>
            <a:ext cx="172994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6"/>
          <p:cNvSpPr/>
          <p:nvPr/>
        </p:nvSpPr>
        <p:spPr>
          <a:xfrm>
            <a:off x="2057400" y="838200"/>
            <a:ext cx="5105399" cy="2277918"/>
          </a:xfrm>
          <a:prstGeom prst="wedgeRoundRectCallout">
            <a:avLst>
              <a:gd name="adj1" fmla="val -37452"/>
              <a:gd name="adj2" fmla="val 114377"/>
              <a:gd name="adj3" fmla="val 16667"/>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defRPr/>
            </a:pPr>
            <a:r>
              <a:rPr lang="en-US" sz="2800">
                <a:solidFill>
                  <a:srgbClr val="FF0000"/>
                </a:solidFill>
                <a:latin typeface="Arial" panose="020B0604020202020204" pitchFamily="34" charset="0"/>
                <a:cs typeface="Arial" panose="020B0604020202020204" pitchFamily="34" charset="0"/>
              </a:rPr>
              <a:t>Header:</a:t>
            </a:r>
          </a:p>
          <a:p>
            <a:pPr marL="457200" indent="-457200">
              <a:buFont typeface="Wingdings" panose="05000000000000000000" pitchFamily="2" charset="2"/>
              <a:buChar char="§"/>
              <a:defRPr/>
            </a:pPr>
            <a:r>
              <a:rPr lang="en-US" sz="2800" smtClean="0">
                <a:solidFill>
                  <a:schemeClr val="tx1"/>
                </a:solidFill>
                <a:latin typeface="Arial" panose="020B0604020202020204" pitchFamily="34" charset="0"/>
                <a:cs typeface="Arial" panose="020B0604020202020204" pitchFamily="34" charset="0"/>
              </a:rPr>
              <a:t>Có </a:t>
            </a:r>
            <a:r>
              <a:rPr lang="en-US" sz="2800">
                <a:solidFill>
                  <a:schemeClr val="tx1"/>
                </a:solidFill>
                <a:latin typeface="Arial" panose="020B0604020202020204" pitchFamily="34" charset="0"/>
                <a:cs typeface="Arial" panose="020B0604020202020204" pitchFamily="34" charset="0"/>
              </a:rPr>
              <a:t>thể chứa tên CA (trung tâm chứng thực) mà bên gửi yêu </a:t>
            </a:r>
            <a:r>
              <a:rPr lang="en-US" sz="2800" smtClean="0">
                <a:solidFill>
                  <a:schemeClr val="tx1"/>
                </a:solidFill>
                <a:latin typeface="Arial" panose="020B0604020202020204" pitchFamily="34" charset="0"/>
                <a:cs typeface="Arial" panose="020B0604020202020204" pitchFamily="34" charset="0"/>
              </a:rPr>
              <a:t>cầu</a:t>
            </a:r>
          </a:p>
          <a:p>
            <a:pPr marL="457200" indent="-457200">
              <a:buFont typeface="Wingdings" panose="05000000000000000000" pitchFamily="2" charset="2"/>
              <a:buChar char="§"/>
              <a:defRPr/>
            </a:pPr>
            <a:r>
              <a:rPr lang="en-US" sz="2800" smtClean="0">
                <a:solidFill>
                  <a:schemeClr val="tx1"/>
                </a:solidFill>
                <a:latin typeface="Arial" panose="020B0604020202020204" pitchFamily="34" charset="0"/>
                <a:cs typeface="Arial" panose="020B0604020202020204" pitchFamily="34" charset="0"/>
              </a:rPr>
              <a:t>Hoặc </a:t>
            </a:r>
            <a:r>
              <a:rPr lang="en-US" sz="2800">
                <a:solidFill>
                  <a:schemeClr val="tx1"/>
                </a:solidFill>
                <a:latin typeface="Arial" panose="020B0604020202020204" pitchFamily="34" charset="0"/>
                <a:cs typeface="Arial" panose="020B0604020202020204" pitchFamily="34" charset="0"/>
              </a:rPr>
              <a:t>(0): any CA</a:t>
            </a:r>
            <a:endParaRPr lang="en-US" sz="2800" dirty="0">
              <a:solidFill>
                <a:schemeClr val="tx1"/>
              </a:solidFill>
              <a:latin typeface="Arial" panose="020B0604020202020204" pitchFamily="34" charset="0"/>
              <a:cs typeface="Arial" panose="020B0604020202020204" pitchFamily="34" charset="0"/>
            </a:endParaRPr>
          </a:p>
        </p:txBody>
      </p:sp>
      <p:grpSp>
        <p:nvGrpSpPr>
          <p:cNvPr id="8" name="Group 7"/>
          <p:cNvGrpSpPr/>
          <p:nvPr/>
        </p:nvGrpSpPr>
        <p:grpSpPr>
          <a:xfrm>
            <a:off x="-152400" y="4114800"/>
            <a:ext cx="9525000" cy="1905000"/>
            <a:chOff x="-152400" y="4114800"/>
            <a:chExt cx="9525000" cy="1905000"/>
          </a:xfrm>
        </p:grpSpPr>
        <p:sp>
          <p:nvSpPr>
            <p:cNvPr id="9" name="TextBox 13"/>
            <p:cNvSpPr txBox="1">
              <a:spLocks noChangeArrowheads="1"/>
            </p:cNvSpPr>
            <p:nvPr/>
          </p:nvSpPr>
          <p:spPr bwMode="auto">
            <a:xfrm>
              <a:off x="-152400" y="41148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smtClean="0">
                  <a:solidFill>
                    <a:srgbClr val="0033CC"/>
                  </a:solidFill>
                </a:rPr>
                <a:t> 1</a:t>
              </a:r>
              <a:endParaRPr lang="en-US" b="1">
                <a:solidFill>
                  <a:srgbClr val="0033CC"/>
                </a:solidFill>
              </a:endParaRPr>
            </a:p>
          </p:txBody>
        </p:sp>
        <p:sp>
          <p:nvSpPr>
            <p:cNvPr id="10" name="TextBox 14"/>
            <p:cNvSpPr txBox="1">
              <a:spLocks noChangeArrowheads="1"/>
            </p:cNvSpPr>
            <p:nvPr/>
          </p:nvSpPr>
          <p:spPr bwMode="auto">
            <a:xfrm>
              <a:off x="8686800" y="4267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2</a:t>
              </a:r>
              <a:endParaRPr lang="en-US" b="1">
                <a:solidFill>
                  <a:srgbClr val="0033CC"/>
                </a:solidFill>
              </a:endParaRPr>
            </a:p>
          </p:txBody>
        </p:sp>
        <p:sp>
          <p:nvSpPr>
            <p:cNvPr id="11" name="TextBox 15"/>
            <p:cNvSpPr txBox="1">
              <a:spLocks noChangeArrowheads="1"/>
            </p:cNvSpPr>
            <p:nvPr/>
          </p:nvSpPr>
          <p:spPr bwMode="auto">
            <a:xfrm>
              <a:off x="-152400" y="4648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3</a:t>
              </a:r>
              <a:endParaRPr lang="en-US" b="1">
                <a:solidFill>
                  <a:srgbClr val="0033CC"/>
                </a:solidFill>
              </a:endParaRPr>
            </a:p>
          </p:txBody>
        </p:sp>
        <p:sp>
          <p:nvSpPr>
            <p:cNvPr id="12" name="TextBox 16"/>
            <p:cNvSpPr txBox="1">
              <a:spLocks noChangeArrowheads="1"/>
            </p:cNvSpPr>
            <p:nvPr/>
          </p:nvSpPr>
          <p:spPr bwMode="auto">
            <a:xfrm>
              <a:off x="8686800" y="4964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4</a:t>
              </a:r>
              <a:endParaRPr lang="en-US" b="1">
                <a:solidFill>
                  <a:srgbClr val="0033CC"/>
                </a:solidFill>
              </a:endParaRPr>
            </a:p>
          </p:txBody>
        </p:sp>
        <p:sp>
          <p:nvSpPr>
            <p:cNvPr id="13" name="TextBox 17"/>
            <p:cNvSpPr txBox="1">
              <a:spLocks noChangeArrowheads="1"/>
            </p:cNvSpPr>
            <p:nvPr/>
          </p:nvSpPr>
          <p:spPr bwMode="auto">
            <a:xfrm>
              <a:off x="8686800" y="5649912"/>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6</a:t>
              </a:r>
              <a:endParaRPr lang="en-US" b="1">
                <a:solidFill>
                  <a:srgbClr val="0033CC"/>
                </a:solidFill>
              </a:endParaRPr>
            </a:p>
          </p:txBody>
        </p:sp>
        <p:sp>
          <p:nvSpPr>
            <p:cNvPr id="14" name="TextBox 18"/>
            <p:cNvSpPr txBox="1">
              <a:spLocks noChangeArrowheads="1"/>
            </p:cNvSpPr>
            <p:nvPr/>
          </p:nvSpPr>
          <p:spPr bwMode="auto">
            <a:xfrm>
              <a:off x="-127000" y="5345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5</a:t>
              </a:r>
              <a:endParaRPr lang="en-US" b="1">
                <a:solidFill>
                  <a:srgbClr val="0033CC"/>
                </a:solidFill>
              </a:endParaRPr>
            </a:p>
          </p:txBody>
        </p:sp>
      </p:grpSp>
    </p:spTree>
    <p:extLst>
      <p:ext uri="{BB962C8B-B14F-4D97-AF65-F5344CB8AC3E}">
        <p14:creationId xmlns:p14="http://schemas.microsoft.com/office/powerpoint/2010/main" val="18964050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342900" lvl="1" indent="-342900">
              <a:lnSpc>
                <a:spcPct val="114000"/>
              </a:lnSpc>
              <a:spcBef>
                <a:spcPts val="600"/>
              </a:spcBef>
              <a:spcAft>
                <a:spcPts val="600"/>
              </a:spcAft>
              <a:buFont typeface="Arial" pitchFamily="34" charset="0"/>
              <a:buChar char="•"/>
            </a:pPr>
            <a:r>
              <a:rPr lang="en-US">
                <a:latin typeface="Arial" pitchFamily="34" charset="0"/>
              </a:rPr>
              <a:t>Mô hình</a:t>
            </a:r>
          </a:p>
          <a:p>
            <a:endParaRPr lang="en-US"/>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1 - Main </a:t>
            </a:r>
            <a:r>
              <a:rPr lang="en-US" b="0" smtClean="0">
                <a:latin typeface="Arial" pitchFamily="34" charset="0"/>
              </a:rPr>
              <a:t>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68</a:t>
            </a:fld>
            <a:endParaRPr lang="ru-RU" dirty="0"/>
          </a:p>
        </p:txBody>
      </p:sp>
      <p:graphicFrame>
        <p:nvGraphicFramePr>
          <p:cNvPr id="5" name="Object 4"/>
          <p:cNvGraphicFramePr>
            <a:graphicFrameLocks noChangeAspect="1"/>
          </p:cNvGraphicFramePr>
          <p:nvPr>
            <p:extLst>
              <p:ext uri="{D42A27DB-BD31-4B8C-83A1-F6EECF244321}">
                <p14:modId xmlns:p14="http://schemas.microsoft.com/office/powerpoint/2010/main" val="1412739198"/>
              </p:ext>
            </p:extLst>
          </p:nvPr>
        </p:nvGraphicFramePr>
        <p:xfrm>
          <a:off x="0" y="1905000"/>
          <a:ext cx="9144000" cy="4572000"/>
        </p:xfrm>
        <a:graphic>
          <a:graphicData uri="http://schemas.openxmlformats.org/presentationml/2006/ole">
            <mc:AlternateContent xmlns:mc="http://schemas.openxmlformats.org/markup-compatibility/2006">
              <mc:Choice xmlns:v="urn:schemas-microsoft-com:vml" Requires="v">
                <p:oleObj spid="_x0000_s9252" name="Visio" r:id="rId3" imgW="2972991" imgH="1245394" progId="">
                  <p:embed/>
                </p:oleObj>
              </mc:Choice>
              <mc:Fallback>
                <p:oleObj name="Visio" r:id="rId3" imgW="2972991" imgH="124539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000"/>
                        <a:ext cx="9144000" cy="4572000"/>
                      </a:xfrm>
                      <a:prstGeom prst="rect">
                        <a:avLst/>
                      </a:prstGeom>
                      <a:noFill/>
                      <a:ln>
                        <a:noFill/>
                      </a:ln>
                    </p:spPr>
                  </p:pic>
                </p:oleObj>
              </mc:Fallback>
            </mc:AlternateContent>
          </a:graphicData>
        </a:graphic>
      </p:graphicFrame>
      <p:pic>
        <p:nvPicPr>
          <p:cNvPr id="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0254" y="6324600"/>
            <a:ext cx="172994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6"/>
          <p:cNvSpPr/>
          <p:nvPr/>
        </p:nvSpPr>
        <p:spPr>
          <a:xfrm>
            <a:off x="2057400" y="1524000"/>
            <a:ext cx="5105399" cy="1592118"/>
          </a:xfrm>
          <a:prstGeom prst="wedgeRoundRectCallout">
            <a:avLst>
              <a:gd name="adj1" fmla="val 53922"/>
              <a:gd name="adj2" fmla="val 161740"/>
              <a:gd name="adj3" fmla="val 16667"/>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defRPr/>
            </a:pPr>
            <a:r>
              <a:rPr lang="en-US" sz="2800">
                <a:solidFill>
                  <a:srgbClr val="FF0000"/>
                </a:solidFill>
                <a:latin typeface="Arial" panose="020B0604020202020204" pitchFamily="34" charset="0"/>
                <a:cs typeface="Arial" panose="020B0604020202020204" pitchFamily="34" charset="0"/>
              </a:rPr>
              <a:t>Bên </a:t>
            </a:r>
            <a:r>
              <a:rPr lang="en-US" sz="2800" smtClean="0">
                <a:solidFill>
                  <a:srgbClr val="FF0000"/>
                </a:solidFill>
                <a:latin typeface="Arial" panose="020B0604020202020204" pitchFamily="34" charset="0"/>
                <a:cs typeface="Arial" panose="020B0604020202020204" pitchFamily="34" charset="0"/>
              </a:rPr>
              <a:t>nhận: </a:t>
            </a:r>
            <a:r>
              <a:rPr lang="en-US" sz="2800" smtClean="0">
                <a:solidFill>
                  <a:schemeClr val="tx1"/>
                </a:solidFill>
                <a:latin typeface="Arial" panose="020B0604020202020204" pitchFamily="34" charset="0"/>
                <a:cs typeface="Arial" panose="020B0604020202020204" pitchFamily="34" charset="0"/>
              </a:rPr>
              <a:t>Gửi </a:t>
            </a:r>
            <a:r>
              <a:rPr lang="en-US" sz="2800">
                <a:solidFill>
                  <a:schemeClr val="tx1"/>
                </a:solidFill>
                <a:latin typeface="Arial" panose="020B0604020202020204" pitchFamily="34" charset="0"/>
                <a:cs typeface="Arial" panose="020B0604020202020204" pitchFamily="34" charset="0"/>
              </a:rPr>
              <a:t>lại </a:t>
            </a:r>
            <a:endParaRPr lang="en-US" sz="2800" smtClean="0">
              <a:solidFill>
                <a:schemeClr val="tx1"/>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
              <a:defRPr/>
            </a:pPr>
            <a:r>
              <a:rPr lang="en-US" sz="2800" smtClean="0">
                <a:solidFill>
                  <a:schemeClr val="tx1"/>
                </a:solidFill>
                <a:latin typeface="Arial" panose="020B0604020202020204" pitchFamily="34" charset="0"/>
                <a:cs typeface="Arial" panose="020B0604020202020204" pitchFamily="34" charset="0"/>
              </a:rPr>
              <a:t>Nonce</a:t>
            </a:r>
            <a:r>
              <a:rPr lang="en-US" sz="2800" baseline="-25000" smtClean="0">
                <a:solidFill>
                  <a:schemeClr val="tx1"/>
                </a:solidFill>
                <a:latin typeface="Arial" panose="020B0604020202020204" pitchFamily="34" charset="0"/>
                <a:cs typeface="Arial" panose="020B0604020202020204" pitchFamily="34" charset="0"/>
              </a:rPr>
              <a:t>R</a:t>
            </a:r>
            <a:r>
              <a:rPr lang="en-US" sz="2800" smtClean="0">
                <a:solidFill>
                  <a:schemeClr val="tx1"/>
                </a:solidFill>
                <a:latin typeface="Arial" panose="020B0604020202020204" pitchFamily="34" charset="0"/>
                <a:cs typeface="Arial" panose="020B0604020202020204" pitchFamily="34" charset="0"/>
              </a:rPr>
              <a:t> </a:t>
            </a:r>
          </a:p>
          <a:p>
            <a:pPr marL="457200" indent="-457200">
              <a:buFont typeface="Wingdings" panose="05000000000000000000" pitchFamily="2" charset="2"/>
              <a:buChar char="§"/>
              <a:defRPr/>
            </a:pPr>
            <a:r>
              <a:rPr lang="en-US" sz="2800" smtClean="0">
                <a:solidFill>
                  <a:schemeClr val="tx1"/>
                </a:solidFill>
                <a:latin typeface="Arial" panose="020B0604020202020204" pitchFamily="34" charset="0"/>
                <a:cs typeface="Arial" panose="020B0604020202020204" pitchFamily="34" charset="0"/>
              </a:rPr>
              <a:t>KE </a:t>
            </a:r>
            <a:r>
              <a:rPr lang="en-US" sz="2800">
                <a:solidFill>
                  <a:schemeClr val="tx1"/>
                </a:solidFill>
                <a:latin typeface="Arial" panose="020B0604020202020204" pitchFamily="34" charset="0"/>
                <a:cs typeface="Arial" panose="020B0604020202020204" pitchFamily="34" charset="0"/>
              </a:rPr>
              <a:t>(VD: y</a:t>
            </a:r>
            <a:r>
              <a:rPr lang="en-US" sz="2800" baseline="-25000">
                <a:solidFill>
                  <a:schemeClr val="tx1"/>
                </a:solidFill>
                <a:latin typeface="Arial" panose="020B0604020202020204" pitchFamily="34" charset="0"/>
                <a:cs typeface="Arial" panose="020B0604020202020204" pitchFamily="34" charset="0"/>
              </a:rPr>
              <a:t>B</a:t>
            </a:r>
            <a:r>
              <a:rPr lang="en-US" sz="2800">
                <a:solidFill>
                  <a:schemeClr val="tx1"/>
                </a:solidFill>
                <a:latin typeface="Arial" panose="020B0604020202020204" pitchFamily="34" charset="0"/>
                <a:cs typeface="Arial" panose="020B0604020202020204" pitchFamily="34" charset="0"/>
              </a:rPr>
              <a:t> = g</a:t>
            </a:r>
            <a:r>
              <a:rPr lang="en-US" sz="2800" baseline="30000">
                <a:solidFill>
                  <a:schemeClr val="tx1"/>
                </a:solidFill>
                <a:latin typeface="Arial" panose="020B0604020202020204" pitchFamily="34" charset="0"/>
                <a:cs typeface="Arial" panose="020B0604020202020204" pitchFamily="34" charset="0"/>
              </a:rPr>
              <a:t>xB</a:t>
            </a:r>
            <a:r>
              <a:rPr lang="en-US" sz="2800">
                <a:solidFill>
                  <a:schemeClr val="tx1"/>
                </a:solidFill>
                <a:latin typeface="Arial" panose="020B0604020202020204" pitchFamily="34" charset="0"/>
                <a:cs typeface="Arial" panose="020B0604020202020204" pitchFamily="34" charset="0"/>
              </a:rPr>
              <a:t>)</a:t>
            </a:r>
            <a:endParaRPr lang="en-US" sz="2800" dirty="0">
              <a:solidFill>
                <a:schemeClr val="tx1"/>
              </a:solidFill>
              <a:latin typeface="Arial" panose="020B0604020202020204" pitchFamily="34" charset="0"/>
              <a:cs typeface="Arial" panose="020B0604020202020204" pitchFamily="34" charset="0"/>
            </a:endParaRPr>
          </a:p>
        </p:txBody>
      </p:sp>
      <p:grpSp>
        <p:nvGrpSpPr>
          <p:cNvPr id="8" name="Group 7"/>
          <p:cNvGrpSpPr/>
          <p:nvPr/>
        </p:nvGrpSpPr>
        <p:grpSpPr>
          <a:xfrm>
            <a:off x="-152400" y="4191000"/>
            <a:ext cx="9525000" cy="1905000"/>
            <a:chOff x="-152400" y="4114800"/>
            <a:chExt cx="9525000" cy="1905000"/>
          </a:xfrm>
        </p:grpSpPr>
        <p:sp>
          <p:nvSpPr>
            <p:cNvPr id="9" name="TextBox 13"/>
            <p:cNvSpPr txBox="1">
              <a:spLocks noChangeArrowheads="1"/>
            </p:cNvSpPr>
            <p:nvPr/>
          </p:nvSpPr>
          <p:spPr bwMode="auto">
            <a:xfrm>
              <a:off x="-152400" y="41148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smtClean="0">
                  <a:solidFill>
                    <a:srgbClr val="0033CC"/>
                  </a:solidFill>
                </a:rPr>
                <a:t> 1</a:t>
              </a:r>
              <a:endParaRPr lang="en-US" b="1">
                <a:solidFill>
                  <a:srgbClr val="0033CC"/>
                </a:solidFill>
              </a:endParaRPr>
            </a:p>
          </p:txBody>
        </p:sp>
        <p:sp>
          <p:nvSpPr>
            <p:cNvPr id="10" name="TextBox 14"/>
            <p:cNvSpPr txBox="1">
              <a:spLocks noChangeArrowheads="1"/>
            </p:cNvSpPr>
            <p:nvPr/>
          </p:nvSpPr>
          <p:spPr bwMode="auto">
            <a:xfrm>
              <a:off x="8686800" y="4267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2</a:t>
              </a:r>
              <a:endParaRPr lang="en-US" b="1">
                <a:solidFill>
                  <a:srgbClr val="0033CC"/>
                </a:solidFill>
              </a:endParaRPr>
            </a:p>
          </p:txBody>
        </p:sp>
        <p:sp>
          <p:nvSpPr>
            <p:cNvPr id="11" name="TextBox 15"/>
            <p:cNvSpPr txBox="1">
              <a:spLocks noChangeArrowheads="1"/>
            </p:cNvSpPr>
            <p:nvPr/>
          </p:nvSpPr>
          <p:spPr bwMode="auto">
            <a:xfrm>
              <a:off x="-152400" y="4648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3</a:t>
              </a:r>
              <a:endParaRPr lang="en-US" b="1">
                <a:solidFill>
                  <a:srgbClr val="0033CC"/>
                </a:solidFill>
              </a:endParaRPr>
            </a:p>
          </p:txBody>
        </p:sp>
        <p:sp>
          <p:nvSpPr>
            <p:cNvPr id="12" name="TextBox 16"/>
            <p:cNvSpPr txBox="1">
              <a:spLocks noChangeArrowheads="1"/>
            </p:cNvSpPr>
            <p:nvPr/>
          </p:nvSpPr>
          <p:spPr bwMode="auto">
            <a:xfrm>
              <a:off x="8686800" y="4964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4</a:t>
              </a:r>
              <a:endParaRPr lang="en-US" b="1">
                <a:solidFill>
                  <a:srgbClr val="0033CC"/>
                </a:solidFill>
              </a:endParaRPr>
            </a:p>
          </p:txBody>
        </p:sp>
        <p:sp>
          <p:nvSpPr>
            <p:cNvPr id="13" name="TextBox 17"/>
            <p:cNvSpPr txBox="1">
              <a:spLocks noChangeArrowheads="1"/>
            </p:cNvSpPr>
            <p:nvPr/>
          </p:nvSpPr>
          <p:spPr bwMode="auto">
            <a:xfrm>
              <a:off x="8686800" y="5649912"/>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6</a:t>
              </a:r>
              <a:endParaRPr lang="en-US" b="1">
                <a:solidFill>
                  <a:srgbClr val="0033CC"/>
                </a:solidFill>
              </a:endParaRPr>
            </a:p>
          </p:txBody>
        </p:sp>
        <p:sp>
          <p:nvSpPr>
            <p:cNvPr id="14" name="TextBox 18"/>
            <p:cNvSpPr txBox="1">
              <a:spLocks noChangeArrowheads="1"/>
            </p:cNvSpPr>
            <p:nvPr/>
          </p:nvSpPr>
          <p:spPr bwMode="auto">
            <a:xfrm>
              <a:off x="-127000" y="5345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5</a:t>
              </a:r>
              <a:endParaRPr lang="en-US" b="1">
                <a:solidFill>
                  <a:srgbClr val="0033CC"/>
                </a:solidFill>
              </a:endParaRPr>
            </a:p>
          </p:txBody>
        </p:sp>
      </p:grpSp>
    </p:spTree>
    <p:extLst>
      <p:ext uri="{BB962C8B-B14F-4D97-AF65-F5344CB8AC3E}">
        <p14:creationId xmlns:p14="http://schemas.microsoft.com/office/powerpoint/2010/main" val="18964050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5715000" y="4464804"/>
            <a:ext cx="31242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0" y="4191000"/>
            <a:ext cx="31242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ounded Rectangular Callout 11"/>
          <p:cNvSpPr/>
          <p:nvPr/>
        </p:nvSpPr>
        <p:spPr>
          <a:xfrm>
            <a:off x="2057400" y="1371600"/>
            <a:ext cx="5105399" cy="1447801"/>
          </a:xfrm>
          <a:prstGeom prst="wedgeRoundRectCallout">
            <a:avLst>
              <a:gd name="adj1" fmla="val -1933"/>
              <a:gd name="adj2" fmla="val 48625"/>
              <a:gd name="adj3" fmla="val 16667"/>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just"/>
            <a:r>
              <a:rPr lang="en-US" sz="2800" smtClean="0">
                <a:solidFill>
                  <a:srgbClr val="FF0000"/>
                </a:solidFill>
                <a:latin typeface="Arial" panose="020B0604020202020204" pitchFamily="34" charset="0"/>
                <a:cs typeface="Arial" panose="020B0604020202020204" pitchFamily="34" charset="0"/>
              </a:rPr>
              <a:t>Hai </a:t>
            </a:r>
            <a:r>
              <a:rPr lang="en-US" sz="2800">
                <a:solidFill>
                  <a:srgbClr val="FF0000"/>
                </a:solidFill>
                <a:latin typeface="Arial" panose="020B0604020202020204" pitchFamily="34" charset="0"/>
                <a:cs typeface="Arial" panose="020B0604020202020204" pitchFamily="34" charset="0"/>
              </a:rPr>
              <a:t>gói này chưa được mã hóa vì chưa có khóa!</a:t>
            </a:r>
            <a:endParaRPr lang="en-US" sz="2800">
              <a:solidFill>
                <a:schemeClr val="tx1"/>
              </a:solidFill>
              <a:latin typeface="Arial" panose="020B0604020202020204" pitchFamily="34" charset="0"/>
              <a:cs typeface="Arial" panose="020B0604020202020204" pitchFamily="34" charset="0"/>
            </a:endParaRPr>
          </a:p>
          <a:p>
            <a:pPr algn="just"/>
            <a:endParaRPr lang="en-US" sz="2800" dirty="0">
              <a:solidFill>
                <a:schemeClr val="tx1"/>
              </a:solidFill>
              <a:latin typeface="Arial" panose="020B0604020202020204" pitchFamily="34" charset="0"/>
              <a:cs typeface="Arial" panose="020B0604020202020204" pitchFamily="34" charset="0"/>
            </a:endParaRPr>
          </a:p>
        </p:txBody>
      </p:sp>
      <p:cxnSp>
        <p:nvCxnSpPr>
          <p:cNvPr id="13" name="Straight Arrow Connector 12"/>
          <p:cNvCxnSpPr>
            <a:stCxn id="10" idx="1"/>
          </p:cNvCxnSpPr>
          <p:nvPr/>
        </p:nvCxnSpPr>
        <p:spPr>
          <a:xfrm flipH="1" flipV="1">
            <a:off x="4724400" y="2864605"/>
            <a:ext cx="1448128" cy="1700632"/>
          </a:xfrm>
          <a:prstGeom prst="straightConnector1">
            <a:avLst/>
          </a:prstGeom>
          <a:ln w="28575">
            <a:solidFill>
              <a:srgbClr val="0033CC"/>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981200" y="2819401"/>
            <a:ext cx="1524000" cy="1371600"/>
          </a:xfrm>
          <a:prstGeom prst="straightConnector1">
            <a:avLst/>
          </a:prstGeom>
          <a:ln w="28575">
            <a:solidFill>
              <a:srgbClr val="0033CC"/>
            </a:solidFill>
            <a:tailEnd type="arrow"/>
          </a:ln>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sz="quarter" idx="13"/>
          </p:nvPr>
        </p:nvSpPr>
        <p:spPr/>
        <p:txBody>
          <a:bodyPr/>
          <a:lstStyle/>
          <a:p>
            <a:pPr marL="342900" lvl="1" indent="-342900">
              <a:lnSpc>
                <a:spcPct val="114000"/>
              </a:lnSpc>
              <a:spcBef>
                <a:spcPts val="600"/>
              </a:spcBef>
              <a:spcAft>
                <a:spcPts val="600"/>
              </a:spcAft>
              <a:buFont typeface="Arial" pitchFamily="34" charset="0"/>
              <a:buChar char="•"/>
            </a:pPr>
            <a:r>
              <a:rPr lang="en-US">
                <a:latin typeface="Arial" pitchFamily="34" charset="0"/>
              </a:rPr>
              <a:t>Mô hình</a:t>
            </a:r>
          </a:p>
          <a:p>
            <a:endParaRPr lang="en-US"/>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1 - Main </a:t>
            </a:r>
            <a:r>
              <a:rPr lang="en-US" b="0" smtClean="0">
                <a:latin typeface="Arial" pitchFamily="34" charset="0"/>
              </a:rPr>
              <a:t>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69</a:t>
            </a:fld>
            <a:endParaRPr lang="ru-RU" dirty="0"/>
          </a:p>
        </p:txBody>
      </p:sp>
      <p:graphicFrame>
        <p:nvGraphicFramePr>
          <p:cNvPr id="5" name="Object 4"/>
          <p:cNvGraphicFramePr>
            <a:graphicFrameLocks noChangeAspect="1"/>
          </p:cNvGraphicFramePr>
          <p:nvPr>
            <p:extLst>
              <p:ext uri="{D42A27DB-BD31-4B8C-83A1-F6EECF244321}">
                <p14:modId xmlns:p14="http://schemas.microsoft.com/office/powerpoint/2010/main" val="3690110986"/>
              </p:ext>
            </p:extLst>
          </p:nvPr>
        </p:nvGraphicFramePr>
        <p:xfrm>
          <a:off x="76200" y="1600200"/>
          <a:ext cx="9144000" cy="4572000"/>
        </p:xfrm>
        <a:graphic>
          <a:graphicData uri="http://schemas.openxmlformats.org/presentationml/2006/ole">
            <mc:AlternateContent xmlns:mc="http://schemas.openxmlformats.org/markup-compatibility/2006">
              <mc:Choice xmlns:v="urn:schemas-microsoft-com:vml" Requires="v">
                <p:oleObj spid="_x0000_s10276" name="Visio" r:id="rId3" imgW="2972991" imgH="1245394" progId="">
                  <p:embed/>
                </p:oleObj>
              </mc:Choice>
              <mc:Fallback>
                <p:oleObj name="Visio" r:id="rId3" imgW="2972991" imgH="124539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600200"/>
                        <a:ext cx="9144000" cy="4572000"/>
                      </a:xfrm>
                      <a:prstGeom prst="rect">
                        <a:avLst/>
                      </a:prstGeom>
                      <a:noFill/>
                      <a:ln>
                        <a:noFill/>
                      </a:ln>
                    </p:spPr>
                  </p:pic>
                </p:oleObj>
              </mc:Fallback>
            </mc:AlternateContent>
          </a:graphicData>
        </a:graphic>
      </p:graphicFrame>
      <p:pic>
        <p:nvPicPr>
          <p:cNvPr id="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0254" y="6324600"/>
            <a:ext cx="172994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16"/>
          <p:cNvGrpSpPr/>
          <p:nvPr/>
        </p:nvGrpSpPr>
        <p:grpSpPr>
          <a:xfrm>
            <a:off x="-76200" y="3886200"/>
            <a:ext cx="9525000" cy="1905000"/>
            <a:chOff x="-152400" y="4114800"/>
            <a:chExt cx="9525000" cy="1905000"/>
          </a:xfrm>
        </p:grpSpPr>
        <p:sp>
          <p:nvSpPr>
            <p:cNvPr id="18" name="TextBox 13"/>
            <p:cNvSpPr txBox="1">
              <a:spLocks noChangeArrowheads="1"/>
            </p:cNvSpPr>
            <p:nvPr/>
          </p:nvSpPr>
          <p:spPr bwMode="auto">
            <a:xfrm>
              <a:off x="-152400" y="41148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smtClean="0">
                  <a:solidFill>
                    <a:srgbClr val="0033CC"/>
                  </a:solidFill>
                </a:rPr>
                <a:t> 1</a:t>
              </a:r>
              <a:endParaRPr lang="en-US" b="1">
                <a:solidFill>
                  <a:srgbClr val="0033CC"/>
                </a:solidFill>
              </a:endParaRPr>
            </a:p>
          </p:txBody>
        </p:sp>
        <p:sp>
          <p:nvSpPr>
            <p:cNvPr id="19" name="TextBox 14"/>
            <p:cNvSpPr txBox="1">
              <a:spLocks noChangeArrowheads="1"/>
            </p:cNvSpPr>
            <p:nvPr/>
          </p:nvSpPr>
          <p:spPr bwMode="auto">
            <a:xfrm>
              <a:off x="8686800" y="4267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2</a:t>
              </a:r>
              <a:endParaRPr lang="en-US" b="1">
                <a:solidFill>
                  <a:srgbClr val="0033CC"/>
                </a:solidFill>
              </a:endParaRPr>
            </a:p>
          </p:txBody>
        </p:sp>
        <p:sp>
          <p:nvSpPr>
            <p:cNvPr id="20" name="TextBox 15"/>
            <p:cNvSpPr txBox="1">
              <a:spLocks noChangeArrowheads="1"/>
            </p:cNvSpPr>
            <p:nvPr/>
          </p:nvSpPr>
          <p:spPr bwMode="auto">
            <a:xfrm>
              <a:off x="-152400" y="4648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3</a:t>
              </a:r>
              <a:endParaRPr lang="en-US" b="1">
                <a:solidFill>
                  <a:srgbClr val="0033CC"/>
                </a:solidFill>
              </a:endParaRPr>
            </a:p>
          </p:txBody>
        </p:sp>
        <p:sp>
          <p:nvSpPr>
            <p:cNvPr id="21" name="TextBox 16"/>
            <p:cNvSpPr txBox="1">
              <a:spLocks noChangeArrowheads="1"/>
            </p:cNvSpPr>
            <p:nvPr/>
          </p:nvSpPr>
          <p:spPr bwMode="auto">
            <a:xfrm>
              <a:off x="8686800" y="4964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4</a:t>
              </a:r>
              <a:endParaRPr lang="en-US" b="1">
                <a:solidFill>
                  <a:srgbClr val="0033CC"/>
                </a:solidFill>
              </a:endParaRPr>
            </a:p>
          </p:txBody>
        </p:sp>
        <p:sp>
          <p:nvSpPr>
            <p:cNvPr id="22" name="TextBox 17"/>
            <p:cNvSpPr txBox="1">
              <a:spLocks noChangeArrowheads="1"/>
            </p:cNvSpPr>
            <p:nvPr/>
          </p:nvSpPr>
          <p:spPr bwMode="auto">
            <a:xfrm>
              <a:off x="8686800" y="5649912"/>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6</a:t>
              </a:r>
              <a:endParaRPr lang="en-US" b="1">
                <a:solidFill>
                  <a:srgbClr val="0033CC"/>
                </a:solidFill>
              </a:endParaRPr>
            </a:p>
          </p:txBody>
        </p:sp>
        <p:sp>
          <p:nvSpPr>
            <p:cNvPr id="23" name="TextBox 18"/>
            <p:cNvSpPr txBox="1">
              <a:spLocks noChangeArrowheads="1"/>
            </p:cNvSpPr>
            <p:nvPr/>
          </p:nvSpPr>
          <p:spPr bwMode="auto">
            <a:xfrm>
              <a:off x="-127000" y="5345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5</a:t>
              </a:r>
              <a:endParaRPr lang="en-US" b="1">
                <a:solidFill>
                  <a:srgbClr val="0033CC"/>
                </a:solidFill>
              </a:endParaRPr>
            </a:p>
          </p:txBody>
        </p:sp>
      </p:grpSp>
    </p:spTree>
    <p:extLst>
      <p:ext uri="{BB962C8B-B14F-4D97-AF65-F5344CB8AC3E}">
        <p14:creationId xmlns:p14="http://schemas.microsoft.com/office/powerpoint/2010/main" val="18964050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vi-VN" b="0" dirty="0">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3E15BD7C-E074-4D4A-84C3-500EE5B9C190}" type="slidenum">
              <a:rPr lang="ru-RU" smtClean="0"/>
              <a:pPr/>
              <a:t>7</a:t>
            </a:fld>
            <a:endParaRPr lang="ru-RU" dirty="0"/>
          </a:p>
        </p:txBody>
      </p:sp>
      <p:sp>
        <p:nvSpPr>
          <p:cNvPr id="3" name="Content Placeholder 2"/>
          <p:cNvSpPr>
            <a:spLocks noGrp="1"/>
          </p:cNvSpPr>
          <p:nvPr>
            <p:ph sz="quarter" idx="13"/>
          </p:nvPr>
        </p:nvSpPr>
        <p:spPr/>
        <p:txBody>
          <a:bodyPr>
            <a:normAutofit/>
          </a:bodyPr>
          <a:lstStyle/>
          <a:p>
            <a:pPr algn="just"/>
            <a:r>
              <a:rPr lang="en-US" sz="3600" dirty="0" err="1" smtClean="0">
                <a:latin typeface="Arial" pitchFamily="34" charset="0"/>
              </a:rPr>
              <a:t>Trong</a:t>
            </a:r>
            <a:r>
              <a:rPr lang="en-US" sz="3600" dirty="0" smtClean="0">
                <a:latin typeface="Arial" pitchFamily="34" charset="0"/>
              </a:rPr>
              <a:t> </a:t>
            </a:r>
            <a:r>
              <a:rPr lang="en-US" sz="3600" dirty="0" err="1">
                <a:latin typeface="Arial" pitchFamily="34" charset="0"/>
              </a:rPr>
              <a:t>IPSec</a:t>
            </a:r>
            <a:r>
              <a:rPr lang="en-US" sz="3600" dirty="0">
                <a:latin typeface="Arial" pitchFamily="34" charset="0"/>
              </a:rPr>
              <a:t> version </a:t>
            </a:r>
            <a:r>
              <a:rPr lang="en-US" sz="3600" dirty="0" smtClean="0">
                <a:latin typeface="Arial" pitchFamily="34" charset="0"/>
              </a:rPr>
              <a:t>1: </a:t>
            </a:r>
            <a:r>
              <a:rPr lang="en-US" sz="3600" dirty="0">
                <a:latin typeface="Arial" pitchFamily="34" charset="0"/>
              </a:rPr>
              <a:t>ESP </a:t>
            </a:r>
            <a:r>
              <a:rPr lang="en-US" sz="3600" dirty="0" err="1">
                <a:latin typeface="Arial" pitchFamily="34" charset="0"/>
              </a:rPr>
              <a:t>chỉ</a:t>
            </a:r>
            <a:r>
              <a:rPr lang="en-US" sz="3600" dirty="0">
                <a:latin typeface="Arial" pitchFamily="34" charset="0"/>
              </a:rPr>
              <a:t> </a:t>
            </a:r>
            <a:r>
              <a:rPr lang="en-US" sz="3600" dirty="0" err="1">
                <a:latin typeface="Arial" pitchFamily="34" charset="0"/>
              </a:rPr>
              <a:t>cung</a:t>
            </a:r>
            <a:r>
              <a:rPr lang="en-US" sz="3600" dirty="0">
                <a:latin typeface="Arial" pitchFamily="34" charset="0"/>
              </a:rPr>
              <a:t> </a:t>
            </a:r>
            <a:r>
              <a:rPr lang="en-US" sz="3600" dirty="0" err="1">
                <a:latin typeface="Arial" pitchFamily="34" charset="0"/>
              </a:rPr>
              <a:t>cấp</a:t>
            </a:r>
            <a:r>
              <a:rPr lang="en-US" sz="3600" dirty="0">
                <a:latin typeface="Arial" pitchFamily="34" charset="0"/>
              </a:rPr>
              <a:t> </a:t>
            </a:r>
            <a:r>
              <a:rPr lang="en-US" sz="3600" dirty="0" err="1">
                <a:latin typeface="Arial" pitchFamily="34" charset="0"/>
              </a:rPr>
              <a:t>mã</a:t>
            </a:r>
            <a:r>
              <a:rPr lang="en-US" sz="3600" dirty="0">
                <a:latin typeface="Arial" pitchFamily="34" charset="0"/>
              </a:rPr>
              <a:t> </a:t>
            </a:r>
            <a:r>
              <a:rPr lang="en-US" sz="3600" dirty="0" err="1">
                <a:latin typeface="Arial" pitchFamily="34" charset="0"/>
              </a:rPr>
              <a:t>hóa</a:t>
            </a:r>
            <a:r>
              <a:rPr lang="en-US" sz="3600" dirty="0">
                <a:latin typeface="Arial" pitchFamily="34" charset="0"/>
              </a:rPr>
              <a:t> </a:t>
            </a:r>
            <a:r>
              <a:rPr lang="en-US" sz="3600" dirty="0" err="1">
                <a:latin typeface="Arial" pitchFamily="34" charset="0"/>
              </a:rPr>
              <a:t>cho</a:t>
            </a:r>
            <a:r>
              <a:rPr lang="en-US" sz="3600" dirty="0">
                <a:latin typeface="Arial" pitchFamily="34" charset="0"/>
              </a:rPr>
              <a:t> </a:t>
            </a:r>
            <a:r>
              <a:rPr lang="en-US" sz="3600" dirty="0" err="1">
                <a:latin typeface="Arial" pitchFamily="34" charset="0"/>
              </a:rPr>
              <a:t>phần</a:t>
            </a:r>
            <a:r>
              <a:rPr lang="en-US" sz="3600" dirty="0">
                <a:latin typeface="Arial" pitchFamily="34" charset="0"/>
              </a:rPr>
              <a:t> </a:t>
            </a:r>
            <a:r>
              <a:rPr lang="en-US" sz="3600" dirty="0" smtClean="0">
                <a:latin typeface="Arial" pitchFamily="34" charset="0"/>
              </a:rPr>
              <a:t>Payload.</a:t>
            </a:r>
          </a:p>
          <a:p>
            <a:pPr algn="just"/>
            <a:r>
              <a:rPr lang="en-US" sz="3600" dirty="0" err="1" smtClean="0">
                <a:latin typeface="Arial" pitchFamily="34" charset="0"/>
              </a:rPr>
              <a:t>Trong</a:t>
            </a:r>
            <a:r>
              <a:rPr lang="en-US" sz="3600" dirty="0" smtClean="0">
                <a:latin typeface="Arial" pitchFamily="34" charset="0"/>
              </a:rPr>
              <a:t> </a:t>
            </a:r>
            <a:r>
              <a:rPr lang="en-US" sz="3600" dirty="0" err="1">
                <a:latin typeface="Arial" pitchFamily="34" charset="0"/>
              </a:rPr>
              <a:t>IPSec</a:t>
            </a:r>
            <a:r>
              <a:rPr lang="en-US" sz="3600" dirty="0">
                <a:latin typeface="Arial" pitchFamily="34" charset="0"/>
              </a:rPr>
              <a:t> version </a:t>
            </a:r>
            <a:r>
              <a:rPr lang="en-US" sz="3600" dirty="0" smtClean="0">
                <a:latin typeface="Arial" pitchFamily="34" charset="0"/>
              </a:rPr>
              <a:t>2: </a:t>
            </a:r>
            <a:r>
              <a:rPr lang="en-US" sz="3600" dirty="0">
                <a:latin typeface="Arial" pitchFamily="34" charset="0"/>
              </a:rPr>
              <a:t>ESP </a:t>
            </a:r>
            <a:r>
              <a:rPr lang="en-US" sz="3600" dirty="0" err="1">
                <a:latin typeface="Arial" pitchFamily="34" charset="0"/>
              </a:rPr>
              <a:t>cung</a:t>
            </a:r>
            <a:r>
              <a:rPr lang="en-US" sz="3600" dirty="0">
                <a:latin typeface="Arial" pitchFamily="34" charset="0"/>
              </a:rPr>
              <a:t> </a:t>
            </a:r>
            <a:r>
              <a:rPr lang="en-US" sz="3600" dirty="0" err="1">
                <a:latin typeface="Arial" pitchFamily="34" charset="0"/>
              </a:rPr>
              <a:t>cấp</a:t>
            </a:r>
            <a:r>
              <a:rPr lang="en-US" sz="3600" dirty="0">
                <a:latin typeface="Arial" pitchFamily="34" charset="0"/>
              </a:rPr>
              <a:t> </a:t>
            </a:r>
            <a:r>
              <a:rPr lang="en-US" sz="3600" dirty="0" err="1" smtClean="0">
                <a:latin typeface="Arial" pitchFamily="34" charset="0"/>
              </a:rPr>
              <a:t>cả</a:t>
            </a:r>
            <a:r>
              <a:rPr lang="en-US" sz="3600" dirty="0" smtClean="0">
                <a:latin typeface="Arial" pitchFamily="34" charset="0"/>
              </a:rPr>
              <a:t> </a:t>
            </a:r>
            <a:r>
              <a:rPr lang="en-US" sz="3600" dirty="0" err="1">
                <a:latin typeface="Arial" pitchFamily="34" charset="0"/>
              </a:rPr>
              <a:t>xác</a:t>
            </a:r>
            <a:r>
              <a:rPr lang="en-US" sz="3600" dirty="0">
                <a:latin typeface="Arial" pitchFamily="34" charset="0"/>
              </a:rPr>
              <a:t> </a:t>
            </a:r>
            <a:r>
              <a:rPr lang="en-US" sz="3600" dirty="0" err="1">
                <a:latin typeface="Arial" pitchFamily="34" charset="0"/>
              </a:rPr>
              <a:t>thực</a:t>
            </a:r>
            <a:r>
              <a:rPr lang="en-US" sz="3600" dirty="0">
                <a:latin typeface="Arial" pitchFamily="34" charset="0"/>
              </a:rPr>
              <a:t>, </a:t>
            </a:r>
            <a:r>
              <a:rPr lang="en-US" sz="3600" dirty="0" err="1">
                <a:latin typeface="Arial" pitchFamily="34" charset="0"/>
              </a:rPr>
              <a:t>toàn</a:t>
            </a:r>
            <a:r>
              <a:rPr lang="en-US" sz="3600" dirty="0">
                <a:latin typeface="Arial" pitchFamily="34" charset="0"/>
              </a:rPr>
              <a:t> </a:t>
            </a:r>
            <a:r>
              <a:rPr lang="en-US" sz="3600" dirty="0" err="1">
                <a:latin typeface="Arial" pitchFamily="34" charset="0"/>
              </a:rPr>
              <a:t>vẹn</a:t>
            </a:r>
            <a:r>
              <a:rPr lang="en-US" sz="3600" dirty="0">
                <a:latin typeface="Arial" pitchFamily="34" charset="0"/>
              </a:rPr>
              <a:t>, </a:t>
            </a:r>
            <a:r>
              <a:rPr lang="en-US" sz="3600" dirty="0" err="1">
                <a:latin typeface="Arial" pitchFamily="34" charset="0"/>
              </a:rPr>
              <a:t>mã</a:t>
            </a:r>
            <a:r>
              <a:rPr lang="en-US" sz="3600" dirty="0">
                <a:latin typeface="Arial" pitchFamily="34" charset="0"/>
              </a:rPr>
              <a:t> </a:t>
            </a:r>
            <a:r>
              <a:rPr lang="en-US" sz="3600" dirty="0" err="1">
                <a:latin typeface="Arial" pitchFamily="34" charset="0"/>
              </a:rPr>
              <a:t>hóa</a:t>
            </a:r>
            <a:r>
              <a:rPr lang="en-US" sz="3600" dirty="0">
                <a:latin typeface="Arial" pitchFamily="34" charset="0"/>
              </a:rPr>
              <a:t>. </a:t>
            </a:r>
            <a:endParaRPr lang="en-US" sz="3600" dirty="0" smtClean="0">
              <a:latin typeface="Arial" pitchFamily="34" charset="0"/>
            </a:endParaRPr>
          </a:p>
          <a:p>
            <a:pPr algn="just"/>
            <a:r>
              <a:rPr lang="en-US" sz="3600" dirty="0" err="1" smtClean="0">
                <a:latin typeface="Arial" pitchFamily="34" charset="0"/>
              </a:rPr>
              <a:t>Gói</a:t>
            </a:r>
            <a:r>
              <a:rPr lang="en-US" sz="3600" dirty="0" smtClean="0">
                <a:latin typeface="Arial" pitchFamily="34" charset="0"/>
              </a:rPr>
              <a:t> </a:t>
            </a:r>
            <a:r>
              <a:rPr lang="en-US" sz="3600" dirty="0">
                <a:latin typeface="Arial" pitchFamily="34" charset="0"/>
              </a:rPr>
              <a:t>IP </a:t>
            </a:r>
            <a:r>
              <a:rPr lang="en-US" sz="3600" dirty="0" err="1">
                <a:latin typeface="Arial" pitchFamily="34" charset="0"/>
              </a:rPr>
              <a:t>sau</a:t>
            </a:r>
            <a:r>
              <a:rPr lang="en-US" sz="3600" dirty="0">
                <a:latin typeface="Arial" pitchFamily="34" charset="0"/>
              </a:rPr>
              <a:t> </a:t>
            </a:r>
            <a:r>
              <a:rPr lang="en-US" sz="3600" dirty="0" err="1">
                <a:latin typeface="Arial" pitchFamily="34" charset="0"/>
              </a:rPr>
              <a:t>khi</a:t>
            </a:r>
            <a:r>
              <a:rPr lang="en-US" sz="3600" dirty="0">
                <a:latin typeface="Arial" pitchFamily="34" charset="0"/>
              </a:rPr>
              <a:t> </a:t>
            </a:r>
            <a:r>
              <a:rPr lang="en-US" sz="3600" dirty="0" err="1">
                <a:latin typeface="Arial" pitchFamily="34" charset="0"/>
              </a:rPr>
              <a:t>tiêu</a:t>
            </a:r>
            <a:r>
              <a:rPr lang="en-US" sz="3600" dirty="0">
                <a:latin typeface="Arial" pitchFamily="34" charset="0"/>
              </a:rPr>
              <a:t> </a:t>
            </a:r>
            <a:r>
              <a:rPr lang="en-US" sz="3600" dirty="0" err="1">
                <a:latin typeface="Arial" pitchFamily="34" charset="0"/>
              </a:rPr>
              <a:t>đề</a:t>
            </a:r>
            <a:r>
              <a:rPr lang="en-US" sz="3600" dirty="0">
                <a:latin typeface="Arial" pitchFamily="34" charset="0"/>
              </a:rPr>
              <a:t> ESP </a:t>
            </a:r>
            <a:r>
              <a:rPr lang="en-US" sz="3600" dirty="0" err="1">
                <a:latin typeface="Arial" pitchFamily="34" charset="0"/>
              </a:rPr>
              <a:t>được</a:t>
            </a:r>
            <a:r>
              <a:rPr lang="en-US" sz="3600" dirty="0">
                <a:latin typeface="Arial" pitchFamily="34" charset="0"/>
              </a:rPr>
              <a:t> </a:t>
            </a:r>
            <a:r>
              <a:rPr lang="en-US" sz="3600" dirty="0" err="1">
                <a:latin typeface="Arial" pitchFamily="34" charset="0"/>
              </a:rPr>
              <a:t>thêm</a:t>
            </a:r>
            <a:r>
              <a:rPr lang="en-US" sz="3600" dirty="0">
                <a:latin typeface="Arial" pitchFamily="34" charset="0"/>
              </a:rPr>
              <a:t> </a:t>
            </a:r>
            <a:r>
              <a:rPr lang="en-US" sz="3600" dirty="0" err="1">
                <a:latin typeface="Arial" pitchFamily="34" charset="0"/>
              </a:rPr>
              <a:t>vào</a:t>
            </a:r>
            <a:r>
              <a:rPr lang="en-US" sz="3600" dirty="0">
                <a:latin typeface="Arial" pitchFamily="34" charset="0"/>
              </a:rPr>
              <a:t> </a:t>
            </a:r>
            <a:r>
              <a:rPr lang="en-US" sz="3600" dirty="0" err="1">
                <a:latin typeface="Arial" pitchFamily="34" charset="0"/>
              </a:rPr>
              <a:t>như</a:t>
            </a:r>
            <a:r>
              <a:rPr lang="en-US" sz="3600" dirty="0">
                <a:latin typeface="Arial" pitchFamily="34" charset="0"/>
              </a:rPr>
              <a:t> </a:t>
            </a:r>
            <a:r>
              <a:rPr lang="en-US" sz="3600" dirty="0" err="1">
                <a:latin typeface="Arial" pitchFamily="34" charset="0"/>
              </a:rPr>
              <a:t>trong</a:t>
            </a:r>
            <a:r>
              <a:rPr lang="en-US" sz="3600" dirty="0">
                <a:latin typeface="Arial" pitchFamily="34" charset="0"/>
              </a:rPr>
              <a:t> </a:t>
            </a:r>
            <a:r>
              <a:rPr lang="en-US" sz="3600" dirty="0" err="1">
                <a:latin typeface="Arial" pitchFamily="34" charset="0"/>
              </a:rPr>
              <a:t>hình</a:t>
            </a:r>
            <a:r>
              <a:rPr lang="en-US" sz="3600" dirty="0">
                <a:latin typeface="Arial" pitchFamily="34" charset="0"/>
              </a:rPr>
              <a:t> </a:t>
            </a:r>
            <a:r>
              <a:rPr lang="en-US" sz="3600" dirty="0" err="1">
                <a:latin typeface="Arial" pitchFamily="34" charset="0"/>
              </a:rPr>
              <a:t>vẽ</a:t>
            </a:r>
            <a:endParaRPr lang="en-US" sz="3600" dirty="0">
              <a:latin typeface="Arial" pitchFamily="34" charset="0"/>
            </a:endParaRPr>
          </a:p>
          <a:p>
            <a:pPr lvl="2">
              <a:lnSpc>
                <a:spcPct val="120000"/>
              </a:lnSpc>
            </a:pPr>
            <a:endParaRPr lang="en-US" sz="4000" dirty="0">
              <a:latin typeface="Arial" pitchFamily="34" charset="0"/>
            </a:endParaRPr>
          </a:p>
          <a:p>
            <a:pPr algn="just">
              <a:buFont typeface="Wingdings" panose="05000000000000000000" pitchFamily="2" charset="2"/>
              <a:buChar char="q"/>
            </a:pP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218235321"/>
              </p:ext>
            </p:extLst>
          </p:nvPr>
        </p:nvGraphicFramePr>
        <p:xfrm>
          <a:off x="0" y="5334000"/>
          <a:ext cx="8991600" cy="838200"/>
        </p:xfrm>
        <a:graphic>
          <a:graphicData uri="http://schemas.openxmlformats.org/presentationml/2006/ole">
            <mc:AlternateContent xmlns:mc="http://schemas.openxmlformats.org/markup-compatibility/2006">
              <mc:Choice xmlns:v="urn:schemas-microsoft-com:vml" Requires="v">
                <p:oleObj spid="_x0000_s1146" r:id="rId4" imgW="5364480" imgH="379307" progId="">
                  <p:embed/>
                </p:oleObj>
              </mc:Choice>
              <mc:Fallback>
                <p:oleObj r:id="rId4" imgW="5364480" imgH="379307"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5334000"/>
                        <a:ext cx="8991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6184944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342900" lvl="1" indent="-342900">
              <a:lnSpc>
                <a:spcPct val="114000"/>
              </a:lnSpc>
              <a:spcBef>
                <a:spcPts val="600"/>
              </a:spcBef>
              <a:spcAft>
                <a:spcPts val="600"/>
              </a:spcAft>
              <a:buFont typeface="Arial" pitchFamily="34" charset="0"/>
              <a:buChar char="•"/>
            </a:pPr>
            <a:r>
              <a:rPr lang="en-US">
                <a:latin typeface="Arial" pitchFamily="34" charset="0"/>
              </a:rPr>
              <a:t>Mô hình</a:t>
            </a:r>
          </a:p>
          <a:p>
            <a:endParaRPr lang="en-US"/>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1 - Main </a:t>
            </a:r>
            <a:r>
              <a:rPr lang="en-US" b="0" smtClean="0">
                <a:latin typeface="Arial" pitchFamily="34" charset="0"/>
              </a:rPr>
              <a:t>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70</a:t>
            </a:fld>
            <a:endParaRPr lang="ru-RU" dirty="0"/>
          </a:p>
        </p:txBody>
      </p:sp>
      <p:graphicFrame>
        <p:nvGraphicFramePr>
          <p:cNvPr id="5" name="Object 4"/>
          <p:cNvGraphicFramePr>
            <a:graphicFrameLocks noChangeAspect="1"/>
          </p:cNvGraphicFramePr>
          <p:nvPr>
            <p:extLst>
              <p:ext uri="{D42A27DB-BD31-4B8C-83A1-F6EECF244321}">
                <p14:modId xmlns:p14="http://schemas.microsoft.com/office/powerpoint/2010/main" val="4011200496"/>
              </p:ext>
            </p:extLst>
          </p:nvPr>
        </p:nvGraphicFramePr>
        <p:xfrm>
          <a:off x="0" y="1905000"/>
          <a:ext cx="9144000" cy="4572000"/>
        </p:xfrm>
        <a:graphic>
          <a:graphicData uri="http://schemas.openxmlformats.org/presentationml/2006/ole">
            <mc:AlternateContent xmlns:mc="http://schemas.openxmlformats.org/markup-compatibility/2006">
              <mc:Choice xmlns:v="urn:schemas-microsoft-com:vml" Requires="v">
                <p:oleObj spid="_x0000_s11294" name="Visio" r:id="rId3" imgW="2972991" imgH="1245394" progId="">
                  <p:embed/>
                </p:oleObj>
              </mc:Choice>
              <mc:Fallback>
                <p:oleObj name="Visio" r:id="rId3" imgW="2972991" imgH="124539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000"/>
                        <a:ext cx="9144000" cy="4572000"/>
                      </a:xfrm>
                      <a:prstGeom prst="rect">
                        <a:avLst/>
                      </a:prstGeom>
                      <a:noFill/>
                      <a:ln>
                        <a:noFill/>
                      </a:ln>
                    </p:spPr>
                  </p:pic>
                </p:oleObj>
              </mc:Fallback>
            </mc:AlternateContent>
          </a:graphicData>
        </a:graphic>
      </p:graphicFrame>
      <p:pic>
        <p:nvPicPr>
          <p:cNvPr id="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0254" y="6324600"/>
            <a:ext cx="172994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6"/>
          <p:cNvSpPr/>
          <p:nvPr/>
        </p:nvSpPr>
        <p:spPr>
          <a:xfrm>
            <a:off x="2057400" y="1524000"/>
            <a:ext cx="5105399" cy="1592118"/>
          </a:xfrm>
          <a:prstGeom prst="wedgeRoundRectCallout">
            <a:avLst>
              <a:gd name="adj1" fmla="val -720"/>
              <a:gd name="adj2" fmla="val 50768"/>
              <a:gd name="adj3" fmla="val 16667"/>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defRPr/>
            </a:pPr>
            <a:r>
              <a:rPr lang="en-US" sz="2800">
                <a:solidFill>
                  <a:srgbClr val="FF0000"/>
                </a:solidFill>
                <a:latin typeface="Arial" panose="020B0604020202020204" pitchFamily="34" charset="0"/>
                <a:cs typeface="Arial" panose="020B0604020202020204" pitchFamily="34" charset="0"/>
              </a:rPr>
              <a:t>Sau 2 gói (3),(4), cả </a:t>
            </a:r>
            <a:r>
              <a:rPr lang="en-US" sz="2800" smtClean="0">
                <a:solidFill>
                  <a:srgbClr val="FF0000"/>
                </a:solidFill>
                <a:latin typeface="Arial" panose="020B0604020202020204" pitchFamily="34" charset="0"/>
                <a:cs typeface="Arial" panose="020B0604020202020204" pitchFamily="34" charset="0"/>
              </a:rPr>
              <a:t>hai </a:t>
            </a:r>
            <a:r>
              <a:rPr lang="en-US" sz="2800">
                <a:solidFill>
                  <a:srgbClr val="FF0000"/>
                </a:solidFill>
                <a:latin typeface="Arial" panose="020B0604020202020204" pitchFamily="34" charset="0"/>
                <a:cs typeface="Arial" panose="020B0604020202020204" pitchFamily="34" charset="0"/>
              </a:rPr>
              <a:t>bên đều có khóa bí mật chung là K</a:t>
            </a:r>
            <a:r>
              <a:rPr lang="en-US" sz="2800" baseline="-25000">
                <a:solidFill>
                  <a:srgbClr val="FF0000"/>
                </a:solidFill>
                <a:latin typeface="Arial" panose="020B0604020202020204" pitchFamily="34" charset="0"/>
                <a:cs typeface="Arial" panose="020B0604020202020204" pitchFamily="34" charset="0"/>
              </a:rPr>
              <a:t>M </a:t>
            </a:r>
            <a:r>
              <a:rPr lang="en-US" sz="2800">
                <a:solidFill>
                  <a:srgbClr val="FF0000"/>
                </a:solidFill>
                <a:latin typeface="Arial" panose="020B0604020202020204" pitchFamily="34" charset="0"/>
                <a:cs typeface="Arial" panose="020B0604020202020204" pitchFamily="34" charset="0"/>
              </a:rPr>
              <a:t>để mã </a:t>
            </a:r>
            <a:r>
              <a:rPr lang="en-US" sz="2800" smtClean="0">
                <a:solidFill>
                  <a:srgbClr val="FF0000"/>
                </a:solidFill>
                <a:latin typeface="Arial" panose="020B0604020202020204" pitchFamily="34" charset="0"/>
                <a:cs typeface="Arial" panose="020B0604020202020204" pitchFamily="34" charset="0"/>
              </a:rPr>
              <a:t>hóa (VD:</a:t>
            </a:r>
            <a:r>
              <a:rPr lang="en-US" sz="2800">
                <a:solidFill>
                  <a:srgbClr val="FF0000"/>
                </a:solidFill>
                <a:latin typeface="Arial" panose="020B0604020202020204" pitchFamily="34" charset="0"/>
                <a:cs typeface="Arial" panose="020B0604020202020204" pitchFamily="34" charset="0"/>
              </a:rPr>
              <a:t> </a:t>
            </a:r>
            <a:r>
              <a:rPr lang="en-US" sz="2800" smtClean="0">
                <a:solidFill>
                  <a:srgbClr val="FF0000"/>
                </a:solidFill>
                <a:latin typeface="Arial" panose="020B0604020202020204" pitchFamily="34" charset="0"/>
                <a:cs typeface="Arial" panose="020B0604020202020204" pitchFamily="34" charset="0"/>
              </a:rPr>
              <a:t>K</a:t>
            </a:r>
            <a:r>
              <a:rPr lang="en-US" sz="2800" baseline="-25000" smtClean="0">
                <a:solidFill>
                  <a:srgbClr val="FF0000"/>
                </a:solidFill>
                <a:latin typeface="Arial" panose="020B0604020202020204" pitchFamily="34" charset="0"/>
                <a:cs typeface="Arial" panose="020B0604020202020204" pitchFamily="34" charset="0"/>
              </a:rPr>
              <a:t>M</a:t>
            </a:r>
            <a:r>
              <a:rPr lang="en-US" sz="2800" smtClean="0">
                <a:solidFill>
                  <a:srgbClr val="FF0000"/>
                </a:solidFill>
                <a:latin typeface="Arial" panose="020B0604020202020204" pitchFamily="34" charset="0"/>
                <a:cs typeface="Arial" panose="020B0604020202020204" pitchFamily="34" charset="0"/>
              </a:rPr>
              <a:t>=g</a:t>
            </a:r>
            <a:r>
              <a:rPr lang="en-US" sz="2800" baseline="30000" smtClean="0">
                <a:solidFill>
                  <a:srgbClr val="FF0000"/>
                </a:solidFill>
                <a:latin typeface="Arial" panose="020B0604020202020204" pitchFamily="34" charset="0"/>
                <a:cs typeface="Arial" panose="020B0604020202020204" pitchFamily="34" charset="0"/>
              </a:rPr>
              <a:t>xA.xB</a:t>
            </a:r>
            <a:r>
              <a:rPr lang="en-US" sz="2800" smtClean="0">
                <a:solidFill>
                  <a:srgbClr val="FF0000"/>
                </a:solidFill>
                <a:latin typeface="Arial" panose="020B0604020202020204" pitchFamily="34" charset="0"/>
                <a:cs typeface="Arial" panose="020B0604020202020204" pitchFamily="34" charset="0"/>
              </a:rPr>
              <a:t>mod p</a:t>
            </a:r>
            <a:r>
              <a:rPr lang="en-US" sz="2800" smtClean="0">
                <a:solidFill>
                  <a:srgbClr val="FF0000"/>
                </a:solidFill>
                <a:latin typeface="Arial" panose="020B0604020202020204" pitchFamily="34" charset="0"/>
                <a:cs typeface="Arial" panose="020B0604020202020204" pitchFamily="34" charset="0"/>
              </a:rPr>
              <a:t>)</a:t>
            </a:r>
            <a:endParaRPr lang="en-US" sz="2800" dirty="0">
              <a:solidFill>
                <a:srgbClr val="FF0000"/>
              </a:solidFill>
              <a:latin typeface="Arial" panose="020B0604020202020204" pitchFamily="34" charset="0"/>
              <a:cs typeface="Arial" panose="020B0604020202020204" pitchFamily="34" charset="0"/>
            </a:endParaRPr>
          </a:p>
        </p:txBody>
      </p:sp>
      <p:grpSp>
        <p:nvGrpSpPr>
          <p:cNvPr id="8" name="Group 7"/>
          <p:cNvGrpSpPr/>
          <p:nvPr/>
        </p:nvGrpSpPr>
        <p:grpSpPr>
          <a:xfrm>
            <a:off x="-152400" y="4114800"/>
            <a:ext cx="9525000" cy="1905000"/>
            <a:chOff x="-152400" y="4114800"/>
            <a:chExt cx="9525000" cy="1905000"/>
          </a:xfrm>
        </p:grpSpPr>
        <p:sp>
          <p:nvSpPr>
            <p:cNvPr id="9" name="TextBox 13"/>
            <p:cNvSpPr txBox="1">
              <a:spLocks noChangeArrowheads="1"/>
            </p:cNvSpPr>
            <p:nvPr/>
          </p:nvSpPr>
          <p:spPr bwMode="auto">
            <a:xfrm>
              <a:off x="-152400" y="41148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smtClean="0">
                  <a:solidFill>
                    <a:srgbClr val="0033CC"/>
                  </a:solidFill>
                </a:rPr>
                <a:t> 1</a:t>
              </a:r>
              <a:endParaRPr lang="en-US" b="1">
                <a:solidFill>
                  <a:srgbClr val="0033CC"/>
                </a:solidFill>
              </a:endParaRPr>
            </a:p>
          </p:txBody>
        </p:sp>
        <p:sp>
          <p:nvSpPr>
            <p:cNvPr id="10" name="TextBox 14"/>
            <p:cNvSpPr txBox="1">
              <a:spLocks noChangeArrowheads="1"/>
            </p:cNvSpPr>
            <p:nvPr/>
          </p:nvSpPr>
          <p:spPr bwMode="auto">
            <a:xfrm>
              <a:off x="8686800" y="4267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2</a:t>
              </a:r>
              <a:endParaRPr lang="en-US" b="1">
                <a:solidFill>
                  <a:srgbClr val="0033CC"/>
                </a:solidFill>
              </a:endParaRPr>
            </a:p>
          </p:txBody>
        </p:sp>
        <p:sp>
          <p:nvSpPr>
            <p:cNvPr id="11" name="TextBox 15"/>
            <p:cNvSpPr txBox="1">
              <a:spLocks noChangeArrowheads="1"/>
            </p:cNvSpPr>
            <p:nvPr/>
          </p:nvSpPr>
          <p:spPr bwMode="auto">
            <a:xfrm>
              <a:off x="-152400" y="4648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3</a:t>
              </a:r>
              <a:endParaRPr lang="en-US" b="1">
                <a:solidFill>
                  <a:srgbClr val="0033CC"/>
                </a:solidFill>
              </a:endParaRPr>
            </a:p>
          </p:txBody>
        </p:sp>
        <p:sp>
          <p:nvSpPr>
            <p:cNvPr id="12" name="TextBox 16"/>
            <p:cNvSpPr txBox="1">
              <a:spLocks noChangeArrowheads="1"/>
            </p:cNvSpPr>
            <p:nvPr/>
          </p:nvSpPr>
          <p:spPr bwMode="auto">
            <a:xfrm>
              <a:off x="8686800" y="4964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4</a:t>
              </a:r>
              <a:endParaRPr lang="en-US" b="1">
                <a:solidFill>
                  <a:srgbClr val="0033CC"/>
                </a:solidFill>
              </a:endParaRPr>
            </a:p>
          </p:txBody>
        </p:sp>
        <p:sp>
          <p:nvSpPr>
            <p:cNvPr id="13" name="TextBox 17"/>
            <p:cNvSpPr txBox="1">
              <a:spLocks noChangeArrowheads="1"/>
            </p:cNvSpPr>
            <p:nvPr/>
          </p:nvSpPr>
          <p:spPr bwMode="auto">
            <a:xfrm>
              <a:off x="8686800" y="5649912"/>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6</a:t>
              </a:r>
              <a:endParaRPr lang="en-US" b="1">
                <a:solidFill>
                  <a:srgbClr val="0033CC"/>
                </a:solidFill>
              </a:endParaRPr>
            </a:p>
          </p:txBody>
        </p:sp>
        <p:sp>
          <p:nvSpPr>
            <p:cNvPr id="14" name="TextBox 18"/>
            <p:cNvSpPr txBox="1">
              <a:spLocks noChangeArrowheads="1"/>
            </p:cNvSpPr>
            <p:nvPr/>
          </p:nvSpPr>
          <p:spPr bwMode="auto">
            <a:xfrm>
              <a:off x="-127000" y="5345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5</a:t>
              </a:r>
              <a:endParaRPr lang="en-US" b="1">
                <a:solidFill>
                  <a:srgbClr val="0033CC"/>
                </a:solidFill>
              </a:endParaRPr>
            </a:p>
          </p:txBody>
        </p:sp>
      </p:grpSp>
    </p:spTree>
    <p:extLst>
      <p:ext uri="{BB962C8B-B14F-4D97-AF65-F5344CB8AC3E}">
        <p14:creationId xmlns:p14="http://schemas.microsoft.com/office/powerpoint/2010/main" val="36909727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342900" lvl="1" indent="-342900">
              <a:lnSpc>
                <a:spcPct val="114000"/>
              </a:lnSpc>
              <a:spcBef>
                <a:spcPts val="600"/>
              </a:spcBef>
              <a:spcAft>
                <a:spcPts val="600"/>
              </a:spcAft>
              <a:buFont typeface="Arial" pitchFamily="34" charset="0"/>
              <a:buChar char="•"/>
            </a:pPr>
            <a:r>
              <a:rPr lang="en-US">
                <a:latin typeface="Arial" pitchFamily="34" charset="0"/>
              </a:rPr>
              <a:t>Mô hình</a:t>
            </a:r>
          </a:p>
          <a:p>
            <a:endParaRPr lang="en-US"/>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1 - Main </a:t>
            </a:r>
            <a:r>
              <a:rPr lang="en-US" b="0" smtClean="0">
                <a:latin typeface="Arial" pitchFamily="34" charset="0"/>
              </a:rPr>
              <a:t>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71</a:t>
            </a:fld>
            <a:endParaRPr lang="ru-RU" dirty="0"/>
          </a:p>
        </p:txBody>
      </p:sp>
      <p:graphicFrame>
        <p:nvGraphicFramePr>
          <p:cNvPr id="5" name="Object 4"/>
          <p:cNvGraphicFramePr>
            <a:graphicFrameLocks noChangeAspect="1"/>
          </p:cNvGraphicFramePr>
          <p:nvPr>
            <p:extLst>
              <p:ext uri="{D42A27DB-BD31-4B8C-83A1-F6EECF244321}">
                <p14:modId xmlns:p14="http://schemas.microsoft.com/office/powerpoint/2010/main" val="4011200496"/>
              </p:ext>
            </p:extLst>
          </p:nvPr>
        </p:nvGraphicFramePr>
        <p:xfrm>
          <a:off x="0" y="1905000"/>
          <a:ext cx="9144000" cy="4572000"/>
        </p:xfrm>
        <a:graphic>
          <a:graphicData uri="http://schemas.openxmlformats.org/presentationml/2006/ole">
            <mc:AlternateContent xmlns:mc="http://schemas.openxmlformats.org/markup-compatibility/2006">
              <mc:Choice xmlns:v="urn:schemas-microsoft-com:vml" Requires="v">
                <p:oleObj spid="_x0000_s12318" name="Visio" r:id="rId4" imgW="2972991" imgH="1245394" progId="">
                  <p:embed/>
                </p:oleObj>
              </mc:Choice>
              <mc:Fallback>
                <p:oleObj name="Visio" r:id="rId4" imgW="2972991" imgH="1245394"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05000"/>
                        <a:ext cx="9144000" cy="4572000"/>
                      </a:xfrm>
                      <a:prstGeom prst="rect">
                        <a:avLst/>
                      </a:prstGeom>
                      <a:noFill/>
                      <a:ln>
                        <a:noFill/>
                      </a:ln>
                    </p:spPr>
                  </p:pic>
                </p:oleObj>
              </mc:Fallback>
            </mc:AlternateContent>
          </a:graphicData>
        </a:graphic>
      </p:graphicFrame>
      <p:pic>
        <p:nvPicPr>
          <p:cNvPr id="6"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0254" y="6324600"/>
            <a:ext cx="172994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6"/>
          <p:cNvSpPr/>
          <p:nvPr/>
        </p:nvSpPr>
        <p:spPr>
          <a:xfrm>
            <a:off x="2057400" y="1219200"/>
            <a:ext cx="5105399" cy="1896918"/>
          </a:xfrm>
          <a:prstGeom prst="wedgeRoundRectCallout">
            <a:avLst>
              <a:gd name="adj1" fmla="val -75094"/>
              <a:gd name="adj2" fmla="val 166780"/>
              <a:gd name="adj3" fmla="val 16667"/>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defRPr/>
            </a:pPr>
            <a:r>
              <a:rPr lang="en-US" sz="2800">
                <a:solidFill>
                  <a:srgbClr val="FF0000"/>
                </a:solidFill>
                <a:latin typeface="Arial" panose="020B0604020202020204" pitchFamily="34" charset="0"/>
                <a:cs typeface="Arial" panose="020B0604020202020204" pitchFamily="34" charset="0"/>
              </a:rPr>
              <a:t>Sig</a:t>
            </a:r>
            <a:r>
              <a:rPr lang="en-US" sz="2800" baseline="-25000">
                <a:solidFill>
                  <a:srgbClr val="FF0000"/>
                </a:solidFill>
                <a:latin typeface="Arial" panose="020B0604020202020204" pitchFamily="34" charset="0"/>
                <a:cs typeface="Arial" panose="020B0604020202020204" pitchFamily="34" charset="0"/>
              </a:rPr>
              <a:t>S</a:t>
            </a:r>
            <a:r>
              <a:rPr lang="en-US" sz="2800">
                <a:solidFill>
                  <a:srgbClr val="FF0000"/>
                </a:solidFill>
                <a:latin typeface="Arial" panose="020B0604020202020204" pitchFamily="34" charset="0"/>
                <a:cs typeface="Arial" panose="020B0604020202020204" pitchFamily="34" charset="0"/>
              </a:rPr>
              <a:t>:</a:t>
            </a:r>
          </a:p>
          <a:p>
            <a:pPr marL="457200" indent="-457200">
              <a:buFont typeface="Wingdings" panose="05000000000000000000" pitchFamily="2" charset="2"/>
              <a:buChar char="§"/>
              <a:defRPr/>
            </a:pPr>
            <a:r>
              <a:rPr lang="en-US" sz="2800">
                <a:solidFill>
                  <a:schemeClr val="tx1"/>
                </a:solidFill>
                <a:latin typeface="Arial" panose="020B0604020202020204" pitchFamily="34" charset="0"/>
                <a:cs typeface="Arial" panose="020B0604020202020204" pitchFamily="34" charset="0"/>
              </a:rPr>
              <a:t>Là chữ ký của </a:t>
            </a:r>
            <a:r>
              <a:rPr lang="en-US" sz="2800" smtClean="0">
                <a:solidFill>
                  <a:schemeClr val="tx1"/>
                </a:solidFill>
                <a:latin typeface="Arial" panose="020B0604020202020204" pitchFamily="34" charset="0"/>
                <a:cs typeface="Arial" panose="020B0604020202020204" pitchFamily="34" charset="0"/>
              </a:rPr>
              <a:t>Sender</a:t>
            </a:r>
          </a:p>
          <a:p>
            <a:pPr marL="457200" indent="-457200">
              <a:buFont typeface="Wingdings" panose="05000000000000000000" pitchFamily="2" charset="2"/>
              <a:buChar char="§"/>
              <a:defRPr/>
            </a:pPr>
            <a:r>
              <a:rPr lang="en-US" sz="2800" smtClean="0">
                <a:solidFill>
                  <a:schemeClr val="tx1"/>
                </a:solidFill>
                <a:latin typeface="Arial" panose="020B0604020202020204" pitchFamily="34" charset="0"/>
                <a:cs typeface="Arial" panose="020B0604020202020204" pitchFamily="34" charset="0"/>
              </a:rPr>
              <a:t>Tính </a:t>
            </a:r>
            <a:r>
              <a:rPr lang="en-US" sz="2800">
                <a:solidFill>
                  <a:schemeClr val="tx1"/>
                </a:solidFill>
                <a:latin typeface="Arial" panose="020B0604020202020204" pitchFamily="34" charset="0"/>
                <a:cs typeface="Arial" panose="020B0604020202020204" pitchFamily="34" charset="0"/>
              </a:rPr>
              <a:t>bằng =E</a:t>
            </a:r>
            <a:r>
              <a:rPr lang="en-US" sz="2800" baseline="-25000">
                <a:solidFill>
                  <a:schemeClr val="tx1"/>
                </a:solidFill>
                <a:latin typeface="Arial" panose="020B0604020202020204" pitchFamily="34" charset="0"/>
                <a:cs typeface="Arial" panose="020B0604020202020204" pitchFamily="34" charset="0"/>
              </a:rPr>
              <a:t>KRS</a:t>
            </a:r>
            <a:r>
              <a:rPr lang="en-US" sz="2800">
                <a:solidFill>
                  <a:schemeClr val="tx1"/>
                </a:solidFill>
                <a:latin typeface="Arial" panose="020B0604020202020204" pitchFamily="34" charset="0"/>
                <a:cs typeface="Arial" panose="020B0604020202020204" pitchFamily="34" charset="0"/>
              </a:rPr>
              <a:t>[H(Nonce</a:t>
            </a:r>
            <a:r>
              <a:rPr lang="en-US" sz="2800" baseline="-25000">
                <a:solidFill>
                  <a:schemeClr val="tx1"/>
                </a:solidFill>
                <a:latin typeface="Arial" panose="020B0604020202020204" pitchFamily="34" charset="0"/>
                <a:cs typeface="Arial" panose="020B0604020202020204" pitchFamily="34" charset="0"/>
              </a:rPr>
              <a:t>S</a:t>
            </a:r>
            <a:r>
              <a:rPr lang="en-US" sz="2800">
                <a:solidFill>
                  <a:schemeClr val="tx1"/>
                </a:solidFill>
                <a:latin typeface="Arial" panose="020B0604020202020204" pitchFamily="34" charset="0"/>
                <a:cs typeface="Arial" panose="020B0604020202020204" pitchFamily="34" charset="0"/>
              </a:rPr>
              <a:t> </a:t>
            </a:r>
            <a:r>
              <a:rPr lang="en-US" sz="2800" smtClean="0">
                <a:solidFill>
                  <a:schemeClr val="tx1"/>
                </a:solidFill>
                <a:latin typeface="Arial" panose="020B0604020202020204" pitchFamily="34" charset="0"/>
                <a:cs typeface="Arial" panose="020B0604020202020204" pitchFamily="34" charset="0"/>
              </a:rPr>
              <a:t>+Data</a:t>
            </a:r>
            <a:r>
              <a:rPr lang="en-US" sz="2800" baseline="-25000" smtClean="0">
                <a:solidFill>
                  <a:schemeClr val="tx1"/>
                </a:solidFill>
                <a:latin typeface="Arial" panose="020B0604020202020204" pitchFamily="34" charset="0"/>
                <a:cs typeface="Arial" panose="020B0604020202020204" pitchFamily="34" charset="0"/>
              </a:rPr>
              <a:t>S</a:t>
            </a:r>
            <a:r>
              <a:rPr lang="en-US" sz="2800" smtClean="0">
                <a:solidFill>
                  <a:schemeClr val="tx1"/>
                </a:solidFill>
                <a:latin typeface="Arial" panose="020B0604020202020204" pitchFamily="34" charset="0"/>
                <a:cs typeface="Arial" panose="020B0604020202020204" pitchFamily="34" charset="0"/>
              </a:rPr>
              <a:t>)]</a:t>
            </a:r>
            <a:endParaRPr lang="en-US" sz="2800" dirty="0">
              <a:solidFill>
                <a:schemeClr val="tx1"/>
              </a:solidFill>
              <a:latin typeface="Arial" panose="020B0604020202020204" pitchFamily="34" charset="0"/>
              <a:cs typeface="Arial" panose="020B0604020202020204" pitchFamily="34" charset="0"/>
            </a:endParaRPr>
          </a:p>
        </p:txBody>
      </p:sp>
      <p:grpSp>
        <p:nvGrpSpPr>
          <p:cNvPr id="8" name="Group 7"/>
          <p:cNvGrpSpPr/>
          <p:nvPr/>
        </p:nvGrpSpPr>
        <p:grpSpPr>
          <a:xfrm>
            <a:off x="-152400" y="4114800"/>
            <a:ext cx="9525000" cy="1905000"/>
            <a:chOff x="-152400" y="4114800"/>
            <a:chExt cx="9525000" cy="1905000"/>
          </a:xfrm>
        </p:grpSpPr>
        <p:sp>
          <p:nvSpPr>
            <p:cNvPr id="9" name="TextBox 13"/>
            <p:cNvSpPr txBox="1">
              <a:spLocks noChangeArrowheads="1"/>
            </p:cNvSpPr>
            <p:nvPr/>
          </p:nvSpPr>
          <p:spPr bwMode="auto">
            <a:xfrm>
              <a:off x="-152400" y="41148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smtClean="0">
                  <a:solidFill>
                    <a:srgbClr val="0033CC"/>
                  </a:solidFill>
                </a:rPr>
                <a:t> 1</a:t>
              </a:r>
              <a:endParaRPr lang="en-US" b="1">
                <a:solidFill>
                  <a:srgbClr val="0033CC"/>
                </a:solidFill>
              </a:endParaRPr>
            </a:p>
          </p:txBody>
        </p:sp>
        <p:sp>
          <p:nvSpPr>
            <p:cNvPr id="10" name="TextBox 14"/>
            <p:cNvSpPr txBox="1">
              <a:spLocks noChangeArrowheads="1"/>
            </p:cNvSpPr>
            <p:nvPr/>
          </p:nvSpPr>
          <p:spPr bwMode="auto">
            <a:xfrm>
              <a:off x="8686800" y="4267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2</a:t>
              </a:r>
              <a:endParaRPr lang="en-US" b="1">
                <a:solidFill>
                  <a:srgbClr val="0033CC"/>
                </a:solidFill>
              </a:endParaRPr>
            </a:p>
          </p:txBody>
        </p:sp>
        <p:sp>
          <p:nvSpPr>
            <p:cNvPr id="11" name="TextBox 15"/>
            <p:cNvSpPr txBox="1">
              <a:spLocks noChangeArrowheads="1"/>
            </p:cNvSpPr>
            <p:nvPr/>
          </p:nvSpPr>
          <p:spPr bwMode="auto">
            <a:xfrm>
              <a:off x="-152400" y="4648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3</a:t>
              </a:r>
              <a:endParaRPr lang="en-US" b="1">
                <a:solidFill>
                  <a:srgbClr val="0033CC"/>
                </a:solidFill>
              </a:endParaRPr>
            </a:p>
          </p:txBody>
        </p:sp>
        <p:sp>
          <p:nvSpPr>
            <p:cNvPr id="12" name="TextBox 16"/>
            <p:cNvSpPr txBox="1">
              <a:spLocks noChangeArrowheads="1"/>
            </p:cNvSpPr>
            <p:nvPr/>
          </p:nvSpPr>
          <p:spPr bwMode="auto">
            <a:xfrm>
              <a:off x="8686800" y="4964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4</a:t>
              </a:r>
              <a:endParaRPr lang="en-US" b="1">
                <a:solidFill>
                  <a:srgbClr val="0033CC"/>
                </a:solidFill>
              </a:endParaRPr>
            </a:p>
          </p:txBody>
        </p:sp>
        <p:sp>
          <p:nvSpPr>
            <p:cNvPr id="13" name="TextBox 17"/>
            <p:cNvSpPr txBox="1">
              <a:spLocks noChangeArrowheads="1"/>
            </p:cNvSpPr>
            <p:nvPr/>
          </p:nvSpPr>
          <p:spPr bwMode="auto">
            <a:xfrm>
              <a:off x="8686800" y="5649912"/>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6</a:t>
              </a:r>
              <a:endParaRPr lang="en-US" b="1">
                <a:solidFill>
                  <a:srgbClr val="0033CC"/>
                </a:solidFill>
              </a:endParaRPr>
            </a:p>
          </p:txBody>
        </p:sp>
        <p:sp>
          <p:nvSpPr>
            <p:cNvPr id="14" name="TextBox 18"/>
            <p:cNvSpPr txBox="1">
              <a:spLocks noChangeArrowheads="1"/>
            </p:cNvSpPr>
            <p:nvPr/>
          </p:nvSpPr>
          <p:spPr bwMode="auto">
            <a:xfrm>
              <a:off x="-127000" y="5345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5</a:t>
              </a:r>
              <a:endParaRPr lang="en-US" b="1">
                <a:solidFill>
                  <a:srgbClr val="0033CC"/>
                </a:solidFill>
              </a:endParaRPr>
            </a:p>
          </p:txBody>
        </p:sp>
      </p:grpSp>
    </p:spTree>
    <p:extLst>
      <p:ext uri="{BB962C8B-B14F-4D97-AF65-F5344CB8AC3E}">
        <p14:creationId xmlns:p14="http://schemas.microsoft.com/office/powerpoint/2010/main" val="36909727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342900" lvl="1" indent="-342900">
              <a:lnSpc>
                <a:spcPct val="114000"/>
              </a:lnSpc>
              <a:spcBef>
                <a:spcPts val="600"/>
              </a:spcBef>
              <a:spcAft>
                <a:spcPts val="600"/>
              </a:spcAft>
              <a:buFont typeface="Arial" pitchFamily="34" charset="0"/>
              <a:buChar char="•"/>
            </a:pPr>
            <a:r>
              <a:rPr lang="en-US">
                <a:latin typeface="Arial" pitchFamily="34" charset="0"/>
              </a:rPr>
              <a:t>Mô hình</a:t>
            </a:r>
          </a:p>
          <a:p>
            <a:endParaRPr lang="en-US"/>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1 - Main </a:t>
            </a:r>
            <a:r>
              <a:rPr lang="en-US" b="0" smtClean="0">
                <a:latin typeface="Arial" pitchFamily="34" charset="0"/>
              </a:rPr>
              <a:t>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72</a:t>
            </a:fld>
            <a:endParaRPr lang="ru-RU" dirty="0"/>
          </a:p>
        </p:txBody>
      </p:sp>
      <p:graphicFrame>
        <p:nvGraphicFramePr>
          <p:cNvPr id="5" name="Object 4"/>
          <p:cNvGraphicFramePr>
            <a:graphicFrameLocks noChangeAspect="1"/>
          </p:cNvGraphicFramePr>
          <p:nvPr>
            <p:extLst>
              <p:ext uri="{D42A27DB-BD31-4B8C-83A1-F6EECF244321}">
                <p14:modId xmlns:p14="http://schemas.microsoft.com/office/powerpoint/2010/main" val="4011200496"/>
              </p:ext>
            </p:extLst>
          </p:nvPr>
        </p:nvGraphicFramePr>
        <p:xfrm>
          <a:off x="0" y="1905000"/>
          <a:ext cx="9144000" cy="4572000"/>
        </p:xfrm>
        <a:graphic>
          <a:graphicData uri="http://schemas.openxmlformats.org/presentationml/2006/ole">
            <mc:AlternateContent xmlns:mc="http://schemas.openxmlformats.org/markup-compatibility/2006">
              <mc:Choice xmlns:v="urn:schemas-microsoft-com:vml" Requires="v">
                <p:oleObj spid="_x0000_s13342" name="Visio" r:id="rId3" imgW="2972991" imgH="1245394" progId="">
                  <p:embed/>
                </p:oleObj>
              </mc:Choice>
              <mc:Fallback>
                <p:oleObj name="Visio" r:id="rId3" imgW="2972991" imgH="124539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000"/>
                        <a:ext cx="9144000" cy="4572000"/>
                      </a:xfrm>
                      <a:prstGeom prst="rect">
                        <a:avLst/>
                      </a:prstGeom>
                      <a:noFill/>
                      <a:ln>
                        <a:noFill/>
                      </a:ln>
                    </p:spPr>
                  </p:pic>
                </p:oleObj>
              </mc:Fallback>
            </mc:AlternateContent>
          </a:graphicData>
        </a:graphic>
      </p:graphicFrame>
      <p:pic>
        <p:nvPicPr>
          <p:cNvPr id="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0254" y="6324600"/>
            <a:ext cx="172994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6"/>
          <p:cNvSpPr/>
          <p:nvPr/>
        </p:nvSpPr>
        <p:spPr>
          <a:xfrm>
            <a:off x="2057400" y="1066800"/>
            <a:ext cx="5410200" cy="2286000"/>
          </a:xfrm>
          <a:prstGeom prst="wedgeRoundRectCallout">
            <a:avLst>
              <a:gd name="adj1" fmla="val -55507"/>
              <a:gd name="adj2" fmla="val 135977"/>
              <a:gd name="adj3" fmla="val 16667"/>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defRPr/>
            </a:pPr>
            <a:r>
              <a:rPr lang="en-US" sz="2800" smtClean="0">
                <a:solidFill>
                  <a:srgbClr val="FF0000"/>
                </a:solidFill>
                <a:latin typeface="Arial" panose="020B0604020202020204" pitchFamily="34" charset="0"/>
                <a:cs typeface="Arial" panose="020B0604020202020204" pitchFamily="34" charset="0"/>
              </a:rPr>
              <a:t>Cert:</a:t>
            </a:r>
            <a:endParaRPr lang="en-US" sz="2800">
              <a:solidFill>
                <a:srgbClr val="FF0000"/>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
              <a:defRPr/>
            </a:pPr>
            <a:r>
              <a:rPr lang="en-US" sz="2800">
                <a:solidFill>
                  <a:schemeClr val="tx1"/>
                </a:solidFill>
                <a:latin typeface="Arial" panose="020B0604020202020204" pitchFamily="34" charset="0"/>
                <a:cs typeface="Arial" panose="020B0604020202020204" pitchFamily="34" charset="0"/>
              </a:rPr>
              <a:t>Là chứng </a:t>
            </a:r>
            <a:r>
              <a:rPr lang="en-US" sz="2800" smtClean="0">
                <a:solidFill>
                  <a:schemeClr val="tx1"/>
                </a:solidFill>
                <a:latin typeface="Arial" panose="020B0604020202020204" pitchFamily="34" charset="0"/>
                <a:cs typeface="Arial" panose="020B0604020202020204" pitchFamily="34" charset="0"/>
              </a:rPr>
              <a:t>thư số </a:t>
            </a:r>
            <a:r>
              <a:rPr lang="en-US" sz="2800">
                <a:solidFill>
                  <a:schemeClr val="tx1"/>
                </a:solidFill>
                <a:latin typeface="Arial" panose="020B0604020202020204" pitchFamily="34" charset="0"/>
                <a:cs typeface="Arial" panose="020B0604020202020204" pitchFamily="34" charset="0"/>
              </a:rPr>
              <a:t>của </a:t>
            </a:r>
            <a:r>
              <a:rPr lang="en-US" sz="2800" smtClean="0">
                <a:solidFill>
                  <a:schemeClr val="tx1"/>
                </a:solidFill>
                <a:latin typeface="Arial" panose="020B0604020202020204" pitchFamily="34" charset="0"/>
                <a:cs typeface="Arial" panose="020B0604020202020204" pitchFamily="34" charset="0"/>
              </a:rPr>
              <a:t>Sender</a:t>
            </a:r>
          </a:p>
          <a:p>
            <a:pPr marL="457200" indent="-457200">
              <a:buFont typeface="Wingdings" panose="05000000000000000000" pitchFamily="2" charset="2"/>
              <a:buChar char="§"/>
              <a:defRPr/>
            </a:pPr>
            <a:r>
              <a:rPr lang="en-US" sz="2800" smtClean="0">
                <a:solidFill>
                  <a:schemeClr val="tx1"/>
                </a:solidFill>
                <a:latin typeface="Arial" panose="020B0604020202020204" pitchFamily="34" charset="0"/>
                <a:cs typeface="Arial" panose="020B0604020202020204" pitchFamily="34" charset="0"/>
              </a:rPr>
              <a:t>Chứa </a:t>
            </a:r>
            <a:r>
              <a:rPr lang="en-US" sz="2800">
                <a:solidFill>
                  <a:schemeClr val="tx1"/>
                </a:solidFill>
                <a:latin typeface="Arial" panose="020B0604020202020204" pitchFamily="34" charset="0"/>
                <a:cs typeface="Arial" panose="020B0604020202020204" pitchFamily="34" charset="0"/>
              </a:rPr>
              <a:t>khóa công khai của Sender </a:t>
            </a:r>
            <a:r>
              <a:rPr lang="en-US" sz="2800">
                <a:solidFill>
                  <a:srgbClr val="FF0000"/>
                </a:solidFill>
                <a:latin typeface="Arial" panose="020B0604020202020204" pitchFamily="34" charset="0"/>
                <a:cs typeface="Arial" panose="020B0604020202020204" pitchFamily="34" charset="0"/>
              </a:rPr>
              <a:t>KUS</a:t>
            </a:r>
            <a:r>
              <a:rPr lang="en-US" sz="2800">
                <a:solidFill>
                  <a:schemeClr val="tx1"/>
                </a:solidFill>
                <a:latin typeface="Arial" panose="020B0604020202020204" pitchFamily="34" charset="0"/>
                <a:cs typeface="Arial" panose="020B0604020202020204" pitchFamily="34" charset="0"/>
              </a:rPr>
              <a:t> (tương ứng với </a:t>
            </a:r>
            <a:r>
              <a:rPr lang="en-US" sz="2800" smtClean="0">
                <a:solidFill>
                  <a:schemeClr val="tx1"/>
                </a:solidFill>
                <a:latin typeface="Arial" panose="020B0604020202020204" pitchFamily="34" charset="0"/>
                <a:cs typeface="Arial" panose="020B0604020202020204" pitchFamily="34" charset="0"/>
              </a:rPr>
              <a:t>KRS)</a:t>
            </a:r>
            <a:endParaRPr lang="en-US" sz="2800" dirty="0">
              <a:solidFill>
                <a:schemeClr val="tx1"/>
              </a:solidFill>
              <a:latin typeface="Arial" panose="020B0604020202020204" pitchFamily="34" charset="0"/>
              <a:cs typeface="Arial" panose="020B0604020202020204" pitchFamily="34" charset="0"/>
            </a:endParaRPr>
          </a:p>
        </p:txBody>
      </p:sp>
      <p:grpSp>
        <p:nvGrpSpPr>
          <p:cNvPr id="8" name="Group 7"/>
          <p:cNvGrpSpPr/>
          <p:nvPr/>
        </p:nvGrpSpPr>
        <p:grpSpPr>
          <a:xfrm>
            <a:off x="-152400" y="4114800"/>
            <a:ext cx="9525000" cy="1905000"/>
            <a:chOff x="-152400" y="4114800"/>
            <a:chExt cx="9525000" cy="1905000"/>
          </a:xfrm>
        </p:grpSpPr>
        <p:sp>
          <p:nvSpPr>
            <p:cNvPr id="9" name="TextBox 13"/>
            <p:cNvSpPr txBox="1">
              <a:spLocks noChangeArrowheads="1"/>
            </p:cNvSpPr>
            <p:nvPr/>
          </p:nvSpPr>
          <p:spPr bwMode="auto">
            <a:xfrm>
              <a:off x="-152400" y="41148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smtClean="0">
                  <a:solidFill>
                    <a:srgbClr val="0033CC"/>
                  </a:solidFill>
                </a:rPr>
                <a:t> 1</a:t>
              </a:r>
              <a:endParaRPr lang="en-US" b="1">
                <a:solidFill>
                  <a:srgbClr val="0033CC"/>
                </a:solidFill>
              </a:endParaRPr>
            </a:p>
          </p:txBody>
        </p:sp>
        <p:sp>
          <p:nvSpPr>
            <p:cNvPr id="10" name="TextBox 14"/>
            <p:cNvSpPr txBox="1">
              <a:spLocks noChangeArrowheads="1"/>
            </p:cNvSpPr>
            <p:nvPr/>
          </p:nvSpPr>
          <p:spPr bwMode="auto">
            <a:xfrm>
              <a:off x="8686800" y="4267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2</a:t>
              </a:r>
              <a:endParaRPr lang="en-US" b="1">
                <a:solidFill>
                  <a:srgbClr val="0033CC"/>
                </a:solidFill>
              </a:endParaRPr>
            </a:p>
          </p:txBody>
        </p:sp>
        <p:sp>
          <p:nvSpPr>
            <p:cNvPr id="11" name="TextBox 15"/>
            <p:cNvSpPr txBox="1">
              <a:spLocks noChangeArrowheads="1"/>
            </p:cNvSpPr>
            <p:nvPr/>
          </p:nvSpPr>
          <p:spPr bwMode="auto">
            <a:xfrm>
              <a:off x="-152400" y="4648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3</a:t>
              </a:r>
              <a:endParaRPr lang="en-US" b="1">
                <a:solidFill>
                  <a:srgbClr val="0033CC"/>
                </a:solidFill>
              </a:endParaRPr>
            </a:p>
          </p:txBody>
        </p:sp>
        <p:sp>
          <p:nvSpPr>
            <p:cNvPr id="12" name="TextBox 16"/>
            <p:cNvSpPr txBox="1">
              <a:spLocks noChangeArrowheads="1"/>
            </p:cNvSpPr>
            <p:nvPr/>
          </p:nvSpPr>
          <p:spPr bwMode="auto">
            <a:xfrm>
              <a:off x="8686800" y="4964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4</a:t>
              </a:r>
              <a:endParaRPr lang="en-US" b="1">
                <a:solidFill>
                  <a:srgbClr val="0033CC"/>
                </a:solidFill>
              </a:endParaRPr>
            </a:p>
          </p:txBody>
        </p:sp>
        <p:sp>
          <p:nvSpPr>
            <p:cNvPr id="13" name="TextBox 17"/>
            <p:cNvSpPr txBox="1">
              <a:spLocks noChangeArrowheads="1"/>
            </p:cNvSpPr>
            <p:nvPr/>
          </p:nvSpPr>
          <p:spPr bwMode="auto">
            <a:xfrm>
              <a:off x="8686800" y="5649912"/>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6</a:t>
              </a:r>
              <a:endParaRPr lang="en-US" b="1">
                <a:solidFill>
                  <a:srgbClr val="0033CC"/>
                </a:solidFill>
              </a:endParaRPr>
            </a:p>
          </p:txBody>
        </p:sp>
        <p:sp>
          <p:nvSpPr>
            <p:cNvPr id="14" name="TextBox 18"/>
            <p:cNvSpPr txBox="1">
              <a:spLocks noChangeArrowheads="1"/>
            </p:cNvSpPr>
            <p:nvPr/>
          </p:nvSpPr>
          <p:spPr bwMode="auto">
            <a:xfrm>
              <a:off x="-127000" y="5345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5</a:t>
              </a:r>
              <a:endParaRPr lang="en-US" b="1">
                <a:solidFill>
                  <a:srgbClr val="0033CC"/>
                </a:solidFill>
              </a:endParaRPr>
            </a:p>
          </p:txBody>
        </p:sp>
      </p:grpSp>
    </p:spTree>
    <p:extLst>
      <p:ext uri="{BB962C8B-B14F-4D97-AF65-F5344CB8AC3E}">
        <p14:creationId xmlns:p14="http://schemas.microsoft.com/office/powerpoint/2010/main" val="36909727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342900" lvl="1" indent="-342900">
              <a:lnSpc>
                <a:spcPct val="114000"/>
              </a:lnSpc>
              <a:spcBef>
                <a:spcPts val="600"/>
              </a:spcBef>
              <a:spcAft>
                <a:spcPts val="600"/>
              </a:spcAft>
              <a:buFont typeface="Arial" pitchFamily="34" charset="0"/>
              <a:buChar char="•"/>
            </a:pPr>
            <a:r>
              <a:rPr lang="en-US">
                <a:latin typeface="Arial" pitchFamily="34" charset="0"/>
              </a:rPr>
              <a:t>Mô hình</a:t>
            </a:r>
          </a:p>
          <a:p>
            <a:endParaRPr lang="en-US"/>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1 - Main </a:t>
            </a:r>
            <a:r>
              <a:rPr lang="en-US" b="0" smtClean="0">
                <a:latin typeface="Arial" pitchFamily="34" charset="0"/>
              </a:rPr>
              <a:t>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73</a:t>
            </a:fld>
            <a:endParaRPr lang="ru-RU" dirty="0"/>
          </a:p>
        </p:txBody>
      </p:sp>
      <p:graphicFrame>
        <p:nvGraphicFramePr>
          <p:cNvPr id="5" name="Object 4"/>
          <p:cNvGraphicFramePr>
            <a:graphicFrameLocks noChangeAspect="1"/>
          </p:cNvGraphicFramePr>
          <p:nvPr>
            <p:extLst>
              <p:ext uri="{D42A27DB-BD31-4B8C-83A1-F6EECF244321}">
                <p14:modId xmlns:p14="http://schemas.microsoft.com/office/powerpoint/2010/main" val="4011200496"/>
              </p:ext>
            </p:extLst>
          </p:nvPr>
        </p:nvGraphicFramePr>
        <p:xfrm>
          <a:off x="0" y="1905000"/>
          <a:ext cx="9144000" cy="4572000"/>
        </p:xfrm>
        <a:graphic>
          <a:graphicData uri="http://schemas.openxmlformats.org/presentationml/2006/ole">
            <mc:AlternateContent xmlns:mc="http://schemas.openxmlformats.org/markup-compatibility/2006">
              <mc:Choice xmlns:v="urn:schemas-microsoft-com:vml" Requires="v">
                <p:oleObj spid="_x0000_s14366" name="Visio" r:id="rId3" imgW="2972991" imgH="1245394" progId="">
                  <p:embed/>
                </p:oleObj>
              </mc:Choice>
              <mc:Fallback>
                <p:oleObj name="Visio" r:id="rId3" imgW="2972991" imgH="124539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000"/>
                        <a:ext cx="9144000" cy="4572000"/>
                      </a:xfrm>
                      <a:prstGeom prst="rect">
                        <a:avLst/>
                      </a:prstGeom>
                      <a:noFill/>
                      <a:ln>
                        <a:noFill/>
                      </a:ln>
                    </p:spPr>
                  </p:pic>
                </p:oleObj>
              </mc:Fallback>
            </mc:AlternateContent>
          </a:graphicData>
        </a:graphic>
      </p:graphicFrame>
      <p:pic>
        <p:nvPicPr>
          <p:cNvPr id="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0254" y="6324600"/>
            <a:ext cx="172994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6"/>
          <p:cNvSpPr/>
          <p:nvPr/>
        </p:nvSpPr>
        <p:spPr>
          <a:xfrm>
            <a:off x="2057400" y="1143000"/>
            <a:ext cx="5105399" cy="1973118"/>
          </a:xfrm>
          <a:prstGeom prst="wedgeRoundRectCallout">
            <a:avLst>
              <a:gd name="adj1" fmla="val -42612"/>
              <a:gd name="adj2" fmla="val 160169"/>
              <a:gd name="adj3" fmla="val 16667"/>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defRPr/>
            </a:pPr>
            <a:r>
              <a:rPr lang="en-US" sz="2800">
                <a:solidFill>
                  <a:srgbClr val="FF0000"/>
                </a:solidFill>
                <a:latin typeface="Arial" panose="020B0604020202020204" pitchFamily="34" charset="0"/>
                <a:cs typeface="Arial" panose="020B0604020202020204" pitchFamily="34" charset="0"/>
              </a:rPr>
              <a:t>ID</a:t>
            </a:r>
            <a:r>
              <a:rPr lang="en-US" sz="2800" baseline="-25000">
                <a:solidFill>
                  <a:srgbClr val="FF0000"/>
                </a:solidFill>
                <a:latin typeface="Arial" panose="020B0604020202020204" pitchFamily="34" charset="0"/>
                <a:cs typeface="Arial" panose="020B0604020202020204" pitchFamily="34" charset="0"/>
              </a:rPr>
              <a:t>US</a:t>
            </a:r>
            <a:r>
              <a:rPr lang="en-US" sz="2800">
                <a:solidFill>
                  <a:srgbClr val="FF0000"/>
                </a:solidFill>
                <a:latin typeface="Arial" panose="020B0604020202020204" pitchFamily="34" charset="0"/>
                <a:cs typeface="Arial" panose="020B0604020202020204" pitchFamily="34" charset="0"/>
              </a:rPr>
              <a:t>:</a:t>
            </a:r>
          </a:p>
          <a:p>
            <a:pPr marL="457200" indent="-457200">
              <a:buFont typeface="Wingdings" panose="05000000000000000000" pitchFamily="2" charset="2"/>
              <a:buChar char="§"/>
              <a:defRPr/>
            </a:pPr>
            <a:r>
              <a:rPr lang="en-US" sz="2800">
                <a:solidFill>
                  <a:schemeClr val="tx1"/>
                </a:solidFill>
                <a:latin typeface="Arial" panose="020B0604020202020204" pitchFamily="34" charset="0"/>
                <a:cs typeface="Arial" panose="020B0604020202020204" pitchFamily="34" charset="0"/>
              </a:rPr>
              <a:t>Định danh của </a:t>
            </a:r>
            <a:r>
              <a:rPr lang="en-US" sz="2800" smtClean="0">
                <a:solidFill>
                  <a:schemeClr val="tx1"/>
                </a:solidFill>
                <a:latin typeface="Arial" panose="020B0604020202020204" pitchFamily="34" charset="0"/>
                <a:cs typeface="Arial" panose="020B0604020202020204" pitchFamily="34" charset="0"/>
              </a:rPr>
              <a:t>Sender</a:t>
            </a:r>
          </a:p>
          <a:p>
            <a:pPr marL="457200" indent="-457200">
              <a:buFont typeface="Wingdings" panose="05000000000000000000" pitchFamily="2" charset="2"/>
              <a:buChar char="§"/>
              <a:defRPr/>
            </a:pPr>
            <a:r>
              <a:rPr lang="en-US" sz="2800" smtClean="0">
                <a:solidFill>
                  <a:schemeClr val="tx1"/>
                </a:solidFill>
                <a:latin typeface="Arial" panose="020B0604020202020204" pitchFamily="34" charset="0"/>
                <a:cs typeface="Arial" panose="020B0604020202020204" pitchFamily="34" charset="0"/>
              </a:rPr>
              <a:t>Có </a:t>
            </a:r>
            <a:r>
              <a:rPr lang="en-US" sz="2800">
                <a:solidFill>
                  <a:schemeClr val="tx1"/>
                </a:solidFill>
                <a:latin typeface="Arial" panose="020B0604020202020204" pitchFamily="34" charset="0"/>
                <a:cs typeface="Arial" panose="020B0604020202020204" pitchFamily="34" charset="0"/>
              </a:rPr>
              <a:t>thể là: đ/c IP, FQDN đ/c email,…</a:t>
            </a:r>
            <a:endParaRPr lang="en-US" sz="2800" dirty="0">
              <a:solidFill>
                <a:schemeClr val="tx1"/>
              </a:solidFill>
              <a:latin typeface="Arial" panose="020B0604020202020204" pitchFamily="34" charset="0"/>
              <a:cs typeface="Arial" panose="020B0604020202020204" pitchFamily="34" charset="0"/>
            </a:endParaRPr>
          </a:p>
        </p:txBody>
      </p:sp>
      <p:grpSp>
        <p:nvGrpSpPr>
          <p:cNvPr id="8" name="Group 7"/>
          <p:cNvGrpSpPr/>
          <p:nvPr/>
        </p:nvGrpSpPr>
        <p:grpSpPr>
          <a:xfrm>
            <a:off x="-152400" y="4191000"/>
            <a:ext cx="9525000" cy="1905000"/>
            <a:chOff x="-152400" y="4114800"/>
            <a:chExt cx="9525000" cy="1905000"/>
          </a:xfrm>
        </p:grpSpPr>
        <p:sp>
          <p:nvSpPr>
            <p:cNvPr id="9" name="TextBox 13"/>
            <p:cNvSpPr txBox="1">
              <a:spLocks noChangeArrowheads="1"/>
            </p:cNvSpPr>
            <p:nvPr/>
          </p:nvSpPr>
          <p:spPr bwMode="auto">
            <a:xfrm>
              <a:off x="-152400" y="41148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smtClean="0">
                  <a:solidFill>
                    <a:srgbClr val="0033CC"/>
                  </a:solidFill>
                </a:rPr>
                <a:t> 1</a:t>
              </a:r>
              <a:endParaRPr lang="en-US" b="1">
                <a:solidFill>
                  <a:srgbClr val="0033CC"/>
                </a:solidFill>
              </a:endParaRPr>
            </a:p>
          </p:txBody>
        </p:sp>
        <p:sp>
          <p:nvSpPr>
            <p:cNvPr id="10" name="TextBox 14"/>
            <p:cNvSpPr txBox="1">
              <a:spLocks noChangeArrowheads="1"/>
            </p:cNvSpPr>
            <p:nvPr/>
          </p:nvSpPr>
          <p:spPr bwMode="auto">
            <a:xfrm>
              <a:off x="8686800" y="4267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2</a:t>
              </a:r>
              <a:endParaRPr lang="en-US" b="1">
                <a:solidFill>
                  <a:srgbClr val="0033CC"/>
                </a:solidFill>
              </a:endParaRPr>
            </a:p>
          </p:txBody>
        </p:sp>
        <p:sp>
          <p:nvSpPr>
            <p:cNvPr id="11" name="TextBox 15"/>
            <p:cNvSpPr txBox="1">
              <a:spLocks noChangeArrowheads="1"/>
            </p:cNvSpPr>
            <p:nvPr/>
          </p:nvSpPr>
          <p:spPr bwMode="auto">
            <a:xfrm>
              <a:off x="-152400" y="4648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3</a:t>
              </a:r>
              <a:endParaRPr lang="en-US" b="1">
                <a:solidFill>
                  <a:srgbClr val="0033CC"/>
                </a:solidFill>
              </a:endParaRPr>
            </a:p>
          </p:txBody>
        </p:sp>
        <p:sp>
          <p:nvSpPr>
            <p:cNvPr id="12" name="TextBox 16"/>
            <p:cNvSpPr txBox="1">
              <a:spLocks noChangeArrowheads="1"/>
            </p:cNvSpPr>
            <p:nvPr/>
          </p:nvSpPr>
          <p:spPr bwMode="auto">
            <a:xfrm>
              <a:off x="8686800" y="4964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4</a:t>
              </a:r>
              <a:endParaRPr lang="en-US" b="1">
                <a:solidFill>
                  <a:srgbClr val="0033CC"/>
                </a:solidFill>
              </a:endParaRPr>
            </a:p>
          </p:txBody>
        </p:sp>
        <p:sp>
          <p:nvSpPr>
            <p:cNvPr id="13" name="TextBox 17"/>
            <p:cNvSpPr txBox="1">
              <a:spLocks noChangeArrowheads="1"/>
            </p:cNvSpPr>
            <p:nvPr/>
          </p:nvSpPr>
          <p:spPr bwMode="auto">
            <a:xfrm>
              <a:off x="8686800" y="5649912"/>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6</a:t>
              </a:r>
              <a:endParaRPr lang="en-US" b="1">
                <a:solidFill>
                  <a:srgbClr val="0033CC"/>
                </a:solidFill>
              </a:endParaRPr>
            </a:p>
          </p:txBody>
        </p:sp>
        <p:sp>
          <p:nvSpPr>
            <p:cNvPr id="14" name="TextBox 18"/>
            <p:cNvSpPr txBox="1">
              <a:spLocks noChangeArrowheads="1"/>
            </p:cNvSpPr>
            <p:nvPr/>
          </p:nvSpPr>
          <p:spPr bwMode="auto">
            <a:xfrm>
              <a:off x="-127000" y="5345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5</a:t>
              </a:r>
              <a:endParaRPr lang="en-US" b="1">
                <a:solidFill>
                  <a:srgbClr val="0033CC"/>
                </a:solidFill>
              </a:endParaRPr>
            </a:p>
          </p:txBody>
        </p:sp>
      </p:grpSp>
    </p:spTree>
    <p:extLst>
      <p:ext uri="{BB962C8B-B14F-4D97-AF65-F5344CB8AC3E}">
        <p14:creationId xmlns:p14="http://schemas.microsoft.com/office/powerpoint/2010/main" val="369097275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342900" lvl="1" indent="-342900">
              <a:lnSpc>
                <a:spcPct val="114000"/>
              </a:lnSpc>
              <a:spcBef>
                <a:spcPts val="600"/>
              </a:spcBef>
              <a:spcAft>
                <a:spcPts val="600"/>
              </a:spcAft>
              <a:buFont typeface="Arial" pitchFamily="34" charset="0"/>
              <a:buChar char="•"/>
            </a:pPr>
            <a:r>
              <a:rPr lang="en-US">
                <a:latin typeface="Arial" pitchFamily="34" charset="0"/>
              </a:rPr>
              <a:t>Mô hình</a:t>
            </a:r>
          </a:p>
          <a:p>
            <a:endParaRPr lang="en-US"/>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1 - Main </a:t>
            </a:r>
            <a:r>
              <a:rPr lang="en-US" b="0" smtClean="0">
                <a:latin typeface="Arial" pitchFamily="34" charset="0"/>
              </a:rPr>
              <a:t>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74</a:t>
            </a:fld>
            <a:endParaRPr lang="ru-RU" dirty="0"/>
          </a:p>
        </p:txBody>
      </p:sp>
      <p:graphicFrame>
        <p:nvGraphicFramePr>
          <p:cNvPr id="5" name="Object 4"/>
          <p:cNvGraphicFramePr>
            <a:graphicFrameLocks noChangeAspect="1"/>
          </p:cNvGraphicFramePr>
          <p:nvPr>
            <p:extLst>
              <p:ext uri="{D42A27DB-BD31-4B8C-83A1-F6EECF244321}">
                <p14:modId xmlns:p14="http://schemas.microsoft.com/office/powerpoint/2010/main" val="760422845"/>
              </p:ext>
            </p:extLst>
          </p:nvPr>
        </p:nvGraphicFramePr>
        <p:xfrm>
          <a:off x="0" y="1905000"/>
          <a:ext cx="9144000" cy="4572000"/>
        </p:xfrm>
        <a:graphic>
          <a:graphicData uri="http://schemas.openxmlformats.org/presentationml/2006/ole">
            <mc:AlternateContent xmlns:mc="http://schemas.openxmlformats.org/markup-compatibility/2006">
              <mc:Choice xmlns:v="urn:schemas-microsoft-com:vml" Requires="v">
                <p:oleObj spid="_x0000_s15382" name="Visio" r:id="rId3" imgW="2972991" imgH="1245394" progId="">
                  <p:embed/>
                </p:oleObj>
              </mc:Choice>
              <mc:Fallback>
                <p:oleObj name="Visio" r:id="rId3" imgW="2972991" imgH="124539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000"/>
                        <a:ext cx="9144000" cy="4572000"/>
                      </a:xfrm>
                      <a:prstGeom prst="rect">
                        <a:avLst/>
                      </a:prstGeom>
                      <a:noFill/>
                      <a:ln>
                        <a:noFill/>
                      </a:ln>
                    </p:spPr>
                  </p:pic>
                </p:oleObj>
              </mc:Fallback>
            </mc:AlternateContent>
          </a:graphicData>
        </a:graphic>
      </p:graphicFrame>
      <p:pic>
        <p:nvPicPr>
          <p:cNvPr id="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0254" y="6324600"/>
            <a:ext cx="172994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6"/>
          <p:cNvSpPr/>
          <p:nvPr/>
        </p:nvSpPr>
        <p:spPr>
          <a:xfrm>
            <a:off x="1828800" y="838200"/>
            <a:ext cx="5486400" cy="2819400"/>
          </a:xfrm>
          <a:prstGeom prst="wedgeRoundRectCallout">
            <a:avLst>
              <a:gd name="adj1" fmla="val 14450"/>
              <a:gd name="adj2" fmla="val 121140"/>
              <a:gd name="adj3" fmla="val 16667"/>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defRPr/>
            </a:pPr>
            <a:r>
              <a:rPr lang="en-US" sz="3200">
                <a:solidFill>
                  <a:srgbClr val="FF0000"/>
                </a:solidFill>
                <a:latin typeface="Arial" panose="020B0604020202020204" pitchFamily="34" charset="0"/>
                <a:cs typeface="Arial" panose="020B0604020202020204" pitchFamily="34" charset="0"/>
              </a:rPr>
              <a:t>Bên </a:t>
            </a:r>
            <a:r>
              <a:rPr lang="en-US" sz="3200" smtClean="0">
                <a:solidFill>
                  <a:srgbClr val="FF0000"/>
                </a:solidFill>
                <a:latin typeface="Arial" panose="020B0604020202020204" pitchFamily="34" charset="0"/>
                <a:cs typeface="Arial" panose="020B0604020202020204" pitchFamily="34" charset="0"/>
              </a:rPr>
              <a:t>nhận: </a:t>
            </a:r>
            <a:r>
              <a:rPr lang="en-US" sz="2800" smtClean="0">
                <a:solidFill>
                  <a:schemeClr val="tx1"/>
                </a:solidFill>
                <a:latin typeface="Arial" panose="020B0604020202020204" pitchFamily="34" charset="0"/>
                <a:cs typeface="Arial" panose="020B0604020202020204" pitchFamily="34" charset="0"/>
              </a:rPr>
              <a:t>Kiểm </a:t>
            </a:r>
            <a:r>
              <a:rPr lang="en-US" sz="2800">
                <a:solidFill>
                  <a:schemeClr val="tx1"/>
                </a:solidFill>
                <a:latin typeface="Arial" panose="020B0604020202020204" pitchFamily="34" charset="0"/>
                <a:cs typeface="Arial" panose="020B0604020202020204" pitchFamily="34" charset="0"/>
              </a:rPr>
              <a:t>tra chữ ký của Sender</a:t>
            </a:r>
          </a:p>
          <a:p>
            <a:pPr marL="457200" indent="-457200">
              <a:buFont typeface="Wingdings" panose="05000000000000000000" pitchFamily="2" charset="2"/>
              <a:buChar char="§"/>
              <a:defRPr/>
            </a:pPr>
            <a:r>
              <a:rPr lang="en-US" sz="2800" smtClean="0">
                <a:solidFill>
                  <a:schemeClr val="tx1"/>
                </a:solidFill>
                <a:latin typeface="Arial" panose="020B0604020202020204" pitchFamily="34" charset="0"/>
                <a:cs typeface="Arial" panose="020B0604020202020204" pitchFamily="34" charset="0"/>
              </a:rPr>
              <a:t>Lấy </a:t>
            </a:r>
            <a:r>
              <a:rPr lang="en-US" sz="2800">
                <a:solidFill>
                  <a:schemeClr val="tx1"/>
                </a:solidFill>
                <a:latin typeface="Arial" panose="020B0604020202020204" pitchFamily="34" charset="0"/>
                <a:cs typeface="Arial" panose="020B0604020202020204" pitchFamily="34" charset="0"/>
              </a:rPr>
              <a:t>khóa công khai KUS của Sender trong [Cert</a:t>
            </a:r>
            <a:r>
              <a:rPr lang="en-US" sz="2800" baseline="-25000">
                <a:solidFill>
                  <a:schemeClr val="tx1"/>
                </a:solidFill>
                <a:latin typeface="Arial" panose="020B0604020202020204" pitchFamily="34" charset="0"/>
                <a:cs typeface="Arial" panose="020B0604020202020204" pitchFamily="34" charset="0"/>
              </a:rPr>
              <a:t>S</a:t>
            </a:r>
            <a:r>
              <a:rPr lang="en-US" sz="2800">
                <a:solidFill>
                  <a:schemeClr val="tx1"/>
                </a:solidFill>
                <a:latin typeface="Arial" panose="020B0604020202020204" pitchFamily="34" charset="0"/>
                <a:cs typeface="Arial" panose="020B0604020202020204" pitchFamily="34" charset="0"/>
              </a:rPr>
              <a:t>] </a:t>
            </a:r>
            <a:endParaRPr lang="en-US" sz="2800" smtClean="0">
              <a:solidFill>
                <a:schemeClr val="tx1"/>
              </a:solidFill>
              <a:latin typeface="Arial" panose="020B0604020202020204" pitchFamily="34" charset="0"/>
              <a:cs typeface="Arial" panose="020B0604020202020204" pitchFamily="34" charset="0"/>
            </a:endParaRPr>
          </a:p>
          <a:p>
            <a:pPr marL="457200" indent="-457200">
              <a:buFont typeface="Wingdings" panose="05000000000000000000" pitchFamily="2" charset="2"/>
              <a:buChar char="§"/>
              <a:defRPr/>
            </a:pPr>
            <a:r>
              <a:rPr lang="en-US" sz="2800" smtClean="0">
                <a:solidFill>
                  <a:schemeClr val="tx1"/>
                </a:solidFill>
                <a:latin typeface="Arial" panose="020B0604020202020204" pitchFamily="34" charset="0"/>
                <a:cs typeface="Arial" panose="020B0604020202020204" pitchFamily="34" charset="0"/>
              </a:rPr>
              <a:t>Kiểm </a:t>
            </a:r>
            <a:r>
              <a:rPr lang="en-US" sz="2800">
                <a:solidFill>
                  <a:schemeClr val="tx1"/>
                </a:solidFill>
                <a:latin typeface="Arial" panose="020B0604020202020204" pitchFamily="34" charset="0"/>
                <a:cs typeface="Arial" panose="020B0604020202020204" pitchFamily="34" charset="0"/>
              </a:rPr>
              <a:t>tra chữ ký: Sig</a:t>
            </a:r>
            <a:r>
              <a:rPr lang="en-US" sz="2800" baseline="-25000">
                <a:solidFill>
                  <a:schemeClr val="tx1"/>
                </a:solidFill>
                <a:latin typeface="Arial" panose="020B0604020202020204" pitchFamily="34" charset="0"/>
                <a:cs typeface="Arial" panose="020B0604020202020204" pitchFamily="34" charset="0"/>
              </a:rPr>
              <a:t>S</a:t>
            </a:r>
            <a:r>
              <a:rPr lang="en-US" sz="2800">
                <a:solidFill>
                  <a:schemeClr val="tx1"/>
                </a:solidFill>
                <a:latin typeface="Arial" panose="020B0604020202020204" pitchFamily="34" charset="0"/>
                <a:cs typeface="Arial" panose="020B0604020202020204" pitchFamily="34" charset="0"/>
              </a:rPr>
              <a:t>=E</a:t>
            </a:r>
            <a:r>
              <a:rPr lang="en-US" sz="2800" baseline="-25000">
                <a:solidFill>
                  <a:schemeClr val="tx1"/>
                </a:solidFill>
                <a:latin typeface="Arial" panose="020B0604020202020204" pitchFamily="34" charset="0"/>
                <a:cs typeface="Arial" panose="020B0604020202020204" pitchFamily="34" charset="0"/>
              </a:rPr>
              <a:t>KRS</a:t>
            </a:r>
            <a:r>
              <a:rPr lang="en-US" sz="2800">
                <a:solidFill>
                  <a:schemeClr val="tx1"/>
                </a:solidFill>
                <a:latin typeface="Arial" panose="020B0604020202020204" pitchFamily="34" charset="0"/>
                <a:cs typeface="Arial" panose="020B0604020202020204" pitchFamily="34" charset="0"/>
              </a:rPr>
              <a:t>[H(Nonce</a:t>
            </a:r>
            <a:r>
              <a:rPr lang="en-US" sz="2800" baseline="-25000">
                <a:solidFill>
                  <a:schemeClr val="tx1"/>
                </a:solidFill>
                <a:latin typeface="Arial" panose="020B0604020202020204" pitchFamily="34" charset="0"/>
                <a:cs typeface="Arial" panose="020B0604020202020204" pitchFamily="34" charset="0"/>
              </a:rPr>
              <a:t>S</a:t>
            </a:r>
            <a:r>
              <a:rPr lang="en-US" sz="2800">
                <a:solidFill>
                  <a:schemeClr val="tx1"/>
                </a:solidFill>
                <a:latin typeface="Arial" panose="020B0604020202020204" pitchFamily="34" charset="0"/>
                <a:cs typeface="Arial" panose="020B0604020202020204" pitchFamily="34" charset="0"/>
              </a:rPr>
              <a:t> +Data</a:t>
            </a:r>
            <a:r>
              <a:rPr lang="en-US" sz="2800" baseline="-25000">
                <a:solidFill>
                  <a:schemeClr val="tx1"/>
                </a:solidFill>
                <a:latin typeface="Arial" panose="020B0604020202020204" pitchFamily="34" charset="0"/>
                <a:cs typeface="Arial" panose="020B0604020202020204" pitchFamily="34" charset="0"/>
              </a:rPr>
              <a:t>S</a:t>
            </a:r>
            <a:r>
              <a:rPr lang="en-US" sz="2800">
                <a:solidFill>
                  <a:schemeClr val="tx1"/>
                </a:solidFill>
                <a:latin typeface="Arial" panose="020B0604020202020204" pitchFamily="34" charset="0"/>
                <a:cs typeface="Arial" panose="020B0604020202020204" pitchFamily="34" charset="0"/>
              </a:rPr>
              <a:t>)]</a:t>
            </a:r>
            <a:endParaRPr lang="en-US" sz="2800" dirty="0">
              <a:solidFill>
                <a:schemeClr val="tx1"/>
              </a:solidFill>
              <a:latin typeface="Arial" panose="020B0604020202020204" pitchFamily="34" charset="0"/>
              <a:cs typeface="Arial" panose="020B0604020202020204" pitchFamily="34" charset="0"/>
            </a:endParaRPr>
          </a:p>
        </p:txBody>
      </p:sp>
      <p:grpSp>
        <p:nvGrpSpPr>
          <p:cNvPr id="8" name="Group 7"/>
          <p:cNvGrpSpPr/>
          <p:nvPr/>
        </p:nvGrpSpPr>
        <p:grpSpPr>
          <a:xfrm>
            <a:off x="-152400" y="4191000"/>
            <a:ext cx="9525000" cy="1905000"/>
            <a:chOff x="-152400" y="4114800"/>
            <a:chExt cx="9525000" cy="1905000"/>
          </a:xfrm>
        </p:grpSpPr>
        <p:sp>
          <p:nvSpPr>
            <p:cNvPr id="9" name="TextBox 13"/>
            <p:cNvSpPr txBox="1">
              <a:spLocks noChangeArrowheads="1"/>
            </p:cNvSpPr>
            <p:nvPr/>
          </p:nvSpPr>
          <p:spPr bwMode="auto">
            <a:xfrm>
              <a:off x="-152400" y="41148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smtClean="0">
                  <a:solidFill>
                    <a:srgbClr val="0033CC"/>
                  </a:solidFill>
                </a:rPr>
                <a:t> 1</a:t>
              </a:r>
              <a:endParaRPr lang="en-US" b="1">
                <a:solidFill>
                  <a:srgbClr val="0033CC"/>
                </a:solidFill>
              </a:endParaRPr>
            </a:p>
          </p:txBody>
        </p:sp>
        <p:sp>
          <p:nvSpPr>
            <p:cNvPr id="10" name="TextBox 14"/>
            <p:cNvSpPr txBox="1">
              <a:spLocks noChangeArrowheads="1"/>
            </p:cNvSpPr>
            <p:nvPr/>
          </p:nvSpPr>
          <p:spPr bwMode="auto">
            <a:xfrm>
              <a:off x="8686800" y="4267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2</a:t>
              </a:r>
              <a:endParaRPr lang="en-US" b="1">
                <a:solidFill>
                  <a:srgbClr val="0033CC"/>
                </a:solidFill>
              </a:endParaRPr>
            </a:p>
          </p:txBody>
        </p:sp>
        <p:sp>
          <p:nvSpPr>
            <p:cNvPr id="11" name="TextBox 15"/>
            <p:cNvSpPr txBox="1">
              <a:spLocks noChangeArrowheads="1"/>
            </p:cNvSpPr>
            <p:nvPr/>
          </p:nvSpPr>
          <p:spPr bwMode="auto">
            <a:xfrm>
              <a:off x="-152400" y="4648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3</a:t>
              </a:r>
              <a:endParaRPr lang="en-US" b="1">
                <a:solidFill>
                  <a:srgbClr val="0033CC"/>
                </a:solidFill>
              </a:endParaRPr>
            </a:p>
          </p:txBody>
        </p:sp>
        <p:sp>
          <p:nvSpPr>
            <p:cNvPr id="12" name="TextBox 16"/>
            <p:cNvSpPr txBox="1">
              <a:spLocks noChangeArrowheads="1"/>
            </p:cNvSpPr>
            <p:nvPr/>
          </p:nvSpPr>
          <p:spPr bwMode="auto">
            <a:xfrm>
              <a:off x="8686800" y="4964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4</a:t>
              </a:r>
              <a:endParaRPr lang="en-US" b="1">
                <a:solidFill>
                  <a:srgbClr val="0033CC"/>
                </a:solidFill>
              </a:endParaRPr>
            </a:p>
          </p:txBody>
        </p:sp>
        <p:sp>
          <p:nvSpPr>
            <p:cNvPr id="13" name="TextBox 17"/>
            <p:cNvSpPr txBox="1">
              <a:spLocks noChangeArrowheads="1"/>
            </p:cNvSpPr>
            <p:nvPr/>
          </p:nvSpPr>
          <p:spPr bwMode="auto">
            <a:xfrm>
              <a:off x="8686800" y="5649912"/>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6</a:t>
              </a:r>
              <a:endParaRPr lang="en-US" b="1">
                <a:solidFill>
                  <a:srgbClr val="0033CC"/>
                </a:solidFill>
              </a:endParaRPr>
            </a:p>
          </p:txBody>
        </p:sp>
        <p:sp>
          <p:nvSpPr>
            <p:cNvPr id="14" name="TextBox 18"/>
            <p:cNvSpPr txBox="1">
              <a:spLocks noChangeArrowheads="1"/>
            </p:cNvSpPr>
            <p:nvPr/>
          </p:nvSpPr>
          <p:spPr bwMode="auto">
            <a:xfrm>
              <a:off x="-127000" y="5345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5</a:t>
              </a:r>
              <a:endParaRPr lang="en-US" b="1">
                <a:solidFill>
                  <a:srgbClr val="0033CC"/>
                </a:solidFill>
              </a:endParaRPr>
            </a:p>
          </p:txBody>
        </p:sp>
      </p:grpSp>
    </p:spTree>
    <p:extLst>
      <p:ext uri="{BB962C8B-B14F-4D97-AF65-F5344CB8AC3E}">
        <p14:creationId xmlns:p14="http://schemas.microsoft.com/office/powerpoint/2010/main" val="316177332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342900" lvl="1" indent="-342900">
              <a:lnSpc>
                <a:spcPct val="114000"/>
              </a:lnSpc>
              <a:spcBef>
                <a:spcPts val="600"/>
              </a:spcBef>
              <a:spcAft>
                <a:spcPts val="600"/>
              </a:spcAft>
              <a:buFont typeface="Arial" pitchFamily="34" charset="0"/>
              <a:buChar char="•"/>
            </a:pPr>
            <a:r>
              <a:rPr lang="en-US">
                <a:latin typeface="Arial" pitchFamily="34" charset="0"/>
              </a:rPr>
              <a:t>Mô hình</a:t>
            </a:r>
          </a:p>
          <a:p>
            <a:endParaRPr lang="en-US"/>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1 - Main </a:t>
            </a:r>
            <a:r>
              <a:rPr lang="en-US" b="0" smtClean="0">
                <a:latin typeface="Arial" pitchFamily="34" charset="0"/>
              </a:rPr>
              <a:t>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75</a:t>
            </a:fld>
            <a:endParaRPr lang="ru-RU" dirty="0"/>
          </a:p>
        </p:txBody>
      </p:sp>
      <p:pic>
        <p:nvPicPr>
          <p:cNvPr id="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0254" y="6324600"/>
            <a:ext cx="172994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152400" y="4191000"/>
            <a:ext cx="9525000" cy="1905000"/>
            <a:chOff x="-152400" y="4114800"/>
            <a:chExt cx="9525000" cy="1905000"/>
          </a:xfrm>
        </p:grpSpPr>
        <p:sp>
          <p:nvSpPr>
            <p:cNvPr id="9" name="TextBox 13"/>
            <p:cNvSpPr txBox="1">
              <a:spLocks noChangeArrowheads="1"/>
            </p:cNvSpPr>
            <p:nvPr/>
          </p:nvSpPr>
          <p:spPr bwMode="auto">
            <a:xfrm>
              <a:off x="-152400" y="41148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smtClean="0">
                  <a:solidFill>
                    <a:srgbClr val="0033CC"/>
                  </a:solidFill>
                </a:rPr>
                <a:t> 1</a:t>
              </a:r>
              <a:endParaRPr lang="en-US" b="1">
                <a:solidFill>
                  <a:srgbClr val="0033CC"/>
                </a:solidFill>
              </a:endParaRPr>
            </a:p>
          </p:txBody>
        </p:sp>
        <p:sp>
          <p:nvSpPr>
            <p:cNvPr id="10" name="TextBox 14"/>
            <p:cNvSpPr txBox="1">
              <a:spLocks noChangeArrowheads="1"/>
            </p:cNvSpPr>
            <p:nvPr/>
          </p:nvSpPr>
          <p:spPr bwMode="auto">
            <a:xfrm>
              <a:off x="8686800" y="4267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2</a:t>
              </a:r>
              <a:endParaRPr lang="en-US" b="1">
                <a:solidFill>
                  <a:srgbClr val="0033CC"/>
                </a:solidFill>
              </a:endParaRPr>
            </a:p>
          </p:txBody>
        </p:sp>
        <p:sp>
          <p:nvSpPr>
            <p:cNvPr id="11" name="TextBox 15"/>
            <p:cNvSpPr txBox="1">
              <a:spLocks noChangeArrowheads="1"/>
            </p:cNvSpPr>
            <p:nvPr/>
          </p:nvSpPr>
          <p:spPr bwMode="auto">
            <a:xfrm>
              <a:off x="-152400" y="4648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3</a:t>
              </a:r>
              <a:endParaRPr lang="en-US" b="1">
                <a:solidFill>
                  <a:srgbClr val="0033CC"/>
                </a:solidFill>
              </a:endParaRPr>
            </a:p>
          </p:txBody>
        </p:sp>
        <p:sp>
          <p:nvSpPr>
            <p:cNvPr id="12" name="TextBox 16"/>
            <p:cNvSpPr txBox="1">
              <a:spLocks noChangeArrowheads="1"/>
            </p:cNvSpPr>
            <p:nvPr/>
          </p:nvSpPr>
          <p:spPr bwMode="auto">
            <a:xfrm>
              <a:off x="8686800" y="4964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4</a:t>
              </a:r>
              <a:endParaRPr lang="en-US" b="1">
                <a:solidFill>
                  <a:srgbClr val="0033CC"/>
                </a:solidFill>
              </a:endParaRPr>
            </a:p>
          </p:txBody>
        </p:sp>
        <p:sp>
          <p:nvSpPr>
            <p:cNvPr id="13" name="TextBox 17"/>
            <p:cNvSpPr txBox="1">
              <a:spLocks noChangeArrowheads="1"/>
            </p:cNvSpPr>
            <p:nvPr/>
          </p:nvSpPr>
          <p:spPr bwMode="auto">
            <a:xfrm>
              <a:off x="8686800" y="5649912"/>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6</a:t>
              </a:r>
              <a:endParaRPr lang="en-US" b="1">
                <a:solidFill>
                  <a:srgbClr val="0033CC"/>
                </a:solidFill>
              </a:endParaRPr>
            </a:p>
          </p:txBody>
        </p:sp>
        <p:sp>
          <p:nvSpPr>
            <p:cNvPr id="14" name="TextBox 18"/>
            <p:cNvSpPr txBox="1">
              <a:spLocks noChangeArrowheads="1"/>
            </p:cNvSpPr>
            <p:nvPr/>
          </p:nvSpPr>
          <p:spPr bwMode="auto">
            <a:xfrm>
              <a:off x="-127000" y="5345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5</a:t>
              </a:r>
              <a:endParaRPr lang="en-US" b="1">
                <a:solidFill>
                  <a:srgbClr val="0033CC"/>
                </a:solidFill>
              </a:endParaRPr>
            </a:p>
          </p:txBody>
        </p:sp>
      </p:grpSp>
      <p:grpSp>
        <p:nvGrpSpPr>
          <p:cNvPr id="23" name="Group 22"/>
          <p:cNvGrpSpPr/>
          <p:nvPr/>
        </p:nvGrpSpPr>
        <p:grpSpPr>
          <a:xfrm>
            <a:off x="0" y="1524000"/>
            <a:ext cx="8991600" cy="4724400"/>
            <a:chOff x="0" y="1524000"/>
            <a:chExt cx="8991600" cy="4724400"/>
          </a:xfrm>
        </p:grpSpPr>
        <p:sp>
          <p:nvSpPr>
            <p:cNvPr id="16" name="Oval 15"/>
            <p:cNvSpPr/>
            <p:nvPr/>
          </p:nvSpPr>
          <p:spPr>
            <a:xfrm>
              <a:off x="0" y="5257800"/>
              <a:ext cx="39624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p:cNvSpPr/>
            <p:nvPr/>
          </p:nvSpPr>
          <p:spPr>
            <a:xfrm>
              <a:off x="5029200" y="5562600"/>
              <a:ext cx="39624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ounded Rectangular Callout 6"/>
            <p:cNvSpPr/>
            <p:nvPr/>
          </p:nvSpPr>
          <p:spPr>
            <a:xfrm>
              <a:off x="2286000" y="1524000"/>
              <a:ext cx="4724400" cy="1409700"/>
            </a:xfrm>
            <a:prstGeom prst="wedgeRoundRectCallout">
              <a:avLst>
                <a:gd name="adj1" fmla="val 9529"/>
                <a:gd name="adj2" fmla="val 48579"/>
                <a:gd name="adj3" fmla="val 16667"/>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defRPr/>
              </a:pPr>
              <a:r>
                <a:rPr lang="en-US" sz="3200">
                  <a:solidFill>
                    <a:srgbClr val="FF0000"/>
                  </a:solidFill>
                  <a:latin typeface="Arial" panose="020B0604020202020204" pitchFamily="34" charset="0"/>
                  <a:cs typeface="Arial" panose="020B0604020202020204" pitchFamily="34" charset="0"/>
                </a:rPr>
                <a:t>2 gói này đều được mã hóa bởi khóa K</a:t>
              </a:r>
              <a:r>
                <a:rPr lang="en-US" sz="3200" baseline="-25000">
                  <a:solidFill>
                    <a:srgbClr val="FF0000"/>
                  </a:solidFill>
                  <a:latin typeface="Arial" panose="020B0604020202020204" pitchFamily="34" charset="0"/>
                  <a:cs typeface="Arial" panose="020B0604020202020204" pitchFamily="34" charset="0"/>
                </a:rPr>
                <a:t>M</a:t>
              </a:r>
              <a:endParaRPr lang="en-US" sz="3200" dirty="0">
                <a:solidFill>
                  <a:schemeClr val="tx1"/>
                </a:solidFill>
                <a:latin typeface="Arial" panose="020B0604020202020204" pitchFamily="34" charset="0"/>
                <a:cs typeface="Arial" panose="020B0604020202020204" pitchFamily="34" charset="0"/>
              </a:endParaRPr>
            </a:p>
          </p:txBody>
        </p:sp>
        <p:cxnSp>
          <p:nvCxnSpPr>
            <p:cNvPr id="17" name="Straight Arrow Connector 16"/>
            <p:cNvCxnSpPr>
              <a:stCxn id="15" idx="1"/>
            </p:cNvCxnSpPr>
            <p:nvPr/>
          </p:nvCxnSpPr>
          <p:spPr>
            <a:xfrm flipH="1" flipV="1">
              <a:off x="5257800" y="2933700"/>
              <a:ext cx="351680" cy="2729333"/>
            </a:xfrm>
            <a:prstGeom prst="straightConnector1">
              <a:avLst/>
            </a:prstGeom>
            <a:ln w="28575">
              <a:solidFill>
                <a:srgbClr val="0033CC"/>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514600" y="2906714"/>
              <a:ext cx="990600" cy="2318542"/>
            </a:xfrm>
            <a:prstGeom prst="straightConnector1">
              <a:avLst/>
            </a:prstGeom>
            <a:ln w="28575">
              <a:solidFill>
                <a:srgbClr val="0033CC"/>
              </a:solidFill>
              <a:tailEnd type="arrow"/>
            </a:ln>
          </p:spPr>
          <p:style>
            <a:lnRef idx="1">
              <a:schemeClr val="accent1"/>
            </a:lnRef>
            <a:fillRef idx="0">
              <a:schemeClr val="accent1"/>
            </a:fillRef>
            <a:effectRef idx="0">
              <a:schemeClr val="accent1"/>
            </a:effectRef>
            <a:fontRef idx="minor">
              <a:schemeClr val="tx1"/>
            </a:fontRef>
          </p:style>
        </p:cxnSp>
      </p:grpSp>
      <p:graphicFrame>
        <p:nvGraphicFramePr>
          <p:cNvPr id="5" name="Object 4"/>
          <p:cNvGraphicFramePr>
            <a:graphicFrameLocks noChangeAspect="1"/>
          </p:cNvGraphicFramePr>
          <p:nvPr>
            <p:extLst>
              <p:ext uri="{D42A27DB-BD31-4B8C-83A1-F6EECF244321}">
                <p14:modId xmlns:p14="http://schemas.microsoft.com/office/powerpoint/2010/main" val="1975991344"/>
              </p:ext>
            </p:extLst>
          </p:nvPr>
        </p:nvGraphicFramePr>
        <p:xfrm>
          <a:off x="0" y="1905000"/>
          <a:ext cx="9144000" cy="4572000"/>
        </p:xfrm>
        <a:graphic>
          <a:graphicData uri="http://schemas.openxmlformats.org/presentationml/2006/ole">
            <mc:AlternateContent xmlns:mc="http://schemas.openxmlformats.org/markup-compatibility/2006">
              <mc:Choice xmlns:v="urn:schemas-microsoft-com:vml" Requires="v">
                <p:oleObj spid="_x0000_s16405" name="Visio" r:id="rId4" imgW="2972991" imgH="1245394" progId="">
                  <p:embed/>
                </p:oleObj>
              </mc:Choice>
              <mc:Fallback>
                <p:oleObj name="Visio" r:id="rId4" imgW="2972991" imgH="1245394"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05000"/>
                        <a:ext cx="9144000" cy="4572000"/>
                      </a:xfrm>
                      <a:prstGeom prst="rect">
                        <a:avLst/>
                      </a:prstGeom>
                      <a:noFill/>
                      <a:ln>
                        <a:noFill/>
                      </a:ln>
                    </p:spPr>
                  </p:pic>
                </p:oleObj>
              </mc:Fallback>
            </mc:AlternateContent>
          </a:graphicData>
        </a:graphic>
      </p:graphicFrame>
      <p:sp>
        <p:nvSpPr>
          <p:cNvPr id="24" name="TextBox 18"/>
          <p:cNvSpPr txBox="1">
            <a:spLocks noChangeArrowheads="1"/>
          </p:cNvSpPr>
          <p:nvPr/>
        </p:nvSpPr>
        <p:spPr bwMode="auto">
          <a:xfrm>
            <a:off x="-152400" y="52578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5</a:t>
            </a:r>
            <a:endParaRPr lang="en-US" b="1">
              <a:solidFill>
                <a:srgbClr val="0033CC"/>
              </a:solidFill>
            </a:endParaRPr>
          </a:p>
        </p:txBody>
      </p:sp>
      <p:sp>
        <p:nvSpPr>
          <p:cNvPr id="25" name="TextBox 17"/>
          <p:cNvSpPr txBox="1">
            <a:spLocks noChangeArrowheads="1"/>
          </p:cNvSpPr>
          <p:nvPr/>
        </p:nvSpPr>
        <p:spPr bwMode="auto">
          <a:xfrm>
            <a:off x="8686800" y="5531604"/>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6</a:t>
            </a:r>
            <a:endParaRPr lang="en-US" b="1">
              <a:solidFill>
                <a:srgbClr val="0033CC"/>
              </a:solidFill>
            </a:endParaRPr>
          </a:p>
        </p:txBody>
      </p:sp>
    </p:spTree>
    <p:extLst>
      <p:ext uri="{BB962C8B-B14F-4D97-AF65-F5344CB8AC3E}">
        <p14:creationId xmlns:p14="http://schemas.microsoft.com/office/powerpoint/2010/main" val="215217495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342900" lvl="1" indent="-342900">
              <a:lnSpc>
                <a:spcPct val="114000"/>
              </a:lnSpc>
              <a:spcBef>
                <a:spcPts val="600"/>
              </a:spcBef>
              <a:spcAft>
                <a:spcPts val="600"/>
              </a:spcAft>
              <a:buFont typeface="Arial" pitchFamily="34" charset="0"/>
              <a:buChar char="•"/>
            </a:pPr>
            <a:r>
              <a:rPr lang="en-US">
                <a:latin typeface="Arial" pitchFamily="34" charset="0"/>
              </a:rPr>
              <a:t>Mô hình</a:t>
            </a:r>
          </a:p>
          <a:p>
            <a:endParaRPr lang="en-US"/>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1 - Main </a:t>
            </a:r>
            <a:r>
              <a:rPr lang="en-US" b="0" smtClean="0">
                <a:latin typeface="Arial" pitchFamily="34" charset="0"/>
              </a:rPr>
              <a:t>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76</a:t>
            </a:fld>
            <a:endParaRPr lang="ru-RU" dirty="0"/>
          </a:p>
        </p:txBody>
      </p:sp>
      <p:graphicFrame>
        <p:nvGraphicFramePr>
          <p:cNvPr id="5" name="Object 4"/>
          <p:cNvGraphicFramePr>
            <a:graphicFrameLocks noChangeAspect="1"/>
          </p:cNvGraphicFramePr>
          <p:nvPr>
            <p:extLst>
              <p:ext uri="{D42A27DB-BD31-4B8C-83A1-F6EECF244321}">
                <p14:modId xmlns:p14="http://schemas.microsoft.com/office/powerpoint/2010/main" val="165312226"/>
              </p:ext>
            </p:extLst>
          </p:nvPr>
        </p:nvGraphicFramePr>
        <p:xfrm>
          <a:off x="0" y="1905000"/>
          <a:ext cx="9144000" cy="4572000"/>
        </p:xfrm>
        <a:graphic>
          <a:graphicData uri="http://schemas.openxmlformats.org/presentationml/2006/ole">
            <mc:AlternateContent xmlns:mc="http://schemas.openxmlformats.org/markup-compatibility/2006">
              <mc:Choice xmlns:v="urn:schemas-microsoft-com:vml" Requires="v">
                <p:oleObj spid="_x0000_s17428" name="Visio" r:id="rId3" imgW="2972991" imgH="1245394" progId="">
                  <p:embed/>
                </p:oleObj>
              </mc:Choice>
              <mc:Fallback>
                <p:oleObj name="Visio" r:id="rId3" imgW="2972991" imgH="124539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000"/>
                        <a:ext cx="9144000" cy="4572000"/>
                      </a:xfrm>
                      <a:prstGeom prst="rect">
                        <a:avLst/>
                      </a:prstGeom>
                      <a:noFill/>
                      <a:ln>
                        <a:noFill/>
                      </a:ln>
                    </p:spPr>
                  </p:pic>
                </p:oleObj>
              </mc:Fallback>
            </mc:AlternateContent>
          </a:graphicData>
        </a:graphic>
      </p:graphicFrame>
      <p:pic>
        <p:nvPicPr>
          <p:cNvPr id="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80254" y="6324600"/>
            <a:ext cx="172994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152400" y="4191000"/>
            <a:ext cx="9525000" cy="1905000"/>
            <a:chOff x="-152400" y="4114800"/>
            <a:chExt cx="9525000" cy="1905000"/>
          </a:xfrm>
        </p:grpSpPr>
        <p:sp>
          <p:nvSpPr>
            <p:cNvPr id="9" name="TextBox 13"/>
            <p:cNvSpPr txBox="1">
              <a:spLocks noChangeArrowheads="1"/>
            </p:cNvSpPr>
            <p:nvPr/>
          </p:nvSpPr>
          <p:spPr bwMode="auto">
            <a:xfrm>
              <a:off x="-152400" y="41148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smtClean="0">
                  <a:solidFill>
                    <a:srgbClr val="0033CC"/>
                  </a:solidFill>
                </a:rPr>
                <a:t> 1</a:t>
              </a:r>
              <a:endParaRPr lang="en-US" b="1">
                <a:solidFill>
                  <a:srgbClr val="0033CC"/>
                </a:solidFill>
              </a:endParaRPr>
            </a:p>
          </p:txBody>
        </p:sp>
        <p:sp>
          <p:nvSpPr>
            <p:cNvPr id="10" name="TextBox 14"/>
            <p:cNvSpPr txBox="1">
              <a:spLocks noChangeArrowheads="1"/>
            </p:cNvSpPr>
            <p:nvPr/>
          </p:nvSpPr>
          <p:spPr bwMode="auto">
            <a:xfrm>
              <a:off x="8686800" y="4267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2</a:t>
              </a:r>
              <a:endParaRPr lang="en-US" b="1">
                <a:solidFill>
                  <a:srgbClr val="0033CC"/>
                </a:solidFill>
              </a:endParaRPr>
            </a:p>
          </p:txBody>
        </p:sp>
        <p:sp>
          <p:nvSpPr>
            <p:cNvPr id="11" name="TextBox 15"/>
            <p:cNvSpPr txBox="1">
              <a:spLocks noChangeArrowheads="1"/>
            </p:cNvSpPr>
            <p:nvPr/>
          </p:nvSpPr>
          <p:spPr bwMode="auto">
            <a:xfrm>
              <a:off x="-152400" y="4648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3</a:t>
              </a:r>
              <a:endParaRPr lang="en-US" b="1">
                <a:solidFill>
                  <a:srgbClr val="0033CC"/>
                </a:solidFill>
              </a:endParaRPr>
            </a:p>
          </p:txBody>
        </p:sp>
        <p:sp>
          <p:nvSpPr>
            <p:cNvPr id="12" name="TextBox 16"/>
            <p:cNvSpPr txBox="1">
              <a:spLocks noChangeArrowheads="1"/>
            </p:cNvSpPr>
            <p:nvPr/>
          </p:nvSpPr>
          <p:spPr bwMode="auto">
            <a:xfrm>
              <a:off x="8686800" y="4964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4</a:t>
              </a:r>
              <a:endParaRPr lang="en-US" b="1">
                <a:solidFill>
                  <a:srgbClr val="0033CC"/>
                </a:solidFill>
              </a:endParaRPr>
            </a:p>
          </p:txBody>
        </p:sp>
        <p:sp>
          <p:nvSpPr>
            <p:cNvPr id="13" name="TextBox 17"/>
            <p:cNvSpPr txBox="1">
              <a:spLocks noChangeArrowheads="1"/>
            </p:cNvSpPr>
            <p:nvPr/>
          </p:nvSpPr>
          <p:spPr bwMode="auto">
            <a:xfrm>
              <a:off x="8686800" y="5649912"/>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6</a:t>
              </a:r>
              <a:endParaRPr lang="en-US" b="1">
                <a:solidFill>
                  <a:srgbClr val="0033CC"/>
                </a:solidFill>
              </a:endParaRPr>
            </a:p>
          </p:txBody>
        </p:sp>
        <p:sp>
          <p:nvSpPr>
            <p:cNvPr id="14" name="TextBox 18"/>
            <p:cNvSpPr txBox="1">
              <a:spLocks noChangeArrowheads="1"/>
            </p:cNvSpPr>
            <p:nvPr/>
          </p:nvSpPr>
          <p:spPr bwMode="auto">
            <a:xfrm>
              <a:off x="-127000" y="5345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5</a:t>
              </a:r>
              <a:endParaRPr lang="en-US" b="1">
                <a:solidFill>
                  <a:srgbClr val="0033CC"/>
                </a:solidFill>
              </a:endParaRPr>
            </a:p>
          </p:txBody>
        </p:sp>
      </p:grpSp>
      <p:grpSp>
        <p:nvGrpSpPr>
          <p:cNvPr id="20" name="Group 19"/>
          <p:cNvGrpSpPr/>
          <p:nvPr/>
        </p:nvGrpSpPr>
        <p:grpSpPr>
          <a:xfrm>
            <a:off x="838200" y="838200"/>
            <a:ext cx="6477000" cy="4572000"/>
            <a:chOff x="838200" y="838200"/>
            <a:chExt cx="6477000" cy="4572000"/>
          </a:xfrm>
        </p:grpSpPr>
        <p:sp>
          <p:nvSpPr>
            <p:cNvPr id="7" name="Rounded Rectangular Callout 6"/>
            <p:cNvSpPr/>
            <p:nvPr/>
          </p:nvSpPr>
          <p:spPr>
            <a:xfrm>
              <a:off x="1828800" y="838200"/>
              <a:ext cx="5486400" cy="2819400"/>
            </a:xfrm>
            <a:prstGeom prst="wedgeRoundRectCallout">
              <a:avLst>
                <a:gd name="adj1" fmla="val 10495"/>
                <a:gd name="adj2" fmla="val 50228"/>
                <a:gd name="adj3" fmla="val 16667"/>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defRPr/>
              </a:pPr>
              <a:r>
                <a:rPr lang="en-US" sz="3200">
                  <a:solidFill>
                    <a:schemeClr val="tx1"/>
                  </a:solidFill>
                  <a:latin typeface="Arial" panose="020B0604020202020204" pitchFamily="34" charset="0"/>
                  <a:cs typeface="Arial" panose="020B0604020202020204" pitchFamily="34" charset="0"/>
                </a:rPr>
                <a:t>Nếu 2 bên kiểm tra chữ ký thành công =&gt; Quá trình xác thực thành công!</a:t>
              </a:r>
              <a:endParaRPr lang="en-US" sz="3200" dirty="0">
                <a:solidFill>
                  <a:schemeClr val="tx1"/>
                </a:solidFill>
                <a:latin typeface="Arial" panose="020B0604020202020204" pitchFamily="34" charset="0"/>
                <a:cs typeface="Arial" panose="020B0604020202020204" pitchFamily="34" charset="0"/>
              </a:endParaRPr>
            </a:p>
          </p:txBody>
        </p:sp>
        <p:cxnSp>
          <p:nvCxnSpPr>
            <p:cNvPr id="16" name="Straight Arrow Connector 15"/>
            <p:cNvCxnSpPr/>
            <p:nvPr/>
          </p:nvCxnSpPr>
          <p:spPr>
            <a:xfrm flipH="1">
              <a:off x="838200" y="3657600"/>
              <a:ext cx="1447800" cy="1752600"/>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grpSp>
      <p:cxnSp>
        <p:nvCxnSpPr>
          <p:cNvPr id="17" name="Straight Arrow Connector 16"/>
          <p:cNvCxnSpPr/>
          <p:nvPr/>
        </p:nvCxnSpPr>
        <p:spPr>
          <a:xfrm>
            <a:off x="5257800" y="3657600"/>
            <a:ext cx="2819400" cy="2068512"/>
          </a:xfrm>
          <a:prstGeom prst="straightConnector1">
            <a:avLst/>
          </a:prstGeom>
          <a:ln w="31750">
            <a:solidFill>
              <a:srgbClr val="0000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2463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342900" lvl="1" indent="-342900">
              <a:lnSpc>
                <a:spcPct val="114000"/>
              </a:lnSpc>
              <a:spcBef>
                <a:spcPts val="600"/>
              </a:spcBef>
              <a:spcAft>
                <a:spcPts val="600"/>
              </a:spcAft>
              <a:buFont typeface="Arial" pitchFamily="34" charset="0"/>
              <a:buChar char="•"/>
            </a:pPr>
            <a:r>
              <a:rPr lang="en-US">
                <a:latin typeface="Arial" pitchFamily="34" charset="0"/>
              </a:rPr>
              <a:t>Mô hình</a:t>
            </a:r>
          </a:p>
          <a:p>
            <a:endParaRPr lang="en-US"/>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1 - Main </a:t>
            </a:r>
            <a:r>
              <a:rPr lang="en-US" b="0" smtClean="0">
                <a:latin typeface="Arial" pitchFamily="34" charset="0"/>
              </a:rPr>
              <a:t>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77</a:t>
            </a:fld>
            <a:endParaRPr lang="ru-RU" dirty="0"/>
          </a:p>
        </p:txBody>
      </p:sp>
      <p:graphicFrame>
        <p:nvGraphicFramePr>
          <p:cNvPr id="5" name="Object 4"/>
          <p:cNvGraphicFramePr>
            <a:graphicFrameLocks noChangeAspect="1"/>
          </p:cNvGraphicFramePr>
          <p:nvPr>
            <p:extLst>
              <p:ext uri="{D42A27DB-BD31-4B8C-83A1-F6EECF244321}">
                <p14:modId xmlns:p14="http://schemas.microsoft.com/office/powerpoint/2010/main" val="802705786"/>
              </p:ext>
            </p:extLst>
          </p:nvPr>
        </p:nvGraphicFramePr>
        <p:xfrm>
          <a:off x="0" y="1905000"/>
          <a:ext cx="9144000" cy="4572000"/>
        </p:xfrm>
        <a:graphic>
          <a:graphicData uri="http://schemas.openxmlformats.org/presentationml/2006/ole">
            <mc:AlternateContent xmlns:mc="http://schemas.openxmlformats.org/markup-compatibility/2006">
              <mc:Choice xmlns:v="urn:schemas-microsoft-com:vml" Requires="v">
                <p:oleObj spid="_x0000_s18452" name="Visio" r:id="rId4" imgW="2972991" imgH="1245394" progId="">
                  <p:embed/>
                </p:oleObj>
              </mc:Choice>
              <mc:Fallback>
                <p:oleObj name="Visio" r:id="rId4" imgW="2972991" imgH="1245394"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05000"/>
                        <a:ext cx="9144000" cy="4572000"/>
                      </a:xfrm>
                      <a:prstGeom prst="rect">
                        <a:avLst/>
                      </a:prstGeom>
                      <a:noFill/>
                      <a:ln>
                        <a:noFill/>
                      </a:ln>
                    </p:spPr>
                  </p:pic>
                </p:oleObj>
              </mc:Fallback>
            </mc:AlternateContent>
          </a:graphicData>
        </a:graphic>
      </p:graphicFrame>
      <p:pic>
        <p:nvPicPr>
          <p:cNvPr id="6"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0254" y="6324600"/>
            <a:ext cx="1729946"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152400" y="4191000"/>
            <a:ext cx="9525000" cy="1905000"/>
            <a:chOff x="-152400" y="4114800"/>
            <a:chExt cx="9525000" cy="1905000"/>
          </a:xfrm>
        </p:grpSpPr>
        <p:sp>
          <p:nvSpPr>
            <p:cNvPr id="9" name="TextBox 13"/>
            <p:cNvSpPr txBox="1">
              <a:spLocks noChangeArrowheads="1"/>
            </p:cNvSpPr>
            <p:nvPr/>
          </p:nvSpPr>
          <p:spPr bwMode="auto">
            <a:xfrm>
              <a:off x="-152400" y="41148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smtClean="0">
                  <a:solidFill>
                    <a:srgbClr val="0033CC"/>
                  </a:solidFill>
                </a:rPr>
                <a:t> 1</a:t>
              </a:r>
              <a:endParaRPr lang="en-US" b="1">
                <a:solidFill>
                  <a:srgbClr val="0033CC"/>
                </a:solidFill>
              </a:endParaRPr>
            </a:p>
          </p:txBody>
        </p:sp>
        <p:sp>
          <p:nvSpPr>
            <p:cNvPr id="10" name="TextBox 14"/>
            <p:cNvSpPr txBox="1">
              <a:spLocks noChangeArrowheads="1"/>
            </p:cNvSpPr>
            <p:nvPr/>
          </p:nvSpPr>
          <p:spPr bwMode="auto">
            <a:xfrm>
              <a:off x="8686800" y="4267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2</a:t>
              </a:r>
              <a:endParaRPr lang="en-US" b="1">
                <a:solidFill>
                  <a:srgbClr val="0033CC"/>
                </a:solidFill>
              </a:endParaRPr>
            </a:p>
          </p:txBody>
        </p:sp>
        <p:sp>
          <p:nvSpPr>
            <p:cNvPr id="11" name="TextBox 15"/>
            <p:cNvSpPr txBox="1">
              <a:spLocks noChangeArrowheads="1"/>
            </p:cNvSpPr>
            <p:nvPr/>
          </p:nvSpPr>
          <p:spPr bwMode="auto">
            <a:xfrm>
              <a:off x="-152400" y="46482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3</a:t>
              </a:r>
              <a:endParaRPr lang="en-US" b="1">
                <a:solidFill>
                  <a:srgbClr val="0033CC"/>
                </a:solidFill>
              </a:endParaRPr>
            </a:p>
          </p:txBody>
        </p:sp>
        <p:sp>
          <p:nvSpPr>
            <p:cNvPr id="12" name="TextBox 16"/>
            <p:cNvSpPr txBox="1">
              <a:spLocks noChangeArrowheads="1"/>
            </p:cNvSpPr>
            <p:nvPr/>
          </p:nvSpPr>
          <p:spPr bwMode="auto">
            <a:xfrm>
              <a:off x="8686800" y="4964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4</a:t>
              </a:r>
              <a:endParaRPr lang="en-US" b="1">
                <a:solidFill>
                  <a:srgbClr val="0033CC"/>
                </a:solidFill>
              </a:endParaRPr>
            </a:p>
          </p:txBody>
        </p:sp>
        <p:sp>
          <p:nvSpPr>
            <p:cNvPr id="13" name="TextBox 17"/>
            <p:cNvSpPr txBox="1">
              <a:spLocks noChangeArrowheads="1"/>
            </p:cNvSpPr>
            <p:nvPr/>
          </p:nvSpPr>
          <p:spPr bwMode="auto">
            <a:xfrm>
              <a:off x="8686800" y="5649912"/>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6</a:t>
              </a:r>
              <a:endParaRPr lang="en-US" b="1">
                <a:solidFill>
                  <a:srgbClr val="0033CC"/>
                </a:solidFill>
              </a:endParaRPr>
            </a:p>
          </p:txBody>
        </p:sp>
        <p:sp>
          <p:nvSpPr>
            <p:cNvPr id="14" name="TextBox 18"/>
            <p:cNvSpPr txBox="1">
              <a:spLocks noChangeArrowheads="1"/>
            </p:cNvSpPr>
            <p:nvPr/>
          </p:nvSpPr>
          <p:spPr bwMode="auto">
            <a:xfrm>
              <a:off x="-127000" y="53451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5</a:t>
              </a:r>
              <a:endParaRPr lang="en-US" b="1">
                <a:solidFill>
                  <a:srgbClr val="0033CC"/>
                </a:solidFill>
              </a:endParaRPr>
            </a:p>
          </p:txBody>
        </p:sp>
      </p:grpSp>
      <p:sp>
        <p:nvSpPr>
          <p:cNvPr id="7" name="Rounded Rectangular Callout 6"/>
          <p:cNvSpPr/>
          <p:nvPr/>
        </p:nvSpPr>
        <p:spPr>
          <a:xfrm>
            <a:off x="1828800" y="838200"/>
            <a:ext cx="5257800" cy="3352800"/>
          </a:xfrm>
          <a:prstGeom prst="wedgeRoundRectCallout">
            <a:avLst>
              <a:gd name="adj1" fmla="val 10495"/>
              <a:gd name="adj2" fmla="val 50228"/>
              <a:gd name="adj3" fmla="val 16667"/>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defRPr/>
            </a:pPr>
            <a:r>
              <a:rPr lang="en-US" sz="3200">
                <a:solidFill>
                  <a:srgbClr val="FF0000"/>
                </a:solidFill>
                <a:latin typeface="Arial" panose="020B0604020202020204" pitchFamily="34" charset="0"/>
                <a:cs typeface="Arial" panose="020B0604020202020204" pitchFamily="34" charset="0"/>
              </a:rPr>
              <a:t>Kết </a:t>
            </a:r>
            <a:r>
              <a:rPr lang="en-US" sz="3200" smtClean="0">
                <a:solidFill>
                  <a:srgbClr val="FF0000"/>
                </a:solidFill>
                <a:latin typeface="Arial" panose="020B0604020202020204" pitchFamily="34" charset="0"/>
                <a:cs typeface="Arial" panose="020B0604020202020204" pitchFamily="34" charset="0"/>
              </a:rPr>
              <a:t>thúc IKE </a:t>
            </a:r>
            <a:r>
              <a:rPr lang="en-US" sz="3200">
                <a:solidFill>
                  <a:srgbClr val="FF0000"/>
                </a:solidFill>
                <a:latin typeface="Arial" panose="020B0604020202020204" pitchFamily="34" charset="0"/>
                <a:cs typeface="Arial" panose="020B0604020202020204" pitchFamily="34" charset="0"/>
              </a:rPr>
              <a:t>Pha </a:t>
            </a:r>
            <a:r>
              <a:rPr lang="en-US" sz="3200" smtClean="0">
                <a:solidFill>
                  <a:srgbClr val="FF0000"/>
                </a:solidFill>
                <a:latin typeface="Arial" panose="020B0604020202020204" pitchFamily="34" charset="0"/>
                <a:cs typeface="Arial" panose="020B0604020202020204" pitchFamily="34" charset="0"/>
              </a:rPr>
              <a:t>1:</a:t>
            </a:r>
            <a:endParaRPr lang="en-US" sz="3200">
              <a:solidFill>
                <a:srgbClr val="FF0000"/>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defRPr/>
            </a:pPr>
            <a:r>
              <a:rPr lang="en-US" sz="3200" smtClean="0">
                <a:solidFill>
                  <a:schemeClr val="tx1"/>
                </a:solidFill>
                <a:latin typeface="Arial" panose="020B0604020202020204" pitchFamily="34" charset="0"/>
                <a:cs typeface="Arial" panose="020B0604020202020204" pitchFamily="34" charset="0"/>
              </a:rPr>
              <a:t>Hai </a:t>
            </a:r>
            <a:r>
              <a:rPr lang="en-US" sz="3200">
                <a:solidFill>
                  <a:schemeClr val="tx1"/>
                </a:solidFill>
                <a:latin typeface="Arial" panose="020B0604020202020204" pitchFamily="34" charset="0"/>
                <a:cs typeface="Arial" panose="020B0604020202020204" pitchFamily="34" charset="0"/>
              </a:rPr>
              <a:t>bên xác thực được </a:t>
            </a:r>
            <a:r>
              <a:rPr lang="en-US" sz="3200" smtClean="0">
                <a:solidFill>
                  <a:schemeClr val="tx1"/>
                </a:solidFill>
                <a:latin typeface="Arial" panose="020B0604020202020204" pitchFamily="34" charset="0"/>
                <a:cs typeface="Arial" panose="020B0604020202020204" pitchFamily="34" charset="0"/>
              </a:rPr>
              <a:t>nhau.</a:t>
            </a:r>
          </a:p>
          <a:p>
            <a:pPr marL="457200" indent="-457200">
              <a:buFont typeface="Arial" panose="020B0604020202020204" pitchFamily="34" charset="0"/>
              <a:buChar char="•"/>
              <a:defRPr/>
            </a:pPr>
            <a:r>
              <a:rPr lang="en-US" sz="3200" smtClean="0">
                <a:solidFill>
                  <a:schemeClr val="tx1"/>
                </a:solidFill>
                <a:latin typeface="Arial" panose="020B0604020202020204" pitchFamily="34" charset="0"/>
                <a:cs typeface="Arial" panose="020B0604020202020204" pitchFamily="34" charset="0"/>
              </a:rPr>
              <a:t>Thu </a:t>
            </a:r>
            <a:r>
              <a:rPr lang="en-US" sz="3200">
                <a:solidFill>
                  <a:schemeClr val="tx1"/>
                </a:solidFill>
                <a:latin typeface="Arial" panose="020B0604020202020204" pitchFamily="34" charset="0"/>
                <a:cs typeface="Arial" panose="020B0604020202020204" pitchFamily="34" charset="0"/>
              </a:rPr>
              <a:t>được </a:t>
            </a:r>
            <a:r>
              <a:rPr lang="en-US" sz="3200" smtClean="0">
                <a:solidFill>
                  <a:schemeClr val="tx1"/>
                </a:solidFill>
                <a:latin typeface="Arial" panose="020B0604020202020204" pitchFamily="34" charset="0"/>
                <a:cs typeface="Arial" panose="020B0604020202020204" pitchFamily="34" charset="0"/>
              </a:rPr>
              <a:t>các tham số, thuật toán mật mã, khóa </a:t>
            </a:r>
            <a:r>
              <a:rPr lang="en-US" sz="3200">
                <a:solidFill>
                  <a:schemeClr val="tx1"/>
                </a:solidFill>
                <a:latin typeface="Arial" panose="020B0604020202020204" pitchFamily="34" charset="0"/>
                <a:cs typeface="Arial" panose="020B0604020202020204" pitchFamily="34" charset="0"/>
              </a:rPr>
              <a:t>K</a:t>
            </a:r>
            <a:r>
              <a:rPr lang="en-US" sz="3200" baseline="-25000">
                <a:solidFill>
                  <a:schemeClr val="tx1"/>
                </a:solidFill>
                <a:latin typeface="Arial" panose="020B0604020202020204" pitchFamily="34" charset="0"/>
                <a:cs typeface="Arial" panose="020B0604020202020204" pitchFamily="34" charset="0"/>
              </a:rPr>
              <a:t>M</a:t>
            </a:r>
            <a:r>
              <a:rPr lang="en-US" sz="3200">
                <a:solidFill>
                  <a:schemeClr val="tx1"/>
                </a:solidFill>
                <a:latin typeface="Arial" panose="020B0604020202020204" pitchFamily="34" charset="0"/>
                <a:cs typeface="Arial" panose="020B0604020202020204" pitchFamily="34" charset="0"/>
              </a:rPr>
              <a:t> để mã hóa các gói </a:t>
            </a:r>
            <a:r>
              <a:rPr lang="en-US" sz="3200" smtClean="0">
                <a:solidFill>
                  <a:schemeClr val="tx1"/>
                </a:solidFill>
                <a:latin typeface="Arial" panose="020B0604020202020204" pitchFamily="34" charset="0"/>
                <a:cs typeface="Arial" panose="020B0604020202020204" pitchFamily="34" charset="0"/>
              </a:rPr>
              <a:t>tin ở IKE pha </a:t>
            </a:r>
            <a:r>
              <a:rPr lang="en-US" sz="3200">
                <a:solidFill>
                  <a:schemeClr val="tx1"/>
                </a:solidFill>
                <a:latin typeface="Arial" panose="020B0604020202020204" pitchFamily="34" charset="0"/>
                <a:cs typeface="Arial" panose="020B0604020202020204" pitchFamily="34" charset="0"/>
              </a:rPr>
              <a:t>2</a:t>
            </a:r>
            <a:endParaRPr lang="en-US" sz="3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48939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endParaRPr lang="en-US" dirty="0" smtClean="0">
              <a:solidFill>
                <a:srgbClr val="0000FF"/>
              </a:solidFill>
              <a:latin typeface="Arial" panose="020B0604020202020204" pitchFamily="34" charset="0"/>
              <a:cs typeface="Arial" panose="020B0604020202020204" pitchFamily="34" charset="0"/>
            </a:endParaRPr>
          </a:p>
          <a:p>
            <a:pPr marL="0" indent="0">
              <a:buNone/>
            </a:pPr>
            <a:endParaRPr lang="en-US" dirty="0">
              <a:solidFill>
                <a:srgbClr val="0000FF"/>
              </a:solidFill>
              <a:latin typeface="Arial" panose="020B0604020202020204" pitchFamily="34" charset="0"/>
              <a:cs typeface="Arial" panose="020B0604020202020204" pitchFamily="34" charset="0"/>
            </a:endParaRPr>
          </a:p>
          <a:p>
            <a:pPr marL="0" indent="0">
              <a:buNone/>
            </a:pPr>
            <a:endParaRPr lang="en-US" dirty="0" smtClean="0">
              <a:solidFill>
                <a:srgbClr val="0000FF"/>
              </a:solidFill>
              <a:latin typeface="Arial" panose="020B0604020202020204" pitchFamily="34" charset="0"/>
              <a:cs typeface="Arial" panose="020B0604020202020204" pitchFamily="34" charset="0"/>
            </a:endParaRPr>
          </a:p>
          <a:p>
            <a:pPr marL="0" indent="0" algn="ctr">
              <a:buNone/>
            </a:pPr>
            <a:r>
              <a:rPr lang="en-US" sz="4800" dirty="0" smtClean="0">
                <a:solidFill>
                  <a:srgbClr val="0000FF"/>
                </a:solidFill>
                <a:latin typeface="Arial" panose="020B0604020202020204" pitchFamily="34" charset="0"/>
                <a:cs typeface="Arial" panose="020B0604020202020204" pitchFamily="34" charset="0"/>
              </a:rPr>
              <a:t>IKE </a:t>
            </a:r>
            <a:r>
              <a:rPr lang="en-US" sz="4800" err="1">
                <a:solidFill>
                  <a:srgbClr val="0000FF"/>
                </a:solidFill>
                <a:latin typeface="Arial" panose="020B0604020202020204" pitchFamily="34" charset="0"/>
                <a:cs typeface="Arial" panose="020B0604020202020204" pitchFamily="34" charset="0"/>
              </a:rPr>
              <a:t>pha</a:t>
            </a:r>
            <a:r>
              <a:rPr lang="en-US" sz="4800">
                <a:solidFill>
                  <a:srgbClr val="0000FF"/>
                </a:solidFill>
                <a:latin typeface="Arial" panose="020B0604020202020204" pitchFamily="34" charset="0"/>
                <a:cs typeface="Arial" panose="020B0604020202020204" pitchFamily="34" charset="0"/>
              </a:rPr>
              <a:t> </a:t>
            </a:r>
            <a:r>
              <a:rPr lang="en-US" sz="4800" smtClean="0">
                <a:solidFill>
                  <a:srgbClr val="0000FF"/>
                </a:solidFill>
                <a:latin typeface="Arial" panose="020B0604020202020204" pitchFamily="34" charset="0"/>
                <a:cs typeface="Arial" panose="020B0604020202020204" pitchFamily="34" charset="0"/>
              </a:rPr>
              <a:t>1 - </a:t>
            </a:r>
            <a:r>
              <a:rPr lang="en-US" sz="4800">
                <a:solidFill>
                  <a:srgbClr val="0000FF"/>
                </a:solidFill>
                <a:latin typeface="Arial" panose="020B0604020202020204" pitchFamily="34" charset="0"/>
                <a:cs typeface="Arial" panose="020B0604020202020204" pitchFamily="34" charset="0"/>
              </a:rPr>
              <a:t>Agressive Mode</a:t>
            </a:r>
          </a:p>
          <a:p>
            <a:pPr marL="0" indent="0" algn="ctr">
              <a:buNone/>
            </a:pPr>
            <a:endParaRPr lang="en-US" sz="4800" dirty="0">
              <a:solidFill>
                <a:srgbClr val="0000FF"/>
              </a:solidFill>
              <a:latin typeface="Arial" panose="020B0604020202020204" pitchFamily="34" charset="0"/>
              <a:cs typeface="Arial" panose="020B0604020202020204" pitchFamily="34" charset="0"/>
            </a:endParaRPr>
          </a:p>
          <a:p>
            <a:pPr marL="0" indent="0">
              <a:buNone/>
            </a:pPr>
            <a:endParaRPr lang="en-US" dirty="0">
              <a:solidFill>
                <a:srgbClr val="0000FF"/>
              </a:solidFill>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78</a:t>
            </a:fld>
            <a:endParaRPr lang="ru-RU" dirty="0"/>
          </a:p>
        </p:txBody>
      </p:sp>
    </p:spTree>
    <p:extLst>
      <p:ext uri="{BB962C8B-B14F-4D97-AF65-F5344CB8AC3E}">
        <p14:creationId xmlns:p14="http://schemas.microsoft.com/office/powerpoint/2010/main" val="24107723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smtClean="0"/>
              <a:t>Agressive Mode</a:t>
            </a:r>
          </a:p>
          <a:p>
            <a:pPr lvl="1"/>
            <a:r>
              <a:rPr lang="en-US" smtClean="0">
                <a:latin typeface="Arial" pitchFamily="34" charset="0"/>
              </a:rPr>
              <a:t>Được </a:t>
            </a:r>
            <a:r>
              <a:rPr lang="en-US">
                <a:latin typeface="Arial" pitchFamily="34" charset="0"/>
              </a:rPr>
              <a:t>thiết lập tương tự như trong Main Mode</a:t>
            </a:r>
          </a:p>
          <a:p>
            <a:pPr lvl="1"/>
            <a:r>
              <a:rPr lang="en-US">
                <a:latin typeface="Arial" pitchFamily="34" charset="0"/>
              </a:rPr>
              <a:t>Khác ở chỗ là chỉ có 3 thông điệp được trao đổi</a:t>
            </a:r>
          </a:p>
          <a:p>
            <a:pPr lvl="2"/>
            <a:r>
              <a:rPr lang="en-US">
                <a:latin typeface="Arial" pitchFamily="34" charset="0"/>
              </a:rPr>
              <a:t>Nhanh hơn chế độ Main Mode./.</a:t>
            </a:r>
          </a:p>
          <a:p>
            <a:endParaRPr lang="en-US"/>
          </a:p>
        </p:txBody>
      </p:sp>
      <p:sp>
        <p:nvSpPr>
          <p:cNvPr id="3" name="Title 2"/>
          <p:cNvSpPr>
            <a:spLocks noGrp="1"/>
          </p:cNvSpPr>
          <p:nvPr>
            <p:ph type="title"/>
          </p:nvPr>
        </p:nvSpPr>
        <p:spPr/>
        <p:txBody>
          <a:bodyPr/>
          <a:lstStyle/>
          <a:p>
            <a:r>
              <a:rPr lang="en-US" smtClean="0">
                <a:solidFill>
                  <a:srgbClr val="0000FF"/>
                </a:solidFill>
                <a:latin typeface="Arial" panose="020B0604020202020204" pitchFamily="34" charset="0"/>
                <a:cs typeface="Arial" panose="020B0604020202020204" pitchFamily="34" charset="0"/>
              </a:rPr>
              <a:t/>
            </a:r>
            <a:br>
              <a:rPr lang="en-US" smtClean="0">
                <a:solidFill>
                  <a:srgbClr val="0000FF"/>
                </a:solidFill>
                <a:latin typeface="Arial" panose="020B0604020202020204" pitchFamily="34" charset="0"/>
                <a:cs typeface="Arial" panose="020B0604020202020204" pitchFamily="34" charset="0"/>
              </a:rPr>
            </a:br>
            <a:r>
              <a:rPr lang="en-US" b="0" smtClean="0">
                <a:latin typeface="Arial" panose="020B0604020202020204" pitchFamily="34" charset="0"/>
                <a:cs typeface="Arial" panose="020B0604020202020204" pitchFamily="34" charset="0"/>
              </a:rPr>
              <a:t>IKE </a:t>
            </a:r>
            <a:r>
              <a:rPr lang="en-US" b="0">
                <a:latin typeface="Arial" panose="020B0604020202020204" pitchFamily="34" charset="0"/>
                <a:cs typeface="Arial" panose="020B0604020202020204" pitchFamily="34" charset="0"/>
              </a:rPr>
              <a:t>pha 1 - Agressive Mode</a:t>
            </a:r>
            <a:br>
              <a:rPr lang="en-US" b="0">
                <a:latin typeface="Arial" panose="020B0604020202020204" pitchFamily="34" charset="0"/>
                <a:cs typeface="Arial" panose="020B0604020202020204"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79</a:t>
            </a:fld>
            <a:endParaRPr lang="ru-RU" dirty="0"/>
          </a:p>
        </p:txBody>
      </p:sp>
    </p:spTree>
    <p:extLst>
      <p:ext uri="{BB962C8B-B14F-4D97-AF65-F5344CB8AC3E}">
        <p14:creationId xmlns:p14="http://schemas.microsoft.com/office/powerpoint/2010/main" val="175350148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ESP</a:t>
            </a:r>
            <a:endParaRPr lang="vi-VN" b="0" dirty="0">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3E15BD7C-E074-4D4A-84C3-500EE5B9C190}" type="slidenum">
              <a:rPr lang="ru-RU" smtClean="0"/>
              <a:pPr/>
              <a:t>8</a:t>
            </a:fld>
            <a:endParaRPr lang="ru-RU" dirty="0"/>
          </a:p>
        </p:txBody>
      </p:sp>
      <p:sp>
        <p:nvSpPr>
          <p:cNvPr id="3" name="Content Placeholder 2"/>
          <p:cNvSpPr>
            <a:spLocks noGrp="1"/>
          </p:cNvSpPr>
          <p:nvPr>
            <p:ph sz="quarter" idx="13"/>
          </p:nvPr>
        </p:nvSpPr>
        <p:spPr/>
        <p:txBody>
          <a:bodyPr>
            <a:normAutofit/>
          </a:bodyPr>
          <a:lstStyle/>
          <a:p>
            <a:pPr algn="just"/>
            <a:r>
              <a:rPr lang="en-US" sz="3200" dirty="0" err="1" smtClean="0">
                <a:solidFill>
                  <a:srgbClr val="0000FF"/>
                </a:solidFill>
                <a:latin typeface="Arial" pitchFamily="34" charset="0"/>
              </a:rPr>
              <a:t>Chế</a:t>
            </a:r>
            <a:r>
              <a:rPr lang="en-US" sz="3200" dirty="0" smtClean="0">
                <a:solidFill>
                  <a:srgbClr val="0000FF"/>
                </a:solidFill>
                <a:latin typeface="Arial" pitchFamily="34" charset="0"/>
              </a:rPr>
              <a:t> </a:t>
            </a:r>
            <a:r>
              <a:rPr lang="en-US" sz="3200" dirty="0" err="1">
                <a:solidFill>
                  <a:srgbClr val="0000FF"/>
                </a:solidFill>
                <a:latin typeface="Arial" pitchFamily="34" charset="0"/>
              </a:rPr>
              <a:t>độ</a:t>
            </a:r>
            <a:r>
              <a:rPr lang="en-US" sz="3200" dirty="0">
                <a:solidFill>
                  <a:srgbClr val="0000FF"/>
                </a:solidFill>
                <a:latin typeface="Arial" pitchFamily="34" charset="0"/>
              </a:rPr>
              <a:t> </a:t>
            </a:r>
            <a:r>
              <a:rPr lang="en-US" sz="3200" dirty="0" err="1">
                <a:solidFill>
                  <a:srgbClr val="0000FF"/>
                </a:solidFill>
                <a:latin typeface="Arial" pitchFamily="34" charset="0"/>
              </a:rPr>
              <a:t>hoạt</a:t>
            </a:r>
            <a:r>
              <a:rPr lang="en-US" sz="3200" dirty="0">
                <a:solidFill>
                  <a:srgbClr val="0000FF"/>
                </a:solidFill>
                <a:latin typeface="Arial" pitchFamily="34" charset="0"/>
              </a:rPr>
              <a:t> </a:t>
            </a:r>
            <a:r>
              <a:rPr lang="en-US" sz="3200" dirty="0" err="1" smtClean="0">
                <a:solidFill>
                  <a:srgbClr val="0000FF"/>
                </a:solidFill>
                <a:latin typeface="Arial" pitchFamily="34" charset="0"/>
              </a:rPr>
              <a:t>động</a:t>
            </a:r>
            <a:r>
              <a:rPr lang="en-US" sz="3200" dirty="0" smtClean="0">
                <a:solidFill>
                  <a:srgbClr val="0000FF"/>
                </a:solidFill>
                <a:latin typeface="Arial" pitchFamily="34" charset="0"/>
              </a:rPr>
              <a:t>:</a:t>
            </a:r>
          </a:p>
          <a:p>
            <a:pPr lvl="1" algn="just"/>
            <a:r>
              <a:rPr lang="en-US" dirty="0" smtClean="0">
                <a:latin typeface="Arial" pitchFamily="34" charset="0"/>
              </a:rPr>
              <a:t>ESP </a:t>
            </a:r>
            <a:r>
              <a:rPr lang="en-US" dirty="0" err="1">
                <a:latin typeface="Arial" pitchFamily="34" charset="0"/>
              </a:rPr>
              <a:t>cũng</a:t>
            </a:r>
            <a:r>
              <a:rPr lang="en-US" dirty="0">
                <a:latin typeface="Arial" pitchFamily="34" charset="0"/>
              </a:rPr>
              <a:t> </a:t>
            </a:r>
            <a:r>
              <a:rPr lang="en-US" dirty="0" err="1">
                <a:latin typeface="Arial" pitchFamily="34" charset="0"/>
              </a:rPr>
              <a:t>được</a:t>
            </a:r>
            <a:r>
              <a:rPr lang="en-US" dirty="0">
                <a:latin typeface="Arial" pitchFamily="34" charset="0"/>
              </a:rPr>
              <a:t> </a:t>
            </a:r>
            <a:r>
              <a:rPr lang="en-US" dirty="0" err="1">
                <a:latin typeface="Arial" pitchFamily="34" charset="0"/>
              </a:rPr>
              <a:t>sử</a:t>
            </a:r>
            <a:r>
              <a:rPr lang="en-US" dirty="0">
                <a:latin typeface="Arial" pitchFamily="34" charset="0"/>
              </a:rPr>
              <a:t> </a:t>
            </a:r>
            <a:r>
              <a:rPr lang="en-US" dirty="0" err="1">
                <a:latin typeface="Arial" pitchFamily="34" charset="0"/>
              </a:rPr>
              <a:t>dụng</a:t>
            </a:r>
            <a:r>
              <a:rPr lang="en-US" dirty="0">
                <a:latin typeface="Arial" pitchFamily="34" charset="0"/>
              </a:rPr>
              <a:t> ở 2 </a:t>
            </a:r>
            <a:r>
              <a:rPr lang="en-US" dirty="0" err="1">
                <a:latin typeface="Arial" pitchFamily="34" charset="0"/>
              </a:rPr>
              <a:t>chế</a:t>
            </a:r>
            <a:r>
              <a:rPr lang="en-US" dirty="0">
                <a:latin typeface="Arial" pitchFamily="34" charset="0"/>
              </a:rPr>
              <a:t> </a:t>
            </a:r>
            <a:r>
              <a:rPr lang="en-US" dirty="0" err="1">
                <a:latin typeface="Arial" pitchFamily="34" charset="0"/>
              </a:rPr>
              <a:t>độ</a:t>
            </a:r>
            <a:r>
              <a:rPr lang="en-US" dirty="0">
                <a:latin typeface="Arial" pitchFamily="34" charset="0"/>
              </a:rPr>
              <a:t>: </a:t>
            </a:r>
            <a:endParaRPr lang="en-US" dirty="0" smtClean="0">
              <a:latin typeface="Arial" pitchFamily="34" charset="0"/>
            </a:endParaRPr>
          </a:p>
          <a:p>
            <a:pPr lvl="2" algn="just"/>
            <a:r>
              <a:rPr lang="en-US" sz="3200" dirty="0" smtClean="0">
                <a:solidFill>
                  <a:srgbClr val="0000FF"/>
                </a:solidFill>
                <a:latin typeface="Arial" pitchFamily="34" charset="0"/>
              </a:rPr>
              <a:t>Transport </a:t>
            </a:r>
            <a:r>
              <a:rPr lang="en-US" sz="3200" dirty="0">
                <a:solidFill>
                  <a:srgbClr val="0000FF"/>
                </a:solidFill>
                <a:latin typeface="Arial" pitchFamily="34" charset="0"/>
              </a:rPr>
              <a:t>:</a:t>
            </a:r>
          </a:p>
          <a:p>
            <a:pPr lvl="4">
              <a:lnSpc>
                <a:spcPct val="120000"/>
              </a:lnSpc>
            </a:pPr>
            <a:r>
              <a:rPr lang="en-US" sz="3200" dirty="0" err="1">
                <a:latin typeface="Arial" pitchFamily="34" charset="0"/>
              </a:rPr>
              <a:t>Dùng</a:t>
            </a:r>
            <a:r>
              <a:rPr lang="en-US" sz="3200" dirty="0">
                <a:latin typeface="Arial" pitchFamily="34" charset="0"/>
              </a:rPr>
              <a:t> IP Header </a:t>
            </a:r>
            <a:r>
              <a:rPr lang="en-US" sz="3200" dirty="0" err="1">
                <a:latin typeface="Arial" pitchFamily="34" charset="0"/>
              </a:rPr>
              <a:t>gốc</a:t>
            </a:r>
            <a:endParaRPr lang="en-US" sz="3200" dirty="0">
              <a:latin typeface="Arial" pitchFamily="34" charset="0"/>
            </a:endParaRPr>
          </a:p>
          <a:p>
            <a:pPr lvl="4">
              <a:lnSpc>
                <a:spcPct val="120000"/>
              </a:lnSpc>
            </a:pPr>
            <a:r>
              <a:rPr lang="en-US" sz="3200" dirty="0" err="1">
                <a:latin typeface="Arial" pitchFamily="34" charset="0"/>
              </a:rPr>
              <a:t>Chỉ</a:t>
            </a:r>
            <a:r>
              <a:rPr lang="en-US" sz="3200" dirty="0">
                <a:latin typeface="Arial" pitchFamily="34" charset="0"/>
              </a:rPr>
              <a:t> </a:t>
            </a:r>
            <a:r>
              <a:rPr lang="en-US" sz="3200" dirty="0" err="1">
                <a:latin typeface="Arial" pitchFamily="34" charset="0"/>
              </a:rPr>
              <a:t>mã</a:t>
            </a:r>
            <a:r>
              <a:rPr lang="en-US" sz="3200" dirty="0">
                <a:latin typeface="Arial" pitchFamily="34" charset="0"/>
              </a:rPr>
              <a:t> </a:t>
            </a:r>
            <a:r>
              <a:rPr lang="en-US" sz="3200" dirty="0" err="1">
                <a:latin typeface="Arial" pitchFamily="34" charset="0"/>
              </a:rPr>
              <a:t>hóa</a:t>
            </a:r>
            <a:r>
              <a:rPr lang="en-US" sz="3200" dirty="0">
                <a:latin typeface="Arial" pitchFamily="34" charset="0"/>
              </a:rPr>
              <a:t> </a:t>
            </a:r>
            <a:r>
              <a:rPr lang="en-US" sz="3200" dirty="0" err="1">
                <a:latin typeface="Arial" pitchFamily="34" charset="0"/>
              </a:rPr>
              <a:t>và</a:t>
            </a:r>
            <a:r>
              <a:rPr lang="en-US" sz="3200" dirty="0">
                <a:latin typeface="Arial" pitchFamily="34" charset="0"/>
              </a:rPr>
              <a:t>/</a:t>
            </a:r>
            <a:r>
              <a:rPr lang="en-US" sz="3200" dirty="0" err="1">
                <a:latin typeface="Arial" pitchFamily="34" charset="0"/>
              </a:rPr>
              <a:t>hoặc</a:t>
            </a:r>
            <a:r>
              <a:rPr lang="en-US" sz="3200" dirty="0">
                <a:latin typeface="Arial" pitchFamily="34" charset="0"/>
              </a:rPr>
              <a:t> </a:t>
            </a:r>
            <a:r>
              <a:rPr lang="en-US" sz="3200" dirty="0" err="1">
                <a:latin typeface="Arial" pitchFamily="34" charset="0"/>
              </a:rPr>
              <a:t>đảm</a:t>
            </a:r>
            <a:r>
              <a:rPr lang="en-US" sz="3200" dirty="0">
                <a:latin typeface="Arial" pitchFamily="34" charset="0"/>
              </a:rPr>
              <a:t> </a:t>
            </a:r>
            <a:r>
              <a:rPr lang="en-US" sz="3200" dirty="0" err="1">
                <a:latin typeface="Arial" pitchFamily="34" charset="0"/>
              </a:rPr>
              <a:t>bảo</a:t>
            </a:r>
            <a:r>
              <a:rPr lang="en-US" sz="3200" dirty="0">
                <a:latin typeface="Arial" pitchFamily="34" charset="0"/>
              </a:rPr>
              <a:t> </a:t>
            </a:r>
            <a:r>
              <a:rPr lang="en-US" sz="3200" dirty="0" err="1">
                <a:latin typeface="Arial" pitchFamily="34" charset="0"/>
              </a:rPr>
              <a:t>toàn</a:t>
            </a:r>
            <a:r>
              <a:rPr lang="en-US" sz="3200" dirty="0">
                <a:latin typeface="Arial" pitchFamily="34" charset="0"/>
              </a:rPr>
              <a:t> </a:t>
            </a:r>
            <a:r>
              <a:rPr lang="en-US" sz="3200" dirty="0" err="1">
                <a:latin typeface="Arial" pitchFamily="34" charset="0"/>
              </a:rPr>
              <a:t>vẹn</a:t>
            </a:r>
            <a:r>
              <a:rPr lang="en-US" sz="3200" dirty="0">
                <a:latin typeface="Arial" pitchFamily="34" charset="0"/>
              </a:rPr>
              <a:t> </a:t>
            </a:r>
            <a:r>
              <a:rPr lang="en-US" sz="3200" dirty="0" err="1">
                <a:latin typeface="Arial" pitchFamily="34" charset="0"/>
              </a:rPr>
              <a:t>cho</a:t>
            </a:r>
            <a:r>
              <a:rPr lang="en-US" sz="3200" dirty="0">
                <a:latin typeface="Arial" pitchFamily="34" charset="0"/>
              </a:rPr>
              <a:t> </a:t>
            </a:r>
            <a:r>
              <a:rPr lang="en-US" sz="3200" dirty="0" err="1">
                <a:latin typeface="Arial" pitchFamily="34" charset="0"/>
              </a:rPr>
              <a:t>nội</a:t>
            </a:r>
            <a:r>
              <a:rPr lang="en-US" sz="3200" dirty="0">
                <a:latin typeface="Arial" pitchFamily="34" charset="0"/>
              </a:rPr>
              <a:t> dung </a:t>
            </a:r>
            <a:r>
              <a:rPr lang="en-US" sz="3200" dirty="0" err="1">
                <a:latin typeface="Arial" pitchFamily="34" charset="0"/>
              </a:rPr>
              <a:t>gói</a:t>
            </a:r>
            <a:r>
              <a:rPr lang="en-US" sz="3200" dirty="0">
                <a:latin typeface="Arial" pitchFamily="34" charset="0"/>
              </a:rPr>
              <a:t> tin </a:t>
            </a:r>
            <a:r>
              <a:rPr lang="en-US" sz="3200" dirty="0" err="1">
                <a:latin typeface="Arial" pitchFamily="34" charset="0"/>
              </a:rPr>
              <a:t>và</a:t>
            </a:r>
            <a:r>
              <a:rPr lang="en-US" sz="3200" dirty="0">
                <a:latin typeface="Arial" pitchFamily="34" charset="0"/>
              </a:rPr>
              <a:t> </a:t>
            </a:r>
            <a:r>
              <a:rPr lang="en-US" sz="3200" dirty="0" err="1">
                <a:latin typeface="Arial" pitchFamily="34" charset="0"/>
              </a:rPr>
              <a:t>một</a:t>
            </a:r>
            <a:r>
              <a:rPr lang="en-US" sz="3200" dirty="0">
                <a:latin typeface="Arial" pitchFamily="34" charset="0"/>
              </a:rPr>
              <a:t> </a:t>
            </a:r>
            <a:r>
              <a:rPr lang="en-US" sz="3200" dirty="0" err="1">
                <a:latin typeface="Arial" pitchFamily="34" charset="0"/>
              </a:rPr>
              <a:t>số</a:t>
            </a:r>
            <a:r>
              <a:rPr lang="en-US" sz="3200" dirty="0">
                <a:latin typeface="Arial" pitchFamily="34" charset="0"/>
              </a:rPr>
              <a:t> </a:t>
            </a:r>
            <a:r>
              <a:rPr lang="en-US" sz="3200" dirty="0" err="1">
                <a:latin typeface="Arial" pitchFamily="34" charset="0"/>
              </a:rPr>
              <a:t>thành</a:t>
            </a:r>
            <a:r>
              <a:rPr lang="en-US" sz="3200" dirty="0">
                <a:latin typeface="Arial" pitchFamily="34" charset="0"/>
              </a:rPr>
              <a:t> </a:t>
            </a:r>
            <a:r>
              <a:rPr lang="en-US" sz="3200" dirty="0" err="1">
                <a:latin typeface="Arial" pitchFamily="34" charset="0"/>
              </a:rPr>
              <a:t>phần</a:t>
            </a:r>
            <a:r>
              <a:rPr lang="en-US" sz="3200" dirty="0">
                <a:latin typeface="Arial" pitchFamily="34" charset="0"/>
              </a:rPr>
              <a:t> ESP, </a:t>
            </a:r>
            <a:r>
              <a:rPr lang="en-US" sz="3200" dirty="0" err="1">
                <a:latin typeface="Arial" pitchFamily="34" charset="0"/>
              </a:rPr>
              <a:t>nhưng</a:t>
            </a:r>
            <a:r>
              <a:rPr lang="en-US" sz="3200" dirty="0">
                <a:latin typeface="Arial" pitchFamily="34" charset="0"/>
              </a:rPr>
              <a:t> </a:t>
            </a:r>
            <a:r>
              <a:rPr lang="en-US" sz="3200" dirty="0" err="1">
                <a:solidFill>
                  <a:srgbClr val="0000FF"/>
                </a:solidFill>
                <a:latin typeface="Arial" pitchFamily="34" charset="0"/>
              </a:rPr>
              <a:t>không</a:t>
            </a:r>
            <a:r>
              <a:rPr lang="en-US" sz="3200" dirty="0">
                <a:solidFill>
                  <a:srgbClr val="0000FF"/>
                </a:solidFill>
                <a:latin typeface="Arial" pitchFamily="34" charset="0"/>
              </a:rPr>
              <a:t> </a:t>
            </a:r>
            <a:r>
              <a:rPr lang="en-US" sz="3200" dirty="0" err="1">
                <a:solidFill>
                  <a:srgbClr val="0000FF"/>
                </a:solidFill>
                <a:latin typeface="Arial" pitchFamily="34" charset="0"/>
              </a:rPr>
              <a:t>có</a:t>
            </a:r>
            <a:r>
              <a:rPr lang="en-US" sz="3200" dirty="0">
                <a:solidFill>
                  <a:srgbClr val="0000FF"/>
                </a:solidFill>
                <a:latin typeface="Arial" pitchFamily="34" charset="0"/>
              </a:rPr>
              <a:t> IP Header.</a:t>
            </a:r>
          </a:p>
          <a:p>
            <a:pPr algn="just"/>
            <a:endParaRPr lang="en-US" sz="4400" dirty="0" smtClean="0">
              <a:latin typeface="Arial" pitchFamily="34" charset="0"/>
            </a:endParaRPr>
          </a:p>
          <a:p>
            <a:pPr algn="just">
              <a:buFont typeface="Wingdings" panose="05000000000000000000" pitchFamily="2" charset="2"/>
              <a:buChar char="q"/>
            </a:pPr>
            <a:endParaRPr lang="en-US" sz="4000" dirty="0"/>
          </a:p>
        </p:txBody>
      </p:sp>
    </p:spTree>
    <p:extLst>
      <p:ext uri="{BB962C8B-B14F-4D97-AF65-F5344CB8AC3E}">
        <p14:creationId xmlns:p14="http://schemas.microsoft.com/office/powerpoint/2010/main" val="18402155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342900" lvl="2" indent="-342900">
              <a:lnSpc>
                <a:spcPct val="114000"/>
              </a:lnSpc>
              <a:spcBef>
                <a:spcPts val="600"/>
              </a:spcBef>
              <a:spcAft>
                <a:spcPts val="600"/>
              </a:spcAft>
            </a:pPr>
            <a:r>
              <a:rPr lang="en-US" smtClean="0">
                <a:latin typeface="Arial" pitchFamily="34" charset="0"/>
              </a:rPr>
              <a:t>Message 1: </a:t>
            </a:r>
            <a:r>
              <a:rPr lang="en-US">
                <a:latin typeface="Arial" pitchFamily="34" charset="0"/>
              </a:rPr>
              <a:t>dùng để hỗ trợ chính sách an toàn, dữ liệu tạo khoá, số ngẫu nhiên dùng cho việc ký số và định </a:t>
            </a:r>
            <a:r>
              <a:rPr lang="en-US" smtClean="0">
                <a:latin typeface="Arial" pitchFamily="34" charset="0"/>
              </a:rPr>
              <a:t>danh.</a:t>
            </a:r>
          </a:p>
          <a:p>
            <a:pPr marL="342900" lvl="2" indent="-342900">
              <a:lnSpc>
                <a:spcPct val="114000"/>
              </a:lnSpc>
              <a:spcBef>
                <a:spcPts val="600"/>
              </a:spcBef>
              <a:spcAft>
                <a:spcPts val="600"/>
              </a:spcAft>
            </a:pPr>
            <a:r>
              <a:rPr lang="en-US">
                <a:latin typeface="Arial" pitchFamily="34" charset="0"/>
              </a:rPr>
              <a:t>Message </a:t>
            </a:r>
            <a:r>
              <a:rPr lang="en-US" smtClean="0">
                <a:latin typeface="Arial" pitchFamily="34" charset="0"/>
              </a:rPr>
              <a:t>2: </a:t>
            </a:r>
            <a:r>
              <a:rPr lang="en-US">
                <a:latin typeface="Arial" pitchFamily="34" charset="0"/>
              </a:rPr>
              <a:t>để đáp lại thông điệp thứ nhất. Nó xác thực người nhận và thống nhất chính sách an toàn, dữ liệu tạo </a:t>
            </a:r>
            <a:r>
              <a:rPr lang="en-US" smtClean="0">
                <a:latin typeface="Arial" pitchFamily="34" charset="0"/>
              </a:rPr>
              <a:t>khoá.</a:t>
            </a:r>
          </a:p>
          <a:p>
            <a:pPr marL="342900" lvl="2" indent="-342900">
              <a:lnSpc>
                <a:spcPct val="114000"/>
              </a:lnSpc>
              <a:spcBef>
                <a:spcPts val="600"/>
              </a:spcBef>
              <a:spcAft>
                <a:spcPts val="600"/>
              </a:spcAft>
            </a:pPr>
            <a:r>
              <a:rPr lang="en-US">
                <a:latin typeface="Arial" pitchFamily="34" charset="0"/>
              </a:rPr>
              <a:t>Message </a:t>
            </a:r>
            <a:r>
              <a:rPr lang="en-US" smtClean="0">
                <a:latin typeface="Arial" pitchFamily="34" charset="0"/>
              </a:rPr>
              <a:t>3: dùng </a:t>
            </a:r>
            <a:r>
              <a:rPr lang="en-US">
                <a:latin typeface="Arial" pitchFamily="34" charset="0"/>
              </a:rPr>
              <a:t>để xác thực người gửi./.</a:t>
            </a:r>
          </a:p>
          <a:p>
            <a:pPr marL="342900" lvl="2" indent="-342900">
              <a:lnSpc>
                <a:spcPct val="114000"/>
              </a:lnSpc>
              <a:spcBef>
                <a:spcPts val="600"/>
              </a:spcBef>
              <a:spcAft>
                <a:spcPts val="600"/>
              </a:spcAft>
            </a:pPr>
            <a:endParaRPr lang="en-US">
              <a:latin typeface="Arial" pitchFamily="34" charset="0"/>
            </a:endParaRPr>
          </a:p>
          <a:p>
            <a:endParaRPr lang="en-US"/>
          </a:p>
        </p:txBody>
      </p:sp>
      <p:sp>
        <p:nvSpPr>
          <p:cNvPr id="3" name="Title 2"/>
          <p:cNvSpPr>
            <a:spLocks noGrp="1"/>
          </p:cNvSpPr>
          <p:nvPr>
            <p:ph type="title"/>
          </p:nvPr>
        </p:nvSpPr>
        <p:spPr/>
        <p:txBody>
          <a:bodyPr/>
          <a:lstStyle/>
          <a:p>
            <a:r>
              <a:rPr lang="en-US" smtClean="0">
                <a:solidFill>
                  <a:srgbClr val="0000FF"/>
                </a:solidFill>
                <a:latin typeface="Arial" panose="020B0604020202020204" pitchFamily="34" charset="0"/>
                <a:cs typeface="Arial" panose="020B0604020202020204" pitchFamily="34" charset="0"/>
              </a:rPr>
              <a:t/>
            </a:r>
            <a:br>
              <a:rPr lang="en-US" smtClean="0">
                <a:solidFill>
                  <a:srgbClr val="0000FF"/>
                </a:solidFill>
                <a:latin typeface="Arial" panose="020B0604020202020204" pitchFamily="34" charset="0"/>
                <a:cs typeface="Arial" panose="020B0604020202020204" pitchFamily="34" charset="0"/>
              </a:rPr>
            </a:br>
            <a:r>
              <a:rPr lang="en-US" b="0" smtClean="0">
                <a:latin typeface="Arial" panose="020B0604020202020204" pitchFamily="34" charset="0"/>
                <a:cs typeface="Arial" panose="020B0604020202020204" pitchFamily="34" charset="0"/>
              </a:rPr>
              <a:t>IKE </a:t>
            </a:r>
            <a:r>
              <a:rPr lang="en-US" b="0">
                <a:latin typeface="Arial" panose="020B0604020202020204" pitchFamily="34" charset="0"/>
                <a:cs typeface="Arial" panose="020B0604020202020204" pitchFamily="34" charset="0"/>
              </a:rPr>
              <a:t>pha 1 - Agressive Mode</a:t>
            </a:r>
            <a:br>
              <a:rPr lang="en-US" b="0">
                <a:latin typeface="Arial" panose="020B0604020202020204" pitchFamily="34" charset="0"/>
                <a:cs typeface="Arial" panose="020B0604020202020204"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80</a:t>
            </a:fld>
            <a:endParaRPr lang="ru-RU" dirty="0"/>
          </a:p>
        </p:txBody>
      </p:sp>
    </p:spTree>
    <p:extLst>
      <p:ext uri="{BB962C8B-B14F-4D97-AF65-F5344CB8AC3E}">
        <p14:creationId xmlns:p14="http://schemas.microsoft.com/office/powerpoint/2010/main" val="14871686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smtClean="0">
                <a:latin typeface="Arial" panose="020B0604020202020204" pitchFamily="34" charset="0"/>
                <a:cs typeface="Arial" panose="020B0604020202020204" pitchFamily="34" charset="0"/>
              </a:rPr>
              <a:t>Mô hình</a:t>
            </a:r>
          </a:p>
          <a:p>
            <a:endParaRPr lang="en-US"/>
          </a:p>
        </p:txBody>
      </p:sp>
      <p:sp>
        <p:nvSpPr>
          <p:cNvPr id="3" name="Title 2"/>
          <p:cNvSpPr>
            <a:spLocks noGrp="1"/>
          </p:cNvSpPr>
          <p:nvPr>
            <p:ph type="title"/>
          </p:nvPr>
        </p:nvSpPr>
        <p:spPr/>
        <p:txBody>
          <a:bodyPr/>
          <a:lstStyle/>
          <a:p>
            <a:r>
              <a:rPr lang="en-US" smtClean="0">
                <a:solidFill>
                  <a:srgbClr val="0000FF"/>
                </a:solidFill>
                <a:latin typeface="Arial" panose="020B0604020202020204" pitchFamily="34" charset="0"/>
                <a:cs typeface="Arial" panose="020B0604020202020204" pitchFamily="34" charset="0"/>
              </a:rPr>
              <a:t/>
            </a:r>
            <a:br>
              <a:rPr lang="en-US" smtClean="0">
                <a:solidFill>
                  <a:srgbClr val="0000FF"/>
                </a:solidFill>
                <a:latin typeface="Arial" panose="020B0604020202020204" pitchFamily="34" charset="0"/>
                <a:cs typeface="Arial" panose="020B0604020202020204" pitchFamily="34" charset="0"/>
              </a:rPr>
            </a:br>
            <a:r>
              <a:rPr lang="en-US" b="0" smtClean="0">
                <a:latin typeface="Arial" panose="020B0604020202020204" pitchFamily="34" charset="0"/>
                <a:cs typeface="Arial" panose="020B0604020202020204" pitchFamily="34" charset="0"/>
              </a:rPr>
              <a:t>IKE </a:t>
            </a:r>
            <a:r>
              <a:rPr lang="en-US" b="0">
                <a:latin typeface="Arial" panose="020B0604020202020204" pitchFamily="34" charset="0"/>
                <a:cs typeface="Arial" panose="020B0604020202020204" pitchFamily="34" charset="0"/>
              </a:rPr>
              <a:t>pha 1 - Agressive Mode</a:t>
            </a:r>
            <a:br>
              <a:rPr lang="en-US" b="0">
                <a:latin typeface="Arial" panose="020B0604020202020204" pitchFamily="34" charset="0"/>
                <a:cs typeface="Arial" panose="020B0604020202020204"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81</a:t>
            </a:fld>
            <a:endParaRPr lang="ru-RU" dirty="0"/>
          </a:p>
        </p:txBody>
      </p:sp>
      <p:graphicFrame>
        <p:nvGraphicFramePr>
          <p:cNvPr id="5" name="Object 4"/>
          <p:cNvGraphicFramePr>
            <a:graphicFrameLocks noChangeAspect="1"/>
          </p:cNvGraphicFramePr>
          <p:nvPr>
            <p:extLst>
              <p:ext uri="{D42A27DB-BD31-4B8C-83A1-F6EECF244321}">
                <p14:modId xmlns:p14="http://schemas.microsoft.com/office/powerpoint/2010/main" val="719923669"/>
              </p:ext>
            </p:extLst>
          </p:nvPr>
        </p:nvGraphicFramePr>
        <p:xfrm>
          <a:off x="381000" y="1981200"/>
          <a:ext cx="8686800" cy="4495800"/>
        </p:xfrm>
        <a:graphic>
          <a:graphicData uri="http://schemas.openxmlformats.org/presentationml/2006/ole">
            <mc:AlternateContent xmlns:mc="http://schemas.openxmlformats.org/markup-compatibility/2006">
              <mc:Choice xmlns:v="urn:schemas-microsoft-com:vml" Requires="v">
                <p:oleObj spid="_x0000_s19471" name="Visio" r:id="rId3" imgW="2927271" imgH="1100852" progId="">
                  <p:embed/>
                </p:oleObj>
              </mc:Choice>
              <mc:Fallback>
                <p:oleObj name="Visio" r:id="rId3" imgW="2927271" imgH="1100852"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981200"/>
                        <a:ext cx="8686800" cy="4495800"/>
                      </a:xfrm>
                      <a:prstGeom prst="rect">
                        <a:avLst/>
                      </a:prstGeom>
                      <a:noFill/>
                      <a:ln>
                        <a:noFill/>
                      </a:ln>
                    </p:spPr>
                  </p:pic>
                </p:oleObj>
              </mc:Fallback>
            </mc:AlternateContent>
          </a:graphicData>
        </a:graphic>
      </p:graphicFrame>
      <p:sp>
        <p:nvSpPr>
          <p:cNvPr id="6" name="Rounded Rectangular Callout 5"/>
          <p:cNvSpPr/>
          <p:nvPr/>
        </p:nvSpPr>
        <p:spPr>
          <a:xfrm>
            <a:off x="2819400" y="914400"/>
            <a:ext cx="3962400" cy="2971800"/>
          </a:xfrm>
          <a:prstGeom prst="wedgeRoundRectCallout">
            <a:avLst>
              <a:gd name="adj1" fmla="val 10495"/>
              <a:gd name="adj2" fmla="val 50228"/>
              <a:gd name="adj3" fmla="val 16667"/>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just">
              <a:defRPr/>
            </a:pPr>
            <a:r>
              <a:rPr lang="en-US" sz="3200">
                <a:solidFill>
                  <a:srgbClr val="FF0000"/>
                </a:solidFill>
                <a:latin typeface="Arial" panose="020B0604020202020204" pitchFamily="34" charset="0"/>
                <a:cs typeface="Arial" panose="020B0604020202020204" pitchFamily="34" charset="0"/>
              </a:rPr>
              <a:t>Tương tự như Main Mode, nhưng các bước được rút gọi hơn, thông điệp dài hơn</a:t>
            </a:r>
          </a:p>
          <a:p>
            <a:pPr algn="just">
              <a:defRPr/>
            </a:pPr>
            <a:endParaRPr lang="en-US" sz="3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716868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0" indent="0">
              <a:buNone/>
            </a:pPr>
            <a:endParaRPr lang="en-US" dirty="0" smtClean="0">
              <a:solidFill>
                <a:srgbClr val="0033CC"/>
              </a:solidFill>
            </a:endParaRPr>
          </a:p>
          <a:p>
            <a:pPr marL="0" indent="0">
              <a:buNone/>
            </a:pPr>
            <a:endParaRPr lang="en-US" dirty="0">
              <a:solidFill>
                <a:srgbClr val="0033CC"/>
              </a:solidFill>
            </a:endParaRPr>
          </a:p>
          <a:p>
            <a:pPr marL="0" indent="0">
              <a:buNone/>
            </a:pPr>
            <a:endParaRPr lang="en-US" dirty="0" smtClean="0">
              <a:solidFill>
                <a:srgbClr val="0033CC"/>
              </a:solidFill>
            </a:endParaRPr>
          </a:p>
          <a:p>
            <a:pPr marL="0" indent="0" algn="ctr">
              <a:buNone/>
            </a:pPr>
            <a:r>
              <a:rPr lang="en-US" sz="4800" dirty="0" smtClean="0">
                <a:solidFill>
                  <a:srgbClr val="0033CC"/>
                </a:solidFill>
              </a:rPr>
              <a:t>IKE </a:t>
            </a:r>
            <a:r>
              <a:rPr lang="en-US" sz="4800" dirty="0" err="1">
                <a:solidFill>
                  <a:srgbClr val="0033CC"/>
                </a:solidFill>
              </a:rPr>
              <a:t>pha</a:t>
            </a:r>
            <a:r>
              <a:rPr lang="en-US" sz="4800" dirty="0">
                <a:solidFill>
                  <a:srgbClr val="0033CC"/>
                </a:solidFill>
              </a:rPr>
              <a:t> 2</a:t>
            </a:r>
          </a:p>
          <a:p>
            <a:pPr marL="0" indent="0">
              <a:buNone/>
            </a:pPr>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82</a:t>
            </a:fld>
            <a:endParaRPr lang="ru-RU" dirty="0"/>
          </a:p>
        </p:txBody>
      </p:sp>
    </p:spTree>
    <p:extLst>
      <p:ext uri="{BB962C8B-B14F-4D97-AF65-F5344CB8AC3E}">
        <p14:creationId xmlns:p14="http://schemas.microsoft.com/office/powerpoint/2010/main" val="36249229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lnSpc>
                <a:spcPct val="100000"/>
              </a:lnSpc>
              <a:spcBef>
                <a:spcPts val="0"/>
              </a:spcBef>
              <a:spcAft>
                <a:spcPts val="0"/>
              </a:spcAft>
            </a:pPr>
            <a:r>
              <a:rPr lang="en-US" dirty="0" smtClean="0">
                <a:solidFill>
                  <a:srgbClr val="0033CC"/>
                </a:solidFill>
                <a:latin typeface="Arial" pitchFamily="34" charset="0"/>
              </a:rPr>
              <a:t>IKE </a:t>
            </a:r>
            <a:r>
              <a:rPr lang="en-US" dirty="0" err="1">
                <a:solidFill>
                  <a:srgbClr val="0033CC"/>
                </a:solidFill>
                <a:latin typeface="Arial" pitchFamily="34" charset="0"/>
              </a:rPr>
              <a:t>pha</a:t>
            </a:r>
            <a:r>
              <a:rPr lang="en-US" dirty="0">
                <a:solidFill>
                  <a:srgbClr val="0033CC"/>
                </a:solidFill>
                <a:latin typeface="Arial" pitchFamily="34" charset="0"/>
              </a:rPr>
              <a:t> </a:t>
            </a:r>
            <a:r>
              <a:rPr lang="en-US">
                <a:solidFill>
                  <a:srgbClr val="0033CC"/>
                </a:solidFill>
                <a:latin typeface="Arial" pitchFamily="34" charset="0"/>
              </a:rPr>
              <a:t>2 </a:t>
            </a:r>
            <a:r>
              <a:rPr lang="en-US" smtClean="0">
                <a:solidFill>
                  <a:srgbClr val="0033CC"/>
                </a:solidFill>
                <a:latin typeface="Arial" pitchFamily="34" charset="0"/>
              </a:rPr>
              <a:t>- Quick </a:t>
            </a:r>
            <a:r>
              <a:rPr lang="en-US" dirty="0">
                <a:solidFill>
                  <a:srgbClr val="0033CC"/>
                </a:solidFill>
                <a:latin typeface="Arial" pitchFamily="34" charset="0"/>
              </a:rPr>
              <a:t>mode:</a:t>
            </a:r>
          </a:p>
          <a:p>
            <a:pPr lvl="3">
              <a:spcBef>
                <a:spcPts val="0"/>
              </a:spcBef>
              <a:buFontTx/>
              <a:buNone/>
            </a:pPr>
            <a:endParaRPr lang="en-US" sz="2800" dirty="0">
              <a:latin typeface="Arial" pitchFamily="34" charset="0"/>
            </a:endParaRPr>
          </a:p>
          <a:p>
            <a:pPr>
              <a:lnSpc>
                <a:spcPct val="100000"/>
              </a:lnSpc>
              <a:spcBef>
                <a:spcPts val="0"/>
              </a:spcBef>
              <a:spcAft>
                <a:spcPts val="0"/>
              </a:spcAft>
            </a:pPr>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83</a:t>
            </a:fld>
            <a:endParaRPr lang="ru-RU" dirty="0"/>
          </a:p>
        </p:txBody>
      </p:sp>
      <p:cxnSp>
        <p:nvCxnSpPr>
          <p:cNvPr id="5" name="Straight Arrow Connector 4"/>
          <p:cNvCxnSpPr>
            <a:endCxn id="7" idx="1"/>
          </p:cNvCxnSpPr>
          <p:nvPr/>
        </p:nvCxnSpPr>
        <p:spPr>
          <a:xfrm flipV="1">
            <a:off x="2514600" y="2593033"/>
            <a:ext cx="1295400" cy="835967"/>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838200" y="2590800"/>
            <a:ext cx="1905000" cy="1828800"/>
          </a:xfrm>
          <a:prstGeom prst="ellipse">
            <a:avLst/>
          </a:prstGeom>
          <a:solidFill>
            <a:srgbClr val="00CC00"/>
          </a:solidFill>
          <a:ln w="3810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dirty="0">
                <a:solidFill>
                  <a:schemeClr val="bg1"/>
                </a:solidFill>
                <a:latin typeface="Arial" panose="020B0604020202020204" pitchFamily="34" charset="0"/>
                <a:cs typeface="Arial" panose="020B0604020202020204" pitchFamily="34" charset="0"/>
              </a:rPr>
              <a:t>Quick Mode</a:t>
            </a:r>
          </a:p>
          <a:p>
            <a:pPr algn="ctr">
              <a:defRPr/>
            </a:pPr>
            <a:endParaRPr lang="en-US" sz="3200" b="1" dirty="0">
              <a:solidFill>
                <a:schemeClr val="bg1"/>
              </a:solidFill>
              <a:latin typeface="Arial" panose="020B0604020202020204" pitchFamily="34" charset="0"/>
              <a:cs typeface="Arial" panose="020B0604020202020204" pitchFamily="34" charset="0"/>
            </a:endParaRPr>
          </a:p>
        </p:txBody>
      </p:sp>
      <p:sp>
        <p:nvSpPr>
          <p:cNvPr id="7" name="TextBox 6"/>
          <p:cNvSpPr txBox="1">
            <a:spLocks noChangeArrowheads="1"/>
          </p:cNvSpPr>
          <p:nvPr/>
        </p:nvSpPr>
        <p:spPr bwMode="auto">
          <a:xfrm>
            <a:off x="3810000" y="2362200"/>
            <a:ext cx="5181600" cy="461665"/>
          </a:xfrm>
          <a:prstGeom prst="rect">
            <a:avLst/>
          </a:prstGeom>
          <a:solidFill>
            <a:srgbClr val="FFFF00"/>
          </a:solidFill>
          <a:ln w="38100">
            <a:solidFill>
              <a:srgbClr val="00CCFF"/>
            </a:solidFill>
            <a:miter lim="800000"/>
            <a:headEnd/>
            <a:tailEnd/>
          </a:ln>
        </p:spPr>
        <p:txBody>
          <a:bodyPr wrap="squar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lvl="2" eaLnBrk="1" hangingPunct="1"/>
            <a:r>
              <a:rPr lang="en-US" sz="2400" b="1"/>
              <a:t>Bước 1: Thương thảo chính sách</a:t>
            </a:r>
          </a:p>
        </p:txBody>
      </p:sp>
      <p:sp>
        <p:nvSpPr>
          <p:cNvPr id="8" name="TextBox 7"/>
          <p:cNvSpPr txBox="1">
            <a:spLocks noChangeArrowheads="1"/>
          </p:cNvSpPr>
          <p:nvPr/>
        </p:nvSpPr>
        <p:spPr bwMode="auto">
          <a:xfrm>
            <a:off x="3810000" y="3048000"/>
            <a:ext cx="4800600" cy="830997"/>
          </a:xfrm>
          <a:prstGeom prst="rect">
            <a:avLst/>
          </a:prstGeom>
          <a:solidFill>
            <a:srgbClr val="FFFF00"/>
          </a:solidFill>
          <a:ln w="38100">
            <a:solidFill>
              <a:srgbClr val="00CCFF"/>
            </a:solidFill>
            <a:miter lim="800000"/>
            <a:headEnd/>
            <a:tailEnd/>
          </a:ln>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lvl="2" eaLnBrk="1" hangingPunct="1"/>
            <a:r>
              <a:rPr lang="en-US" sz="2400" b="1"/>
              <a:t>Bước 2: Khóa phiên được làm tươi hoặc trao đổi qua DH</a:t>
            </a:r>
          </a:p>
        </p:txBody>
      </p:sp>
      <p:sp>
        <p:nvSpPr>
          <p:cNvPr id="9" name="TextBox 8"/>
          <p:cNvSpPr txBox="1">
            <a:spLocks noChangeArrowheads="1"/>
          </p:cNvSpPr>
          <p:nvPr/>
        </p:nvSpPr>
        <p:spPr bwMode="auto">
          <a:xfrm>
            <a:off x="3733800" y="4168775"/>
            <a:ext cx="5105400" cy="830997"/>
          </a:xfrm>
          <a:prstGeom prst="rect">
            <a:avLst/>
          </a:prstGeom>
          <a:solidFill>
            <a:srgbClr val="FFFF00"/>
          </a:solidFill>
          <a:ln w="38100">
            <a:solidFill>
              <a:srgbClr val="00CCFF"/>
            </a:solidFill>
            <a:miter lim="800000"/>
            <a:headEnd/>
            <a:tailEnd/>
          </a:ln>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lvl="2" eaLnBrk="1" hangingPunct="1"/>
            <a:r>
              <a:rPr lang="en-US" sz="2400" b="1" dirty="0" err="1"/>
              <a:t>Bước</a:t>
            </a:r>
            <a:r>
              <a:rPr lang="en-US" sz="2400" b="1" dirty="0"/>
              <a:t> 3: </a:t>
            </a:r>
            <a:r>
              <a:rPr lang="en-US" sz="2400" b="1" dirty="0" err="1"/>
              <a:t>Các</a:t>
            </a:r>
            <a:r>
              <a:rPr lang="en-US" sz="2400" b="1" dirty="0"/>
              <a:t> SA, Keys, </a:t>
            </a:r>
            <a:r>
              <a:rPr lang="en-US" sz="2400" b="1" dirty="0" err="1"/>
              <a:t>cùng</a:t>
            </a:r>
            <a:r>
              <a:rPr lang="en-US" sz="2400" b="1" dirty="0"/>
              <a:t> </a:t>
            </a:r>
            <a:r>
              <a:rPr lang="en-US" sz="2400" b="1" dirty="0" err="1"/>
              <a:t>với</a:t>
            </a:r>
            <a:r>
              <a:rPr lang="en-US" sz="2400" b="1" dirty="0"/>
              <a:t> </a:t>
            </a:r>
            <a:r>
              <a:rPr lang="en-US" sz="2400" b="1" dirty="0" err="1"/>
              <a:t>SPI</a:t>
            </a:r>
            <a:r>
              <a:rPr lang="en-US" sz="2400" b="1" dirty="0"/>
              <a:t> </a:t>
            </a:r>
            <a:r>
              <a:rPr lang="en-US" sz="2400" b="1" dirty="0" err="1"/>
              <a:t>được</a:t>
            </a:r>
            <a:r>
              <a:rPr lang="en-US" sz="2400" b="1" dirty="0"/>
              <a:t> </a:t>
            </a:r>
            <a:r>
              <a:rPr lang="en-US" sz="2400" b="1" dirty="0" err="1"/>
              <a:t>truyền</a:t>
            </a:r>
            <a:r>
              <a:rPr lang="en-US" sz="2400" b="1" dirty="0"/>
              <a:t> </a:t>
            </a:r>
            <a:r>
              <a:rPr lang="en-US" sz="2400" b="1" dirty="0" err="1"/>
              <a:t>tới</a:t>
            </a:r>
            <a:r>
              <a:rPr lang="en-US" sz="2400" b="1" dirty="0"/>
              <a:t> </a:t>
            </a:r>
            <a:r>
              <a:rPr lang="en-US" sz="2400" b="1" dirty="0" err="1"/>
              <a:t>IPSec</a:t>
            </a:r>
            <a:r>
              <a:rPr lang="en-US" sz="2400" b="1" dirty="0"/>
              <a:t> driver</a:t>
            </a:r>
          </a:p>
        </p:txBody>
      </p:sp>
      <p:cxnSp>
        <p:nvCxnSpPr>
          <p:cNvPr id="10" name="Straight Arrow Connector 9"/>
          <p:cNvCxnSpPr>
            <a:endCxn id="8" idx="1"/>
          </p:cNvCxnSpPr>
          <p:nvPr/>
        </p:nvCxnSpPr>
        <p:spPr>
          <a:xfrm flipV="1">
            <a:off x="2667000" y="3463499"/>
            <a:ext cx="1143000" cy="270301"/>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9" idx="1"/>
          </p:cNvCxnSpPr>
          <p:nvPr/>
        </p:nvCxnSpPr>
        <p:spPr>
          <a:xfrm>
            <a:off x="2438400" y="3883025"/>
            <a:ext cx="1295400" cy="701249"/>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330993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500"/>
                                        <p:tgtEl>
                                          <p:spTgt spid="5"/>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amond(i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trips(downLeft)">
                                      <p:cBhvr>
                                        <p:cTn id="20" dur="500"/>
                                        <p:tgtEl>
                                          <p:spTgt spid="10"/>
                                        </p:tgtEl>
                                      </p:cBhvr>
                                    </p:animEffect>
                                  </p:childTnLst>
                                </p:cTn>
                              </p:par>
                              <p:par>
                                <p:cTn id="21" presetID="18" presetClass="entr" presetSubtype="1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Lef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slide(fromBottom)">
                                      <p:cBhvr>
                                        <p:cTn id="28" dur="500"/>
                                        <p:tgtEl>
                                          <p:spTgt spid="11"/>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slide(fromBottom)">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lnSpc>
                <a:spcPct val="100000"/>
              </a:lnSpc>
              <a:spcBef>
                <a:spcPts val="0"/>
              </a:spcBef>
              <a:spcAft>
                <a:spcPts val="0"/>
              </a:spcAft>
            </a:pPr>
            <a:r>
              <a:rPr lang="en-US">
                <a:solidFill>
                  <a:srgbClr val="0033CC"/>
                </a:solidFill>
                <a:latin typeface="Arial" pitchFamily="34" charset="0"/>
              </a:rPr>
              <a:t>IKE pha 2 - Quick mode:</a:t>
            </a:r>
          </a:p>
          <a:p>
            <a:pPr lvl="3">
              <a:spcBef>
                <a:spcPts val="0"/>
              </a:spcBef>
              <a:buFontTx/>
              <a:buNone/>
            </a:pPr>
            <a:endParaRPr lang="en-US" sz="2800" dirty="0">
              <a:latin typeface="Arial" pitchFamily="34" charset="0"/>
            </a:endParaRPr>
          </a:p>
          <a:p>
            <a:pPr>
              <a:lnSpc>
                <a:spcPct val="100000"/>
              </a:lnSpc>
              <a:spcBef>
                <a:spcPts val="0"/>
              </a:spcBef>
              <a:spcAft>
                <a:spcPts val="0"/>
              </a:spcAft>
            </a:pPr>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84</a:t>
            </a:fld>
            <a:endParaRPr lang="ru-RU" dirty="0"/>
          </a:p>
        </p:txBody>
      </p:sp>
      <p:cxnSp>
        <p:nvCxnSpPr>
          <p:cNvPr id="12" name="Straight Arrow Connector 11"/>
          <p:cNvCxnSpPr/>
          <p:nvPr/>
        </p:nvCxnSpPr>
        <p:spPr>
          <a:xfrm flipV="1">
            <a:off x="2133600" y="2209800"/>
            <a:ext cx="1219200" cy="685800"/>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a:spLocks noChangeArrowheads="1"/>
          </p:cNvSpPr>
          <p:nvPr/>
        </p:nvSpPr>
        <p:spPr bwMode="auto">
          <a:xfrm>
            <a:off x="3352800" y="2052935"/>
            <a:ext cx="5257800" cy="461665"/>
          </a:xfrm>
          <a:prstGeom prst="rect">
            <a:avLst/>
          </a:prstGeom>
          <a:solidFill>
            <a:srgbClr val="FFFF00"/>
          </a:solidFill>
          <a:ln w="38100">
            <a:solidFill>
              <a:srgbClr val="00CCFF"/>
            </a:solidFill>
            <a:miter lim="800000"/>
            <a:headEnd/>
            <a:tailEnd/>
          </a:ln>
        </p:spPr>
        <p:txBody>
          <a:bodyPr wrap="squar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lvl="2" eaLnBrk="1" hangingPunct="1"/>
            <a:r>
              <a:rPr lang="en-US" sz="2400" b="1"/>
              <a:t>Bước 1: Thương thảo chính sách</a:t>
            </a:r>
          </a:p>
        </p:txBody>
      </p:sp>
      <p:sp>
        <p:nvSpPr>
          <p:cNvPr id="10" name="Rounded Rectangular Callout 9"/>
          <p:cNvSpPr/>
          <p:nvPr/>
        </p:nvSpPr>
        <p:spPr>
          <a:xfrm>
            <a:off x="1828800" y="3962400"/>
            <a:ext cx="6857999" cy="2430318"/>
          </a:xfrm>
          <a:prstGeom prst="wedgeRoundRectCallout">
            <a:avLst>
              <a:gd name="adj1" fmla="val -10473"/>
              <a:gd name="adj2" fmla="val -11140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marL="457200" indent="-457200" algn="just">
              <a:buFont typeface="Wingdings" panose="05000000000000000000" pitchFamily="2" charset="2"/>
              <a:buChar char="§"/>
            </a:pPr>
            <a:r>
              <a:rPr lang="en-US" sz="3200" smtClean="0">
                <a:latin typeface="Arial" panose="020B0604020202020204" pitchFamily="34" charset="0"/>
                <a:cs typeface="Arial" panose="020B0604020202020204" pitchFamily="34" charset="0"/>
              </a:rPr>
              <a:t>Một </a:t>
            </a:r>
            <a:r>
              <a:rPr lang="en-US" sz="3200">
                <a:latin typeface="Arial" panose="020B0604020202020204" pitchFamily="34" charset="0"/>
                <a:cs typeface="Arial" panose="020B0604020202020204" pitchFamily="34" charset="0"/>
              </a:rPr>
              <a:t>bên sẽ đưa ra một danh sách các thuật </a:t>
            </a:r>
            <a:r>
              <a:rPr lang="en-US" sz="3200" smtClean="0">
                <a:latin typeface="Arial" panose="020B0604020202020204" pitchFamily="34" charset="0"/>
                <a:cs typeface="Arial" panose="020B0604020202020204" pitchFamily="34" charset="0"/>
              </a:rPr>
              <a:t>toán mật mã (SA).</a:t>
            </a:r>
          </a:p>
          <a:p>
            <a:pPr marL="457200" indent="-457200" algn="just">
              <a:buFont typeface="Wingdings" panose="05000000000000000000" pitchFamily="2" charset="2"/>
              <a:buChar char="§"/>
            </a:pPr>
            <a:r>
              <a:rPr lang="en-US" sz="3200" smtClean="0">
                <a:latin typeface="Arial" panose="020B0604020202020204" pitchFamily="34" charset="0"/>
                <a:cs typeface="Arial" panose="020B0604020202020204" pitchFamily="34" charset="0"/>
              </a:rPr>
              <a:t>Bên </a:t>
            </a:r>
            <a:r>
              <a:rPr lang="en-US" sz="3200">
                <a:latin typeface="Arial" panose="020B0604020202020204" pitchFamily="34" charset="0"/>
                <a:cs typeface="Arial" panose="020B0604020202020204" pitchFamily="34" charset="0"/>
              </a:rPr>
              <a:t>nhận sẽ lựa chọn hoặc có yêu cầu khác.</a:t>
            </a:r>
          </a:p>
        </p:txBody>
      </p:sp>
      <p:sp>
        <p:nvSpPr>
          <p:cNvPr id="11" name="Oval 10"/>
          <p:cNvSpPr/>
          <p:nvPr/>
        </p:nvSpPr>
        <p:spPr>
          <a:xfrm>
            <a:off x="457200" y="2286000"/>
            <a:ext cx="1905000" cy="1828800"/>
          </a:xfrm>
          <a:prstGeom prst="ellipse">
            <a:avLst/>
          </a:prstGeom>
          <a:solidFill>
            <a:srgbClr val="00CC00"/>
          </a:solidFill>
          <a:ln w="3810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dirty="0">
                <a:solidFill>
                  <a:schemeClr val="bg1"/>
                </a:solidFill>
                <a:latin typeface="Arial" panose="020B0604020202020204" pitchFamily="34" charset="0"/>
                <a:cs typeface="Arial" panose="020B0604020202020204" pitchFamily="34" charset="0"/>
              </a:rPr>
              <a:t>Quick Mode</a:t>
            </a:r>
          </a:p>
          <a:p>
            <a:pPr algn="ctr">
              <a:defRPr/>
            </a:pPr>
            <a:endParaRPr 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2430088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500"/>
                                        <p:tgtEl>
                                          <p:spTgt spid="1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strips(downLeft)">
                                      <p:cBhvr>
                                        <p:cTn id="10" dur="500"/>
                                        <p:tgtEl>
                                          <p:spTgt spid="13"/>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1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lnSpc>
                <a:spcPct val="100000"/>
              </a:lnSpc>
              <a:spcBef>
                <a:spcPts val="0"/>
              </a:spcBef>
              <a:spcAft>
                <a:spcPts val="0"/>
              </a:spcAft>
            </a:pPr>
            <a:r>
              <a:rPr lang="en-US">
                <a:solidFill>
                  <a:srgbClr val="0033CC"/>
                </a:solidFill>
                <a:latin typeface="Arial" pitchFamily="34" charset="0"/>
              </a:rPr>
              <a:t>IKE pha 2 - Quick mode:</a:t>
            </a:r>
          </a:p>
          <a:p>
            <a:pPr lvl="3">
              <a:spcBef>
                <a:spcPts val="0"/>
              </a:spcBef>
              <a:buFontTx/>
              <a:buNone/>
            </a:pPr>
            <a:endParaRPr lang="en-US" sz="2800" dirty="0">
              <a:latin typeface="Arial" pitchFamily="34" charset="0"/>
            </a:endParaRPr>
          </a:p>
          <a:p>
            <a:pPr>
              <a:lnSpc>
                <a:spcPct val="100000"/>
              </a:lnSpc>
              <a:spcBef>
                <a:spcPts val="0"/>
              </a:spcBef>
              <a:spcAft>
                <a:spcPts val="0"/>
              </a:spcAft>
            </a:pPr>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85</a:t>
            </a:fld>
            <a:endParaRPr lang="ru-RU" dirty="0"/>
          </a:p>
        </p:txBody>
      </p:sp>
      <p:cxnSp>
        <p:nvCxnSpPr>
          <p:cNvPr id="12" name="Straight Arrow Connector 11"/>
          <p:cNvCxnSpPr/>
          <p:nvPr/>
        </p:nvCxnSpPr>
        <p:spPr>
          <a:xfrm flipV="1">
            <a:off x="2133600" y="2209800"/>
            <a:ext cx="1219200" cy="685800"/>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a:spLocks noChangeArrowheads="1"/>
          </p:cNvSpPr>
          <p:nvPr/>
        </p:nvSpPr>
        <p:spPr bwMode="auto">
          <a:xfrm>
            <a:off x="3352800" y="2052935"/>
            <a:ext cx="5257800" cy="461665"/>
          </a:xfrm>
          <a:prstGeom prst="rect">
            <a:avLst/>
          </a:prstGeom>
          <a:solidFill>
            <a:srgbClr val="FFFF00"/>
          </a:solidFill>
          <a:ln w="38100">
            <a:solidFill>
              <a:srgbClr val="00CCFF"/>
            </a:solidFill>
            <a:miter lim="800000"/>
            <a:headEnd/>
            <a:tailEnd/>
          </a:ln>
        </p:spPr>
        <p:txBody>
          <a:bodyPr wrap="squar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lvl="2" eaLnBrk="1" hangingPunct="1"/>
            <a:r>
              <a:rPr lang="en-US" sz="2400" b="1"/>
              <a:t>Bước 1: Thương thảo chính sách</a:t>
            </a:r>
          </a:p>
        </p:txBody>
      </p:sp>
      <p:sp>
        <p:nvSpPr>
          <p:cNvPr id="11" name="Rounded Rectangular Callout 10"/>
          <p:cNvSpPr/>
          <p:nvPr/>
        </p:nvSpPr>
        <p:spPr>
          <a:xfrm>
            <a:off x="762000" y="4114800"/>
            <a:ext cx="7924799" cy="2430318"/>
          </a:xfrm>
          <a:prstGeom prst="wedgeRoundRectCallout">
            <a:avLst>
              <a:gd name="adj1" fmla="val 10018"/>
              <a:gd name="adj2" fmla="val -115874"/>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3200">
                <a:latin typeface="Arial" panose="020B0604020202020204" pitchFamily="34" charset="0"/>
                <a:cs typeface="Arial" panose="020B0604020202020204" pitchFamily="34" charset="0"/>
              </a:rPr>
              <a:t>Sau khi thương lượng xong. 2 SA được thiết lập cho mỗi bên</a:t>
            </a:r>
          </a:p>
          <a:p>
            <a:pPr marL="457200" indent="-457200">
              <a:buFont typeface="Wingdings" panose="05000000000000000000" pitchFamily="2" charset="2"/>
              <a:buChar char="§"/>
            </a:pPr>
            <a:r>
              <a:rPr lang="en-US" sz="3200" smtClean="0">
                <a:latin typeface="Arial" panose="020B0604020202020204" pitchFamily="34" charset="0"/>
                <a:cs typeface="Arial" panose="020B0604020202020204" pitchFamily="34" charset="0"/>
              </a:rPr>
              <a:t>Một </a:t>
            </a:r>
            <a:r>
              <a:rPr lang="en-US" sz="3200">
                <a:latin typeface="Arial" panose="020B0604020202020204" pitchFamily="34" charset="0"/>
                <a:cs typeface="Arial" panose="020B0604020202020204" pitchFamily="34" charset="0"/>
              </a:rPr>
              <a:t>SA cho lưu lượng </a:t>
            </a:r>
            <a:r>
              <a:rPr lang="en-US" sz="3200" smtClean="0">
                <a:latin typeface="Arial" panose="020B0604020202020204" pitchFamily="34" charset="0"/>
                <a:cs typeface="Arial" panose="020B0604020202020204" pitchFamily="34" charset="0"/>
              </a:rPr>
              <a:t>INBOUND</a:t>
            </a:r>
          </a:p>
          <a:p>
            <a:pPr marL="457200" indent="-457200">
              <a:buFont typeface="Wingdings" panose="05000000000000000000" pitchFamily="2" charset="2"/>
              <a:buChar char="§"/>
            </a:pPr>
            <a:r>
              <a:rPr lang="en-US" sz="3200" smtClean="0">
                <a:latin typeface="Arial" panose="020B0604020202020204" pitchFamily="34" charset="0"/>
                <a:cs typeface="Arial" panose="020B0604020202020204" pitchFamily="34" charset="0"/>
              </a:rPr>
              <a:t>Một </a:t>
            </a:r>
            <a:r>
              <a:rPr lang="en-US" sz="3200">
                <a:latin typeface="Arial" panose="020B0604020202020204" pitchFamily="34" charset="0"/>
                <a:cs typeface="Arial" panose="020B0604020202020204" pitchFamily="34" charset="0"/>
              </a:rPr>
              <a:t>SA cho lưu lượng OUTBOUND</a:t>
            </a:r>
            <a:endParaRPr lang="en-US" sz="3200" dirty="0">
              <a:latin typeface="Arial" panose="020B0604020202020204" pitchFamily="34" charset="0"/>
              <a:cs typeface="Arial" panose="020B0604020202020204" pitchFamily="34" charset="0"/>
            </a:endParaRPr>
          </a:p>
        </p:txBody>
      </p:sp>
      <p:sp>
        <p:nvSpPr>
          <p:cNvPr id="14" name="Oval 13"/>
          <p:cNvSpPr/>
          <p:nvPr/>
        </p:nvSpPr>
        <p:spPr>
          <a:xfrm>
            <a:off x="457200" y="2133600"/>
            <a:ext cx="1905000" cy="1828800"/>
          </a:xfrm>
          <a:prstGeom prst="ellipse">
            <a:avLst/>
          </a:prstGeom>
          <a:solidFill>
            <a:srgbClr val="00CC00"/>
          </a:solidFill>
          <a:ln w="3810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dirty="0">
                <a:solidFill>
                  <a:schemeClr val="bg1"/>
                </a:solidFill>
                <a:latin typeface="Arial" panose="020B0604020202020204" pitchFamily="34" charset="0"/>
                <a:cs typeface="Arial" panose="020B0604020202020204" pitchFamily="34" charset="0"/>
              </a:rPr>
              <a:t>Quick Mode</a:t>
            </a:r>
          </a:p>
          <a:p>
            <a:pPr algn="ctr">
              <a:defRPr/>
            </a:pPr>
            <a:endParaRPr 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41812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500"/>
                                        <p:tgtEl>
                                          <p:spTgt spid="1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strips(downLeft)">
                                      <p:cBhvr>
                                        <p:cTn id="10" dur="500"/>
                                        <p:tgtEl>
                                          <p:spTgt spid="13"/>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linds(horizontal)">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1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lnSpc>
                <a:spcPct val="100000"/>
              </a:lnSpc>
              <a:spcBef>
                <a:spcPts val="0"/>
              </a:spcBef>
              <a:spcAft>
                <a:spcPts val="0"/>
              </a:spcAft>
            </a:pPr>
            <a:r>
              <a:rPr lang="en-US">
                <a:solidFill>
                  <a:srgbClr val="0033CC"/>
                </a:solidFill>
                <a:latin typeface="Arial" pitchFamily="34" charset="0"/>
              </a:rPr>
              <a:t>IKE pha 2 - Quick mode:</a:t>
            </a:r>
          </a:p>
          <a:p>
            <a:pPr lvl="3">
              <a:spcBef>
                <a:spcPts val="0"/>
              </a:spcBef>
              <a:buFontTx/>
              <a:buNone/>
            </a:pPr>
            <a:endParaRPr lang="en-US" sz="2800" dirty="0">
              <a:latin typeface="Arial" pitchFamily="34" charset="0"/>
            </a:endParaRPr>
          </a:p>
          <a:p>
            <a:pPr>
              <a:lnSpc>
                <a:spcPct val="100000"/>
              </a:lnSpc>
              <a:spcBef>
                <a:spcPts val="0"/>
              </a:spcBef>
              <a:spcAft>
                <a:spcPts val="0"/>
              </a:spcAft>
            </a:pPr>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86</a:t>
            </a:fld>
            <a:endParaRPr lang="ru-RU" dirty="0"/>
          </a:p>
        </p:txBody>
      </p:sp>
      <p:cxnSp>
        <p:nvCxnSpPr>
          <p:cNvPr id="12" name="Straight Arrow Connector 11"/>
          <p:cNvCxnSpPr/>
          <p:nvPr/>
        </p:nvCxnSpPr>
        <p:spPr>
          <a:xfrm flipV="1">
            <a:off x="2133600" y="2209800"/>
            <a:ext cx="1219200" cy="685800"/>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5330824" y="2286000"/>
            <a:ext cx="3176" cy="1103294"/>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a:spLocks noChangeArrowheads="1"/>
          </p:cNvSpPr>
          <p:nvPr/>
        </p:nvSpPr>
        <p:spPr bwMode="auto">
          <a:xfrm>
            <a:off x="3429000" y="1828800"/>
            <a:ext cx="4800600" cy="830997"/>
          </a:xfrm>
          <a:prstGeom prst="rect">
            <a:avLst/>
          </a:prstGeom>
          <a:solidFill>
            <a:srgbClr val="FFFF00"/>
          </a:solidFill>
          <a:ln w="38100">
            <a:solidFill>
              <a:srgbClr val="00CCFF"/>
            </a:solidFill>
            <a:miter lim="800000"/>
            <a:headEnd/>
            <a:tailEnd/>
          </a:ln>
        </p:spPr>
        <p:txBody>
          <a:bodyPr>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lvl="2" eaLnBrk="1" hangingPunct="1"/>
            <a:r>
              <a:rPr lang="en-US" sz="2400" b="1"/>
              <a:t>Bước 2: Khóa phiên được làm tươi hoặc trao đổi qua DH</a:t>
            </a:r>
          </a:p>
        </p:txBody>
      </p:sp>
      <p:sp>
        <p:nvSpPr>
          <p:cNvPr id="14" name="Rectangle 13"/>
          <p:cNvSpPr>
            <a:spLocks noChangeArrowheads="1"/>
          </p:cNvSpPr>
          <p:nvPr/>
        </p:nvSpPr>
        <p:spPr bwMode="auto">
          <a:xfrm>
            <a:off x="2971800" y="3352800"/>
            <a:ext cx="6172200" cy="1384995"/>
          </a:xfrm>
          <a:prstGeom prst="rect">
            <a:avLst/>
          </a:prstGeom>
          <a:solidFill>
            <a:schemeClr val="accent5">
              <a:lumMod val="40000"/>
              <a:lumOff val="60000"/>
            </a:schemeClr>
          </a:solidFill>
          <a:ln>
            <a:noFill/>
          </a:ln>
          <a:extLst/>
        </p:spPr>
        <p:txBody>
          <a:bodyPr wrap="square">
            <a:spAutoFit/>
          </a:bodyPr>
          <a:lstStyle/>
          <a:p>
            <a:r>
              <a:rPr lang="en-US" sz="2800" smtClean="0">
                <a:latin typeface="Arial" panose="020B0604020202020204" pitchFamily="34" charset="0"/>
                <a:cs typeface="Arial" panose="020B0604020202020204" pitchFamily="34" charset="0"/>
              </a:rPr>
              <a:t>Các khóa </a:t>
            </a:r>
            <a:r>
              <a:rPr lang="en-US" sz="2800" dirty="0" err="1">
                <a:latin typeface="Arial" panose="020B0604020202020204" pitchFamily="34" charset="0"/>
                <a:cs typeface="Arial" panose="020B0604020202020204" pitchFamily="34" charset="0"/>
              </a:rPr>
              <a:t>này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làm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nhiệm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vụ</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thực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toàn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vẹn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mã</a:t>
            </a:r>
            <a:r>
              <a:rPr lang="en-US" sz="2800" dirty="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hóa</a:t>
            </a:r>
            <a:r>
              <a:rPr lang="en-US" sz="2800">
                <a:latin typeface="Arial" panose="020B0604020202020204" pitchFamily="34" charset="0"/>
                <a:cs typeface="Arial" panose="020B0604020202020204" pitchFamily="34" charset="0"/>
              </a:rPr>
              <a:t> </a:t>
            </a:r>
            <a:r>
              <a:rPr lang="en-US" sz="2800" smtClean="0">
                <a:latin typeface="Arial" panose="020B0604020202020204" pitchFamily="34" charset="0"/>
                <a:cs typeface="Arial" panose="020B0604020202020204" pitchFamily="34" charset="0"/>
              </a:rPr>
              <a:t>(nếu cần) trong </a:t>
            </a:r>
            <a:r>
              <a:rPr lang="en-US" sz="2800" dirty="0" err="1">
                <a:latin typeface="Arial" panose="020B0604020202020204" pitchFamily="34" charset="0"/>
                <a:cs typeface="Arial" panose="020B0604020202020204" pitchFamily="34" charset="0"/>
              </a:rPr>
              <a:t>phiên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IPSec</a:t>
            </a:r>
            <a:r>
              <a:rPr lang="en-US" sz="2800" dirty="0">
                <a:latin typeface="Arial" panose="020B0604020202020204" pitchFamily="34" charset="0"/>
                <a:cs typeface="Arial" panose="020B0604020202020204" pitchFamily="34" charset="0"/>
              </a:rPr>
              <a:t>.</a:t>
            </a:r>
          </a:p>
        </p:txBody>
      </p:sp>
      <p:sp>
        <p:nvSpPr>
          <p:cNvPr id="16" name="Rectangle 15"/>
          <p:cNvSpPr>
            <a:spLocks noChangeArrowheads="1"/>
          </p:cNvSpPr>
          <p:nvPr/>
        </p:nvSpPr>
        <p:spPr bwMode="auto">
          <a:xfrm>
            <a:off x="76200" y="4876800"/>
            <a:ext cx="8458200" cy="1815882"/>
          </a:xfrm>
          <a:prstGeom prst="rect">
            <a:avLst/>
          </a:prstGeom>
          <a:solidFill>
            <a:schemeClr val="accent5">
              <a:lumMod val="40000"/>
              <a:lumOff val="60000"/>
            </a:schemeClr>
          </a:solidFill>
          <a:ln>
            <a:noFill/>
          </a:ln>
          <a:extLst/>
        </p:spPr>
        <p:txBody>
          <a:bodyPr wrap="square">
            <a:spAutoFit/>
          </a:bodyPr>
          <a:lstStyle/>
          <a:p>
            <a:r>
              <a:rPr lang="en-US" sz="2800" err="1">
                <a:latin typeface="Arial" panose="020B0604020202020204" pitchFamily="34" charset="0"/>
                <a:cs typeface="Arial" panose="020B0604020202020204" pitchFamily="34" charset="0"/>
              </a:rPr>
              <a:t>Có</a:t>
            </a:r>
            <a:r>
              <a:rPr lang="en-US" sz="2800">
                <a:latin typeface="Arial" panose="020B0604020202020204" pitchFamily="34" charset="0"/>
                <a:cs typeface="Arial" panose="020B0604020202020204" pitchFamily="34" charset="0"/>
              </a:rPr>
              <a:t> </a:t>
            </a:r>
            <a:r>
              <a:rPr lang="en-US" sz="2800" smtClean="0">
                <a:latin typeface="Arial" panose="020B0604020202020204" pitchFamily="34" charset="0"/>
                <a:cs typeface="Arial" panose="020B0604020202020204" pitchFamily="34" charset="0"/>
              </a:rPr>
              <a:t>hai </a:t>
            </a:r>
            <a:r>
              <a:rPr lang="en-US" sz="2800" dirty="0" err="1">
                <a:latin typeface="Arial" panose="020B0604020202020204" pitchFamily="34" charset="0"/>
                <a:cs typeface="Arial" panose="020B0604020202020204" pitchFamily="34" charset="0"/>
              </a:rPr>
              <a:t>lựa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chọn</a:t>
            </a:r>
            <a:r>
              <a:rPr lang="en-US" sz="2800" dirty="0">
                <a:latin typeface="Arial" panose="020B0604020202020204" pitchFamily="34" charset="0"/>
                <a:cs typeface="Arial" panose="020B0604020202020204" pitchFamily="34" charset="0"/>
              </a:rPr>
              <a:t>:</a:t>
            </a:r>
          </a:p>
          <a:p>
            <a:pPr marL="457200" indent="-457200">
              <a:buFont typeface="Wingdings" panose="05000000000000000000" pitchFamily="2" charset="2"/>
              <a:buChar char="§"/>
            </a:pPr>
            <a:r>
              <a:rPr lang="en-US" sz="2800" smtClean="0">
                <a:latin typeface="Arial" panose="020B0604020202020204" pitchFamily="34" charset="0"/>
                <a:cs typeface="Arial" panose="020B0604020202020204" pitchFamily="34" charset="0"/>
              </a:rPr>
              <a:t>Làm </a:t>
            </a:r>
            <a:r>
              <a:rPr lang="en-US" sz="2800" dirty="0" err="1">
                <a:latin typeface="Arial" panose="020B0604020202020204" pitchFamily="34" charset="0"/>
                <a:cs typeface="Arial" panose="020B0604020202020204" pitchFamily="34" charset="0"/>
              </a:rPr>
              <a:t>tươi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khóa</a:t>
            </a:r>
            <a:r>
              <a:rPr lang="en-US" sz="2800" dirty="0">
                <a:latin typeface="Arial" panose="020B0604020202020204" pitchFamily="34" charset="0"/>
                <a:cs typeface="Arial" panose="020B0604020202020204" pitchFamily="34" charset="0"/>
              </a:rPr>
              <a:t> K</a:t>
            </a:r>
            <a:r>
              <a:rPr lang="en-US" sz="2800" baseline="-25000" dirty="0">
                <a:latin typeface="Arial" panose="020B0604020202020204" pitchFamily="34" charset="0"/>
                <a:cs typeface="Arial" panose="020B0604020202020204" pitchFamily="34" charset="0"/>
              </a:rPr>
              <a:t>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bằng</a:t>
            </a:r>
            <a:r>
              <a:rPr lang="en-US" sz="2800" dirty="0">
                <a:latin typeface="Arial" panose="020B0604020202020204" pitchFamily="34" charset="0"/>
                <a:cs typeface="Arial" panose="020B0604020202020204" pitchFamily="34" charset="0"/>
              </a:rPr>
              <a:t> DH </a:t>
            </a:r>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pha</a:t>
            </a:r>
            <a:r>
              <a:rPr lang="en-US" sz="2800">
                <a:latin typeface="Arial" panose="020B0604020202020204" pitchFamily="34" charset="0"/>
                <a:cs typeface="Arial" panose="020B0604020202020204" pitchFamily="34" charset="0"/>
              </a:rPr>
              <a:t> </a:t>
            </a:r>
            <a:r>
              <a:rPr lang="en-US" sz="2800" smtClean="0">
                <a:latin typeface="Arial" panose="020B0604020202020204" pitchFamily="34" charset="0"/>
                <a:cs typeface="Arial" panose="020B0604020202020204" pitchFamily="34" charset="0"/>
              </a:rPr>
              <a:t>1</a:t>
            </a:r>
          </a:p>
          <a:p>
            <a:pPr marL="457200" indent="-457200">
              <a:buFont typeface="Wingdings" panose="05000000000000000000" pitchFamily="2" charset="2"/>
              <a:buChar char="§"/>
            </a:pPr>
            <a:r>
              <a:rPr lang="en-US" sz="2800" smtClean="0">
                <a:latin typeface="Arial" panose="020B0604020202020204" pitchFamily="34" charset="0"/>
                <a:cs typeface="Arial" panose="020B0604020202020204" pitchFamily="34" charset="0"/>
              </a:rPr>
              <a:t>Thực </a:t>
            </a:r>
            <a:r>
              <a:rPr lang="en-US" sz="2800" dirty="0" err="1">
                <a:latin typeface="Arial" panose="020B0604020202020204" pitchFamily="34" charset="0"/>
                <a:cs typeface="Arial" panose="020B0604020202020204" pitchFamily="34" charset="0"/>
              </a:rPr>
              <a:t>hiện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đổi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khóa</a:t>
            </a:r>
            <a:r>
              <a:rPr lang="en-US" sz="2800" dirty="0">
                <a:latin typeface="Arial" panose="020B0604020202020204" pitchFamily="34" charset="0"/>
                <a:cs typeface="Arial" panose="020B0604020202020204" pitchFamily="34" charset="0"/>
              </a:rPr>
              <a:t> DH </a:t>
            </a:r>
            <a:r>
              <a:rPr lang="en-US" sz="2800" dirty="0" err="1">
                <a:latin typeface="Arial" panose="020B0604020202020204" pitchFamily="34" charset="0"/>
                <a:cs typeface="Arial" panose="020B0604020202020204" pitchFamily="34" charset="0"/>
              </a:rPr>
              <a:t>lần</a:t>
            </a:r>
            <a:r>
              <a:rPr lang="en-US" sz="2800" dirty="0">
                <a:latin typeface="Arial" panose="020B0604020202020204" pitchFamily="34" charset="0"/>
                <a:cs typeface="Arial" panose="020B0604020202020204" pitchFamily="34" charset="0"/>
              </a:rPr>
              <a:t> 2,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thu</a:t>
            </a:r>
            <a:r>
              <a:rPr lang="en-US" sz="2800" dirty="0">
                <a:latin typeface="Arial" panose="020B0604020202020204" pitchFamily="34" charset="0"/>
                <a:cs typeface="Arial" panose="020B0604020202020204" pitchFamily="34" charset="0"/>
              </a:rPr>
              <a:t> </a:t>
            </a:r>
            <a:r>
              <a:rPr lang="en-US" sz="2800" err="1">
                <a:latin typeface="Arial" panose="020B0604020202020204" pitchFamily="34" charset="0"/>
                <a:cs typeface="Arial" panose="020B0604020202020204" pitchFamily="34" charset="0"/>
              </a:rPr>
              <a:t>được</a:t>
            </a:r>
            <a:r>
              <a:rPr lang="en-US" sz="2800">
                <a:latin typeface="Arial" panose="020B0604020202020204" pitchFamily="34" charset="0"/>
                <a:cs typeface="Arial" panose="020B0604020202020204" pitchFamily="34" charset="0"/>
              </a:rPr>
              <a:t> </a:t>
            </a:r>
            <a:r>
              <a:rPr lang="en-US" sz="2800" smtClean="0">
                <a:latin typeface="Arial" panose="020B0604020202020204" pitchFamily="34" charset="0"/>
                <a:cs typeface="Arial" panose="020B0604020202020204" pitchFamily="34" charset="0"/>
              </a:rPr>
              <a:t>Ks  </a:t>
            </a:r>
            <a:r>
              <a:rPr lang="en-US" sz="2800" dirty="0">
                <a:latin typeface="Arial" panose="020B0604020202020204" pitchFamily="34" charset="0"/>
                <a:cs typeface="Arial" panose="020B0604020202020204" pitchFamily="34" charset="0"/>
              </a:rPr>
              <a:t>(rekey)</a:t>
            </a:r>
          </a:p>
        </p:txBody>
      </p:sp>
      <p:sp>
        <p:nvSpPr>
          <p:cNvPr id="13" name="Oval 12"/>
          <p:cNvSpPr/>
          <p:nvPr/>
        </p:nvSpPr>
        <p:spPr>
          <a:xfrm>
            <a:off x="457200" y="2209800"/>
            <a:ext cx="1905000" cy="1828800"/>
          </a:xfrm>
          <a:prstGeom prst="ellipse">
            <a:avLst/>
          </a:prstGeom>
          <a:solidFill>
            <a:srgbClr val="00CC00"/>
          </a:solidFill>
          <a:ln w="3810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dirty="0">
                <a:solidFill>
                  <a:schemeClr val="bg1"/>
                </a:solidFill>
                <a:latin typeface="Arial" panose="020B0604020202020204" pitchFamily="34" charset="0"/>
                <a:cs typeface="Arial" panose="020B0604020202020204" pitchFamily="34" charset="0"/>
              </a:rPr>
              <a:t>Quick Mode</a:t>
            </a:r>
          </a:p>
          <a:p>
            <a:pPr algn="ctr">
              <a:defRPr/>
            </a:pPr>
            <a:endParaRPr 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48791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par>
                                <p:cTn id="13" presetID="18" presetClass="entr" presetSubtype="12"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strips(down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ntr" presetSubtype="16"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amond(in)">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xit" presetSubtype="16" fill="hold" grpId="1" nodeType="clickEffect">
                                  <p:stCondLst>
                                    <p:cond delay="0"/>
                                  </p:stCondLst>
                                  <p:childTnLst>
                                    <p:animEffect transition="out" filter="box(in)">
                                      <p:cBhvr>
                                        <p:cTn id="24" dur="500"/>
                                        <p:tgtEl>
                                          <p:spTgt spid="14"/>
                                        </p:tgtEl>
                                      </p:cBhvr>
                                    </p:animEffect>
                                    <p:set>
                                      <p:cBhvr>
                                        <p:cTn id="25" dur="1" fill="hold">
                                          <p:stCondLst>
                                            <p:cond delay="499"/>
                                          </p:stCondLst>
                                        </p:cTn>
                                        <p:tgtEl>
                                          <p:spTgt spid="1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8" presetClass="entr" presetSubtype="16"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amond(in)">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4" grpId="1" animBg="1"/>
      <p:bldP spid="16" grpId="0" animBg="1"/>
      <p:bldP spid="1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lnSpc>
                <a:spcPct val="100000"/>
              </a:lnSpc>
              <a:spcBef>
                <a:spcPts val="0"/>
              </a:spcBef>
              <a:spcAft>
                <a:spcPts val="0"/>
              </a:spcAft>
            </a:pPr>
            <a:r>
              <a:rPr lang="en-US">
                <a:solidFill>
                  <a:srgbClr val="0033CC"/>
                </a:solidFill>
                <a:latin typeface="Arial" pitchFamily="34" charset="0"/>
              </a:rPr>
              <a:t>IKE pha 2 - Quick mode:</a:t>
            </a:r>
          </a:p>
          <a:p>
            <a:pPr lvl="3">
              <a:spcBef>
                <a:spcPts val="0"/>
              </a:spcBef>
              <a:buFontTx/>
              <a:buNone/>
            </a:pPr>
            <a:endParaRPr lang="en-US" sz="2800" dirty="0">
              <a:latin typeface="Arial" pitchFamily="34" charset="0"/>
            </a:endParaRPr>
          </a:p>
          <a:p>
            <a:pPr>
              <a:lnSpc>
                <a:spcPct val="100000"/>
              </a:lnSpc>
              <a:spcBef>
                <a:spcPts val="0"/>
              </a:spcBef>
              <a:spcAft>
                <a:spcPts val="0"/>
              </a:spcAft>
            </a:pPr>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87</a:t>
            </a:fld>
            <a:endParaRPr lang="ru-RU" dirty="0"/>
          </a:p>
        </p:txBody>
      </p:sp>
      <p:cxnSp>
        <p:nvCxnSpPr>
          <p:cNvPr id="12" name="Straight Arrow Connector 11"/>
          <p:cNvCxnSpPr/>
          <p:nvPr/>
        </p:nvCxnSpPr>
        <p:spPr>
          <a:xfrm flipV="1">
            <a:off x="2590800" y="2438399"/>
            <a:ext cx="1219200" cy="685800"/>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sp>
        <p:nvSpPr>
          <p:cNvPr id="13" name="Rectangle 12"/>
          <p:cNvSpPr>
            <a:spLocks noChangeArrowheads="1"/>
          </p:cNvSpPr>
          <p:nvPr/>
        </p:nvSpPr>
        <p:spPr bwMode="auto">
          <a:xfrm>
            <a:off x="381000" y="3733800"/>
            <a:ext cx="8686800" cy="3046988"/>
          </a:xfrm>
          <a:prstGeom prst="rect">
            <a:avLst/>
          </a:prstGeom>
          <a:solidFill>
            <a:schemeClr val="accent5">
              <a:lumMod val="40000"/>
              <a:lumOff val="60000"/>
            </a:schemeClr>
          </a:solidFill>
          <a:ln>
            <a:noFill/>
          </a:ln>
          <a:extLst/>
        </p:spPr>
        <p:txBody>
          <a:bodyPr wrap="square">
            <a:spAutoFit/>
          </a:bodyPr>
          <a:lstStyle/>
          <a:p>
            <a:r>
              <a:rPr lang="en-US" sz="2400" b="1" u="sng" dirty="0" err="1">
                <a:latin typeface="Arial" pitchFamily="34" charset="0"/>
                <a:cs typeface="Arial" pitchFamily="34" charset="0"/>
              </a:rPr>
              <a:t>Kết</a:t>
            </a:r>
            <a:r>
              <a:rPr lang="en-US" sz="2400" b="1" u="sng" dirty="0">
                <a:latin typeface="Arial" pitchFamily="34" charset="0"/>
                <a:cs typeface="Arial" pitchFamily="34" charset="0"/>
              </a:rPr>
              <a:t> </a:t>
            </a:r>
            <a:r>
              <a:rPr lang="en-US" sz="2400" b="1" u="sng" dirty="0" err="1">
                <a:latin typeface="Arial" pitchFamily="34" charset="0"/>
                <a:cs typeface="Arial" pitchFamily="34" charset="0"/>
              </a:rPr>
              <a:t>quả</a:t>
            </a:r>
            <a:r>
              <a:rPr lang="en-US" sz="2400" b="1" u="sng" dirty="0">
                <a:latin typeface="Arial" pitchFamily="34" charset="0"/>
                <a:cs typeface="Arial" pitchFamily="34" charset="0"/>
              </a:rPr>
              <a:t> </a:t>
            </a:r>
            <a:r>
              <a:rPr lang="en-US" sz="2400" b="1" u="sng" dirty="0" err="1">
                <a:latin typeface="Arial" pitchFamily="34" charset="0"/>
                <a:cs typeface="Arial" pitchFamily="34" charset="0"/>
              </a:rPr>
              <a:t>pha</a:t>
            </a:r>
            <a:r>
              <a:rPr lang="en-US" sz="2400" b="1" u="sng" dirty="0">
                <a:latin typeface="Arial" pitchFamily="34" charset="0"/>
                <a:cs typeface="Arial" pitchFamily="34" charset="0"/>
              </a:rPr>
              <a:t> 2:</a:t>
            </a:r>
          </a:p>
          <a:p>
            <a:pPr marL="342900" indent="-342900">
              <a:buFont typeface="Wingdings" panose="05000000000000000000" pitchFamily="2" charset="2"/>
              <a:buChar char="§"/>
            </a:pPr>
            <a:r>
              <a:rPr lang="en-US" sz="2400" dirty="0" err="1">
                <a:latin typeface="Arial" pitchFamily="34" charset="0"/>
                <a:cs typeface="Arial" pitchFamily="34" charset="0"/>
              </a:rPr>
              <a:t>Là</a:t>
            </a:r>
            <a:r>
              <a:rPr lang="en-US" sz="2400" dirty="0">
                <a:latin typeface="Arial" pitchFamily="34" charset="0"/>
                <a:cs typeface="Arial" pitchFamily="34" charset="0"/>
              </a:rPr>
              <a:t> </a:t>
            </a:r>
            <a:r>
              <a:rPr lang="en-US" sz="2400" dirty="0" err="1">
                <a:latin typeface="Arial" pitchFamily="34" charset="0"/>
                <a:cs typeface="Arial" pitchFamily="34" charset="0"/>
              </a:rPr>
              <a:t>một</a:t>
            </a:r>
            <a:r>
              <a:rPr lang="en-US" sz="2400" dirty="0">
                <a:latin typeface="Arial" pitchFamily="34" charset="0"/>
                <a:cs typeface="Arial" pitchFamily="34" charset="0"/>
              </a:rPr>
              <a:t> </a:t>
            </a:r>
            <a:r>
              <a:rPr lang="en-US" sz="2400" dirty="0" err="1">
                <a:latin typeface="Arial" pitchFamily="34" charset="0"/>
                <a:cs typeface="Arial" pitchFamily="34" charset="0"/>
              </a:rPr>
              <a:t>cặp</a:t>
            </a:r>
            <a:r>
              <a:rPr lang="en-US" sz="2400" dirty="0">
                <a:latin typeface="Arial" pitchFamily="34" charset="0"/>
                <a:cs typeface="Arial" pitchFamily="34" charset="0"/>
              </a:rPr>
              <a:t> SA </a:t>
            </a:r>
            <a:r>
              <a:rPr lang="en-US" sz="2400" dirty="0" err="1">
                <a:latin typeface="Arial" pitchFamily="34" charset="0"/>
                <a:cs typeface="Arial" pitchFamily="34" charset="0"/>
              </a:rPr>
              <a:t>mới</a:t>
            </a:r>
            <a:r>
              <a:rPr lang="en-US" sz="2400" dirty="0">
                <a:latin typeface="Arial" pitchFamily="34" charset="0"/>
                <a:cs typeface="Arial" pitchFamily="34" charset="0"/>
              </a:rPr>
              <a:t> (inbound &amp; outbound)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dùng</a:t>
            </a:r>
            <a:r>
              <a:rPr lang="en-US" sz="2400" dirty="0">
                <a:latin typeface="Arial" pitchFamily="34" charset="0"/>
                <a:cs typeface="Arial" pitchFamily="34" charset="0"/>
              </a:rPr>
              <a:t> </a:t>
            </a:r>
            <a:r>
              <a:rPr lang="en-US" sz="2400" dirty="0" err="1">
                <a:latin typeface="Arial" pitchFamily="34" charset="0"/>
                <a:cs typeface="Arial" pitchFamily="34" charset="0"/>
              </a:rPr>
              <a:t>để</a:t>
            </a:r>
            <a:r>
              <a:rPr lang="en-US" sz="2400" dirty="0">
                <a:latin typeface="Arial" pitchFamily="34" charset="0"/>
                <a:cs typeface="Arial" pitchFamily="34" charset="0"/>
              </a:rPr>
              <a:t> </a:t>
            </a:r>
            <a:r>
              <a:rPr lang="en-US" sz="2400" dirty="0" err="1">
                <a:latin typeface="Arial" pitchFamily="34" charset="0"/>
                <a:cs typeface="Arial" pitchFamily="34" charset="0"/>
              </a:rPr>
              <a:t>bảo</a:t>
            </a:r>
            <a:r>
              <a:rPr lang="en-US" sz="2400" dirty="0">
                <a:latin typeface="Arial" pitchFamily="34" charset="0"/>
                <a:cs typeface="Arial" pitchFamily="34" charset="0"/>
              </a:rPr>
              <a:t> </a:t>
            </a:r>
            <a:r>
              <a:rPr lang="en-US" sz="2400" dirty="0" err="1">
                <a:latin typeface="Arial" pitchFamily="34" charset="0"/>
                <a:cs typeface="Arial" pitchFamily="34" charset="0"/>
              </a:rPr>
              <a:t>vệ</a:t>
            </a:r>
            <a:r>
              <a:rPr lang="en-US" sz="2400" dirty="0">
                <a:latin typeface="Arial" pitchFamily="34" charset="0"/>
                <a:cs typeface="Arial" pitchFamily="34" charset="0"/>
              </a:rPr>
              <a:t> </a:t>
            </a:r>
            <a:r>
              <a:rPr lang="en-US" sz="2400" dirty="0" err="1">
                <a:latin typeface="Arial" pitchFamily="34" charset="0"/>
                <a:cs typeface="Arial" pitchFamily="34" charset="0"/>
              </a:rPr>
              <a:t>lưu</a:t>
            </a:r>
            <a:r>
              <a:rPr lang="en-US" sz="2400" dirty="0">
                <a:latin typeface="Arial" pitchFamily="34" charset="0"/>
                <a:cs typeface="Arial" pitchFamily="34" charset="0"/>
              </a:rPr>
              <a:t> </a:t>
            </a:r>
            <a:r>
              <a:rPr lang="en-US" sz="2400" err="1">
                <a:latin typeface="Arial" pitchFamily="34" charset="0"/>
                <a:cs typeface="Arial" pitchFamily="34" charset="0"/>
              </a:rPr>
              <a:t>lượng</a:t>
            </a:r>
            <a:r>
              <a:rPr lang="en-US" sz="2400">
                <a:latin typeface="Arial" pitchFamily="34" charset="0"/>
                <a:cs typeface="Arial" pitchFamily="34" charset="0"/>
              </a:rPr>
              <a:t> </a:t>
            </a:r>
            <a:r>
              <a:rPr lang="en-US" sz="2400" smtClean="0">
                <a:latin typeface="Arial" pitchFamily="34" charset="0"/>
                <a:cs typeface="Arial" pitchFamily="34" charset="0"/>
              </a:rPr>
              <a:t>IP</a:t>
            </a:r>
          </a:p>
          <a:p>
            <a:pPr marL="342900" indent="-342900">
              <a:buFont typeface="Wingdings" panose="05000000000000000000" pitchFamily="2" charset="2"/>
              <a:buChar char="§"/>
            </a:pPr>
            <a:r>
              <a:rPr lang="en-US" sz="2400" smtClean="0">
                <a:latin typeface="Arial" pitchFamily="34" charset="0"/>
                <a:cs typeface="Arial" pitchFamily="34" charset="0"/>
              </a:rPr>
              <a:t>Mỗi </a:t>
            </a:r>
            <a:r>
              <a:rPr lang="en-US" sz="2400" dirty="0">
                <a:latin typeface="Arial" pitchFamily="34" charset="0"/>
                <a:cs typeface="Arial" pitchFamily="34" charset="0"/>
              </a:rPr>
              <a:t>SA </a:t>
            </a:r>
            <a:r>
              <a:rPr lang="en-US" sz="2400" dirty="0" err="1">
                <a:latin typeface="Arial" pitchFamily="34" charset="0"/>
                <a:cs typeface="Arial" pitchFamily="34" charset="0"/>
              </a:rPr>
              <a:t>có</a:t>
            </a:r>
            <a:r>
              <a:rPr lang="en-US" sz="2400" dirty="0">
                <a:latin typeface="Arial" pitchFamily="34" charset="0"/>
                <a:cs typeface="Arial" pitchFamily="34" charset="0"/>
              </a:rPr>
              <a:t> </a:t>
            </a:r>
            <a:r>
              <a:rPr lang="en-US" sz="2400" dirty="0" err="1">
                <a:latin typeface="Arial" pitchFamily="34" charset="0"/>
                <a:cs typeface="Arial" pitchFamily="34" charset="0"/>
              </a:rPr>
              <a:t>SPI</a:t>
            </a:r>
            <a:r>
              <a:rPr lang="en-US" sz="2400" dirty="0">
                <a:latin typeface="Arial" pitchFamily="34" charset="0"/>
                <a:cs typeface="Arial" pitchFamily="34" charset="0"/>
              </a:rPr>
              <a:t> </a:t>
            </a:r>
            <a:r>
              <a:rPr lang="en-US" sz="2400" dirty="0" err="1">
                <a:latin typeface="Arial" pitchFamily="34" charset="0"/>
                <a:cs typeface="Arial" pitchFamily="34" charset="0"/>
              </a:rPr>
              <a:t>và</a:t>
            </a:r>
            <a:r>
              <a:rPr lang="en-US" sz="2400" dirty="0">
                <a:latin typeface="Arial" pitchFamily="34" charset="0"/>
                <a:cs typeface="Arial" pitchFamily="34" charset="0"/>
              </a:rPr>
              <a:t> key </a:t>
            </a:r>
            <a:r>
              <a:rPr lang="en-US" sz="2400" dirty="0" err="1">
                <a:latin typeface="Arial" pitchFamily="34" charset="0"/>
                <a:cs typeface="Arial" pitchFamily="34" charset="0"/>
              </a:rPr>
              <a:t>riêng</a:t>
            </a:r>
            <a:r>
              <a:rPr lang="en-US" sz="2400" dirty="0">
                <a:latin typeface="Arial" pitchFamily="34" charset="0"/>
                <a:cs typeface="Arial" pitchFamily="34" charset="0"/>
              </a:rPr>
              <a:t> </a:t>
            </a:r>
            <a:r>
              <a:rPr lang="en-US" sz="2400" err="1">
                <a:latin typeface="Arial" pitchFamily="34" charset="0"/>
                <a:cs typeface="Arial" pitchFamily="34" charset="0"/>
              </a:rPr>
              <a:t>của</a:t>
            </a:r>
            <a:r>
              <a:rPr lang="en-US" sz="2400">
                <a:latin typeface="Arial" pitchFamily="34" charset="0"/>
                <a:cs typeface="Arial" pitchFamily="34" charset="0"/>
              </a:rPr>
              <a:t> </a:t>
            </a:r>
            <a:r>
              <a:rPr lang="en-US" sz="2400" smtClean="0">
                <a:latin typeface="Arial" pitchFamily="34" charset="0"/>
                <a:cs typeface="Arial" pitchFamily="34" charset="0"/>
              </a:rPr>
              <a:t>nó</a:t>
            </a:r>
            <a:endParaRPr lang="en-US" sz="2400" dirty="0">
              <a:latin typeface="Arial" pitchFamily="34" charset="0"/>
              <a:cs typeface="Arial" pitchFamily="34" charset="0"/>
            </a:endParaRPr>
          </a:p>
          <a:p>
            <a:pPr marL="342900" indent="-342900">
              <a:buFont typeface="Wingdings" panose="05000000000000000000" pitchFamily="2" charset="2"/>
              <a:buChar char="§"/>
            </a:pPr>
            <a:r>
              <a:rPr lang="en-US" sz="2400" smtClean="0">
                <a:latin typeface="Arial" pitchFamily="34" charset="0"/>
                <a:cs typeface="Arial" pitchFamily="34" charset="0"/>
              </a:rPr>
              <a:t>Các </a:t>
            </a:r>
            <a:r>
              <a:rPr lang="en-US" sz="2400" dirty="0" err="1">
                <a:latin typeface="Arial" pitchFamily="34" charset="0"/>
                <a:cs typeface="Arial" pitchFamily="34" charset="0"/>
              </a:rPr>
              <a:t>khóa</a:t>
            </a:r>
            <a:r>
              <a:rPr lang="en-US" sz="2400" dirty="0">
                <a:latin typeface="Arial" pitchFamily="34" charset="0"/>
                <a:cs typeface="Arial" pitchFamily="34" charset="0"/>
              </a:rPr>
              <a:t> </a:t>
            </a:r>
            <a:r>
              <a:rPr lang="en-US" sz="2400" dirty="0" err="1">
                <a:latin typeface="Arial" pitchFamily="34" charset="0"/>
                <a:cs typeface="Arial" pitchFamily="34" charset="0"/>
              </a:rPr>
              <a:t>mới</a:t>
            </a:r>
            <a:r>
              <a:rPr lang="en-US" sz="2400" dirty="0">
                <a:latin typeface="Arial" pitchFamily="34" charset="0"/>
                <a:cs typeface="Arial" pitchFamily="34" charset="0"/>
              </a:rPr>
              <a:t>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tạo</a:t>
            </a:r>
            <a:r>
              <a:rPr lang="en-US" sz="2400" dirty="0">
                <a:latin typeface="Arial" pitchFamily="34" charset="0"/>
                <a:cs typeface="Arial" pitchFamily="34" charset="0"/>
              </a:rPr>
              <a:t> </a:t>
            </a:r>
            <a:r>
              <a:rPr lang="en-US" sz="2400" dirty="0" err="1">
                <a:latin typeface="Arial" pitchFamily="34" charset="0"/>
                <a:cs typeface="Arial" pitchFamily="34" charset="0"/>
              </a:rPr>
              <a:t>cho</a:t>
            </a:r>
            <a:r>
              <a:rPr lang="en-US" sz="2400" dirty="0">
                <a:latin typeface="Arial" pitchFamily="34" charset="0"/>
                <a:cs typeface="Arial" pitchFamily="34" charset="0"/>
              </a:rPr>
              <a:t>: </a:t>
            </a:r>
            <a:r>
              <a:rPr lang="en-US" sz="2400" dirty="0" err="1">
                <a:latin typeface="Arial" pitchFamily="34" charset="0"/>
                <a:cs typeface="Arial" pitchFamily="34" charset="0"/>
              </a:rPr>
              <a:t>xác</a:t>
            </a:r>
            <a:r>
              <a:rPr lang="en-US" sz="2400" dirty="0">
                <a:latin typeface="Arial" pitchFamily="34" charset="0"/>
                <a:cs typeface="Arial" pitchFamily="34" charset="0"/>
              </a:rPr>
              <a:t> </a:t>
            </a:r>
            <a:r>
              <a:rPr lang="en-US" sz="2400" dirty="0" err="1">
                <a:latin typeface="Arial" pitchFamily="34" charset="0"/>
                <a:cs typeface="Arial" pitchFamily="34" charset="0"/>
              </a:rPr>
              <a:t>thực</a:t>
            </a:r>
            <a:r>
              <a:rPr lang="en-US" sz="2400" dirty="0">
                <a:latin typeface="Arial" pitchFamily="34" charset="0"/>
                <a:cs typeface="Arial" pitchFamily="34" charset="0"/>
              </a:rPr>
              <a:t>, </a:t>
            </a:r>
            <a:r>
              <a:rPr lang="en-US" sz="2400" dirty="0" err="1">
                <a:latin typeface="Arial" pitchFamily="34" charset="0"/>
                <a:cs typeface="Arial" pitchFamily="34" charset="0"/>
              </a:rPr>
              <a:t>toàn</a:t>
            </a:r>
            <a:r>
              <a:rPr lang="en-US" sz="2400" dirty="0">
                <a:latin typeface="Arial" pitchFamily="34" charset="0"/>
                <a:cs typeface="Arial" pitchFamily="34" charset="0"/>
              </a:rPr>
              <a:t> </a:t>
            </a:r>
            <a:r>
              <a:rPr lang="en-US" sz="2400" dirty="0" err="1">
                <a:latin typeface="Arial" pitchFamily="34" charset="0"/>
                <a:cs typeface="Arial" pitchFamily="34" charset="0"/>
              </a:rPr>
              <a:t>vẹn</a:t>
            </a:r>
            <a:r>
              <a:rPr lang="en-US" sz="2400" dirty="0">
                <a:latin typeface="Arial" pitchFamily="34" charset="0"/>
                <a:cs typeface="Arial" pitchFamily="34" charset="0"/>
              </a:rPr>
              <a:t> hay </a:t>
            </a:r>
            <a:r>
              <a:rPr lang="en-US" sz="2400" err="1">
                <a:latin typeface="Arial" pitchFamily="34" charset="0"/>
                <a:cs typeface="Arial" pitchFamily="34" charset="0"/>
              </a:rPr>
              <a:t>mã</a:t>
            </a:r>
            <a:r>
              <a:rPr lang="en-US" sz="2400">
                <a:latin typeface="Arial" pitchFamily="34" charset="0"/>
                <a:cs typeface="Arial" pitchFamily="34" charset="0"/>
              </a:rPr>
              <a:t> </a:t>
            </a:r>
            <a:r>
              <a:rPr lang="en-US" sz="2400" smtClean="0">
                <a:latin typeface="Arial" pitchFamily="34" charset="0"/>
                <a:cs typeface="Arial" pitchFamily="34" charset="0"/>
              </a:rPr>
              <a:t>hóa.</a:t>
            </a:r>
          </a:p>
          <a:p>
            <a:pPr marL="342900" indent="-342900">
              <a:buFont typeface="Wingdings" panose="05000000000000000000" pitchFamily="2" charset="2"/>
              <a:buChar char="§"/>
            </a:pPr>
            <a:r>
              <a:rPr lang="en-US" sz="2400" smtClean="0">
                <a:latin typeface="Arial" pitchFamily="34" charset="0"/>
                <a:cs typeface="Arial" pitchFamily="34" charset="0"/>
              </a:rPr>
              <a:t>Sau </a:t>
            </a:r>
            <a:r>
              <a:rPr lang="en-US" sz="2400" dirty="0" err="1">
                <a:latin typeface="Arial" pitchFamily="34" charset="0"/>
                <a:cs typeface="Arial" pitchFamily="34" charset="0"/>
              </a:rPr>
              <a:t>khi</a:t>
            </a:r>
            <a:r>
              <a:rPr lang="en-US" sz="2400" dirty="0">
                <a:latin typeface="Arial" pitchFamily="34" charset="0"/>
                <a:cs typeface="Arial" pitchFamily="34" charset="0"/>
              </a:rPr>
              <a:t> </a:t>
            </a:r>
            <a:r>
              <a:rPr lang="en-US" sz="2400" dirty="0" err="1">
                <a:latin typeface="Arial" pitchFamily="34" charset="0"/>
                <a:cs typeface="Arial" pitchFamily="34" charset="0"/>
              </a:rPr>
              <a:t>cặp</a:t>
            </a:r>
            <a:r>
              <a:rPr lang="en-US" sz="2400" dirty="0">
                <a:latin typeface="Arial" pitchFamily="34" charset="0"/>
                <a:cs typeface="Arial" pitchFamily="34" charset="0"/>
              </a:rPr>
              <a:t> SA </a:t>
            </a:r>
            <a:r>
              <a:rPr lang="en-US" sz="2400" dirty="0" err="1">
                <a:latin typeface="Arial" pitchFamily="34" charset="0"/>
                <a:cs typeface="Arial" pitchFamily="34" charset="0"/>
              </a:rPr>
              <a:t>mới</a:t>
            </a:r>
            <a:r>
              <a:rPr lang="en-US" sz="2400" dirty="0">
                <a:latin typeface="Arial" pitchFamily="34" charset="0"/>
                <a:cs typeface="Arial" pitchFamily="34" charset="0"/>
              </a:rPr>
              <a:t>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tạo</a:t>
            </a:r>
            <a:r>
              <a:rPr lang="en-US" sz="2400" dirty="0">
                <a:latin typeface="Arial" pitchFamily="34" charset="0"/>
                <a:cs typeface="Arial" pitchFamily="34" charset="0"/>
              </a:rPr>
              <a:t> </a:t>
            </a:r>
            <a:r>
              <a:rPr lang="en-US" sz="2400" dirty="0" err="1">
                <a:latin typeface="Arial" pitchFamily="34" charset="0"/>
                <a:cs typeface="Arial" pitchFamily="34" charset="0"/>
              </a:rPr>
              <a:t>ra</a:t>
            </a:r>
            <a:r>
              <a:rPr lang="en-US" sz="2400" dirty="0">
                <a:latin typeface="Arial" pitchFamily="34" charset="0"/>
                <a:cs typeface="Arial" pitchFamily="34" charset="0"/>
              </a:rPr>
              <a:t>, </a:t>
            </a:r>
            <a:r>
              <a:rPr lang="en-US" sz="2400" dirty="0" err="1">
                <a:latin typeface="Arial" pitchFamily="34" charset="0"/>
                <a:cs typeface="Arial" pitchFamily="34" charset="0"/>
              </a:rPr>
              <a:t>cặp</a:t>
            </a:r>
            <a:r>
              <a:rPr lang="en-US" sz="2400" dirty="0">
                <a:latin typeface="Arial" pitchFamily="34" charset="0"/>
                <a:cs typeface="Arial" pitchFamily="34" charset="0"/>
              </a:rPr>
              <a:t> SA </a:t>
            </a:r>
            <a:r>
              <a:rPr lang="en-US" sz="2400" dirty="0" err="1">
                <a:latin typeface="Arial" pitchFamily="34" charset="0"/>
                <a:cs typeface="Arial" pitchFamily="34" charset="0"/>
              </a:rPr>
              <a:t>cũ</a:t>
            </a:r>
            <a:r>
              <a:rPr lang="en-US" sz="2400" dirty="0">
                <a:latin typeface="Arial" pitchFamily="34" charset="0"/>
                <a:cs typeface="Arial" pitchFamily="34" charset="0"/>
              </a:rPr>
              <a:t> </a:t>
            </a:r>
            <a:r>
              <a:rPr lang="en-US" sz="2400" dirty="0" err="1">
                <a:latin typeface="Arial" pitchFamily="34" charset="0"/>
                <a:cs typeface="Arial" pitchFamily="34" charset="0"/>
              </a:rPr>
              <a:t>bị</a:t>
            </a:r>
            <a:r>
              <a:rPr lang="en-US" sz="2400" dirty="0">
                <a:latin typeface="Arial" pitchFamily="34" charset="0"/>
                <a:cs typeface="Arial" pitchFamily="34" charset="0"/>
              </a:rPr>
              <a:t> </a:t>
            </a:r>
            <a:r>
              <a:rPr lang="en-US" sz="2400" dirty="0" err="1">
                <a:latin typeface="Arial" pitchFamily="34" charset="0"/>
                <a:cs typeface="Arial" pitchFamily="34" charset="0"/>
              </a:rPr>
              <a:t>xóa</a:t>
            </a:r>
            <a:r>
              <a:rPr lang="en-US" sz="2400" dirty="0">
                <a:latin typeface="Arial" pitchFamily="34" charset="0"/>
                <a:cs typeface="Arial" pitchFamily="34" charset="0"/>
              </a:rPr>
              <a:t>, </a:t>
            </a:r>
            <a:r>
              <a:rPr lang="en-US" sz="2400" dirty="0" err="1">
                <a:latin typeface="Arial" pitchFamily="34" charset="0"/>
                <a:cs typeface="Arial" pitchFamily="34" charset="0"/>
              </a:rPr>
              <a:t>và</a:t>
            </a:r>
            <a:r>
              <a:rPr lang="en-US" sz="2400" dirty="0">
                <a:latin typeface="Arial" pitchFamily="34" charset="0"/>
                <a:cs typeface="Arial" pitchFamily="34" charset="0"/>
              </a:rPr>
              <a:t> </a:t>
            </a:r>
            <a:r>
              <a:rPr lang="en-US" sz="2400" dirty="0" err="1">
                <a:latin typeface="Arial" pitchFamily="34" charset="0"/>
                <a:cs typeface="Arial" pitchFamily="34" charset="0"/>
              </a:rPr>
              <a:t>lưu</a:t>
            </a:r>
            <a:r>
              <a:rPr lang="en-US" sz="2400" dirty="0">
                <a:latin typeface="Arial" pitchFamily="34" charset="0"/>
                <a:cs typeface="Arial" pitchFamily="34" charset="0"/>
              </a:rPr>
              <a:t> </a:t>
            </a:r>
            <a:r>
              <a:rPr lang="en-US" sz="2400" dirty="0" err="1">
                <a:latin typeface="Arial" pitchFamily="34" charset="0"/>
                <a:cs typeface="Arial" pitchFamily="34" charset="0"/>
              </a:rPr>
              <a:t>lượng</a:t>
            </a:r>
            <a:r>
              <a:rPr lang="en-US" sz="2400" dirty="0">
                <a:latin typeface="Arial" pitchFamily="34" charset="0"/>
                <a:cs typeface="Arial" pitchFamily="34" charset="0"/>
              </a:rPr>
              <a:t> </a:t>
            </a:r>
            <a:r>
              <a:rPr lang="en-US" sz="2400" dirty="0" err="1">
                <a:latin typeface="Arial" pitchFamily="34" charset="0"/>
                <a:cs typeface="Arial" pitchFamily="34" charset="0"/>
              </a:rPr>
              <a:t>được</a:t>
            </a:r>
            <a:r>
              <a:rPr lang="en-US" sz="2400" dirty="0">
                <a:latin typeface="Arial" pitchFamily="34" charset="0"/>
                <a:cs typeface="Arial" pitchFamily="34" charset="0"/>
              </a:rPr>
              <a:t> </a:t>
            </a:r>
            <a:r>
              <a:rPr lang="en-US" sz="2400" dirty="0" err="1">
                <a:latin typeface="Arial" pitchFamily="34" charset="0"/>
                <a:cs typeface="Arial" pitchFamily="34" charset="0"/>
              </a:rPr>
              <a:t>bảo</a:t>
            </a:r>
            <a:r>
              <a:rPr lang="en-US" sz="2400" dirty="0">
                <a:latin typeface="Arial" pitchFamily="34" charset="0"/>
                <a:cs typeface="Arial" pitchFamily="34" charset="0"/>
              </a:rPr>
              <a:t> </a:t>
            </a:r>
            <a:r>
              <a:rPr lang="en-US" sz="2400" dirty="0" err="1">
                <a:latin typeface="Arial" pitchFamily="34" charset="0"/>
                <a:cs typeface="Arial" pitchFamily="34" charset="0"/>
              </a:rPr>
              <a:t>vệ</a:t>
            </a:r>
            <a:r>
              <a:rPr lang="en-US" sz="2400" dirty="0">
                <a:latin typeface="Arial" pitchFamily="34" charset="0"/>
                <a:cs typeface="Arial" pitchFamily="34" charset="0"/>
              </a:rPr>
              <a:t> </a:t>
            </a:r>
            <a:r>
              <a:rPr lang="en-US" sz="2400" dirty="0" err="1">
                <a:latin typeface="Arial" pitchFamily="34" charset="0"/>
                <a:cs typeface="Arial" pitchFamily="34" charset="0"/>
              </a:rPr>
              <a:t>với</a:t>
            </a:r>
            <a:r>
              <a:rPr lang="en-US" sz="2400" dirty="0">
                <a:latin typeface="Arial" pitchFamily="34" charset="0"/>
                <a:cs typeface="Arial" pitchFamily="34" charset="0"/>
              </a:rPr>
              <a:t> </a:t>
            </a:r>
            <a:r>
              <a:rPr lang="en-US" sz="2400" dirty="0" err="1">
                <a:latin typeface="Arial" pitchFamily="34" charset="0"/>
                <a:cs typeface="Arial" pitchFamily="34" charset="0"/>
              </a:rPr>
              <a:t>cặp</a:t>
            </a:r>
            <a:r>
              <a:rPr lang="en-US" sz="2400" dirty="0">
                <a:latin typeface="Arial" pitchFamily="34" charset="0"/>
                <a:cs typeface="Arial" pitchFamily="34" charset="0"/>
              </a:rPr>
              <a:t> SA </a:t>
            </a:r>
            <a:r>
              <a:rPr lang="en-US" sz="2400" dirty="0" err="1">
                <a:latin typeface="Arial" pitchFamily="34" charset="0"/>
                <a:cs typeface="Arial" pitchFamily="34" charset="0"/>
              </a:rPr>
              <a:t>mới</a:t>
            </a:r>
            <a:endParaRPr lang="en-US" sz="2400" dirty="0">
              <a:latin typeface="Arial" pitchFamily="34" charset="0"/>
              <a:cs typeface="Arial" pitchFamily="34" charset="0"/>
            </a:endParaRPr>
          </a:p>
        </p:txBody>
      </p:sp>
      <p:cxnSp>
        <p:nvCxnSpPr>
          <p:cNvPr id="17" name="Straight Arrow Connector 16"/>
          <p:cNvCxnSpPr/>
          <p:nvPr/>
        </p:nvCxnSpPr>
        <p:spPr>
          <a:xfrm rot="5400000">
            <a:off x="4265612" y="3046413"/>
            <a:ext cx="1371600" cy="3175"/>
          </a:xfrm>
          <a:prstGeom prst="straightConnector1">
            <a:avLst/>
          </a:prstGeom>
          <a:ln w="28575">
            <a:solidFill>
              <a:srgbClr val="00CCFF"/>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a:spLocks noChangeArrowheads="1"/>
          </p:cNvSpPr>
          <p:nvPr/>
        </p:nvSpPr>
        <p:spPr bwMode="auto">
          <a:xfrm>
            <a:off x="3810000" y="2035175"/>
            <a:ext cx="5334000" cy="830997"/>
          </a:xfrm>
          <a:prstGeom prst="rect">
            <a:avLst/>
          </a:prstGeom>
          <a:solidFill>
            <a:srgbClr val="FFFF00"/>
          </a:solidFill>
          <a:ln w="38100">
            <a:solidFill>
              <a:srgbClr val="00CCFF"/>
            </a:solidFill>
            <a:miter lim="800000"/>
            <a:headEnd/>
            <a:tailEnd/>
          </a:ln>
        </p:spPr>
        <p:txBody>
          <a:bodyPr wrap="square">
            <a:spAutoFit/>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lvl="2" eaLnBrk="1" hangingPunct="1"/>
            <a:r>
              <a:rPr lang="en-US" sz="2400" b="1"/>
              <a:t>Bước 3: Các SA, Keys, cùng với SPI được truyền tới IPSec driver</a:t>
            </a:r>
          </a:p>
        </p:txBody>
      </p:sp>
      <p:sp>
        <p:nvSpPr>
          <p:cNvPr id="10" name="Oval 9"/>
          <p:cNvSpPr/>
          <p:nvPr/>
        </p:nvSpPr>
        <p:spPr>
          <a:xfrm>
            <a:off x="762000" y="1828800"/>
            <a:ext cx="1905000" cy="1828800"/>
          </a:xfrm>
          <a:prstGeom prst="ellipse">
            <a:avLst/>
          </a:prstGeom>
          <a:solidFill>
            <a:srgbClr val="00CC00"/>
          </a:solidFill>
          <a:ln w="38100">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200" b="1" dirty="0">
                <a:solidFill>
                  <a:schemeClr val="bg1"/>
                </a:solidFill>
                <a:latin typeface="Arial" panose="020B0604020202020204" pitchFamily="34" charset="0"/>
                <a:cs typeface="Arial" panose="020B0604020202020204" pitchFamily="34" charset="0"/>
              </a:rPr>
              <a:t>Quick Mode</a:t>
            </a:r>
          </a:p>
          <a:p>
            <a:pPr algn="ctr">
              <a:defRPr/>
            </a:pPr>
            <a:endParaRPr lang="en-US" sz="3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97431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500"/>
                                        <p:tgtEl>
                                          <p:spTgt spid="12"/>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strips(downLeft)">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ntr" presetSubtype="16"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amond(in)">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8" grpId="0" animBg="1"/>
      <p:bldP spid="1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sz="3200" dirty="0" smtClean="0">
                <a:solidFill>
                  <a:srgbClr val="0033CC"/>
                </a:solidFill>
                <a:latin typeface="Arial" pitchFamily="34" charset="0"/>
              </a:rPr>
              <a:t>IKE </a:t>
            </a:r>
            <a:r>
              <a:rPr lang="en-US" sz="3200" dirty="0" err="1">
                <a:solidFill>
                  <a:srgbClr val="0033CC"/>
                </a:solidFill>
                <a:latin typeface="Arial" pitchFamily="34" charset="0"/>
              </a:rPr>
              <a:t>pha</a:t>
            </a:r>
            <a:r>
              <a:rPr lang="en-US" sz="3200" dirty="0">
                <a:solidFill>
                  <a:srgbClr val="0033CC"/>
                </a:solidFill>
                <a:latin typeface="Arial" pitchFamily="34" charset="0"/>
              </a:rPr>
              <a:t> 2 - </a:t>
            </a:r>
            <a:r>
              <a:rPr lang="en-US" sz="3200" dirty="0" err="1">
                <a:solidFill>
                  <a:srgbClr val="0033CC"/>
                </a:solidFill>
                <a:latin typeface="Arial" pitchFamily="34" charset="0"/>
              </a:rPr>
              <a:t>Ví</a:t>
            </a:r>
            <a:r>
              <a:rPr lang="en-US" sz="3200" dirty="0">
                <a:solidFill>
                  <a:srgbClr val="0033CC"/>
                </a:solidFill>
                <a:latin typeface="Arial" pitchFamily="34" charset="0"/>
              </a:rPr>
              <a:t> </a:t>
            </a:r>
            <a:r>
              <a:rPr lang="en-US" sz="3200" dirty="0" err="1">
                <a:solidFill>
                  <a:srgbClr val="0033CC"/>
                </a:solidFill>
                <a:latin typeface="Arial" pitchFamily="34" charset="0"/>
              </a:rPr>
              <a:t>dụ</a:t>
            </a:r>
            <a:r>
              <a:rPr lang="en-US" sz="3200" dirty="0">
                <a:solidFill>
                  <a:srgbClr val="0033CC"/>
                </a:solidFill>
                <a:latin typeface="Arial" pitchFamily="34" charset="0"/>
              </a:rPr>
              <a:t>: (</a:t>
            </a:r>
            <a:r>
              <a:rPr lang="en-US" sz="3200" dirty="0" err="1">
                <a:solidFill>
                  <a:srgbClr val="0033CC"/>
                </a:solidFill>
                <a:latin typeface="Arial" pitchFamily="34" charset="0"/>
              </a:rPr>
              <a:t>thương</a:t>
            </a:r>
            <a:r>
              <a:rPr lang="en-US" sz="3200" dirty="0">
                <a:solidFill>
                  <a:srgbClr val="0033CC"/>
                </a:solidFill>
                <a:latin typeface="Arial" pitchFamily="34" charset="0"/>
              </a:rPr>
              <a:t> </a:t>
            </a:r>
            <a:r>
              <a:rPr lang="en-US" sz="3200" dirty="0" err="1">
                <a:solidFill>
                  <a:srgbClr val="0033CC"/>
                </a:solidFill>
                <a:latin typeface="Arial" pitchFamily="34" charset="0"/>
              </a:rPr>
              <a:t>lượng</a:t>
            </a:r>
            <a:r>
              <a:rPr lang="en-US" sz="3200" dirty="0">
                <a:solidFill>
                  <a:srgbClr val="0033CC"/>
                </a:solidFill>
                <a:latin typeface="Arial" pitchFamily="34" charset="0"/>
              </a:rPr>
              <a:t> </a:t>
            </a:r>
            <a:r>
              <a:rPr lang="en-US" sz="3200" dirty="0" err="1">
                <a:solidFill>
                  <a:srgbClr val="0033CC"/>
                </a:solidFill>
                <a:latin typeface="Arial" pitchFamily="34" charset="0"/>
              </a:rPr>
              <a:t>IPSec</a:t>
            </a:r>
            <a:r>
              <a:rPr lang="en-US" sz="3200" dirty="0">
                <a:solidFill>
                  <a:srgbClr val="0033CC"/>
                </a:solidFill>
                <a:latin typeface="Arial" pitchFamily="34" charset="0"/>
              </a:rPr>
              <a:t> SA) </a:t>
            </a:r>
          </a:p>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trao</a:t>
            </a:r>
            <a:r>
              <a:rPr lang="en-US" b="0" dirty="0">
                <a:latin typeface="Arial" pitchFamily="34" charset="0"/>
                <a:cs typeface="Arial" pitchFamily="34" charset="0"/>
              </a:rPr>
              <a:t> </a:t>
            </a:r>
            <a:r>
              <a:rPr lang="en-US" b="0" dirty="0" err="1">
                <a:latin typeface="Arial" pitchFamily="34" charset="0"/>
                <a:cs typeface="Arial" pitchFamily="34" charset="0"/>
              </a:rPr>
              <a:t>đổi</a:t>
            </a:r>
            <a:r>
              <a:rPr lang="en-US" b="0" dirty="0">
                <a:latin typeface="Arial" pitchFamily="34" charset="0"/>
                <a:cs typeface="Arial" pitchFamily="34" charset="0"/>
              </a:rPr>
              <a:t> </a:t>
            </a:r>
            <a:r>
              <a:rPr lang="en-US" b="0" dirty="0" err="1">
                <a:latin typeface="Arial" pitchFamily="34" charset="0"/>
                <a:cs typeface="Arial" pitchFamily="34" charset="0"/>
              </a:rPr>
              <a:t>khoá</a:t>
            </a:r>
            <a:r>
              <a:rPr lang="en-US" b="0" dirty="0">
                <a:latin typeface="Arial" pitchFamily="34" charset="0"/>
                <a:cs typeface="Arial" pitchFamily="34" charset="0"/>
              </a:rPr>
              <a:t> Internet (IKE)</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88</a:t>
            </a:fld>
            <a:endParaRPr lang="ru-RU" dirty="0"/>
          </a:p>
        </p:txBody>
      </p:sp>
      <p:pic>
        <p:nvPicPr>
          <p:cNvPr id="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27" y="1676400"/>
            <a:ext cx="8164873"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463910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r>
              <a:rPr lang="en-US" sz="3200" smtClean="0">
                <a:latin typeface="Arial" panose="020B0604020202020204" pitchFamily="34" charset="0"/>
                <a:cs typeface="Arial" panose="020B0604020202020204" pitchFamily="34" charset="0"/>
              </a:rPr>
              <a:t>Mô hình</a:t>
            </a:r>
            <a:endParaRPr lang="en-US" sz="320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a:t>
            </a:r>
            <a:r>
              <a:rPr lang="en-US" b="0" smtClean="0">
                <a:latin typeface="Arial" pitchFamily="34" charset="0"/>
              </a:rPr>
              <a:t>2 </a:t>
            </a:r>
            <a:r>
              <a:rPr lang="en-US" b="0">
                <a:latin typeface="Arial" pitchFamily="34" charset="0"/>
              </a:rPr>
              <a:t>- </a:t>
            </a:r>
            <a:r>
              <a:rPr lang="en-US" b="0" smtClean="0">
                <a:latin typeface="Arial" pitchFamily="34" charset="0"/>
              </a:rPr>
              <a:t>Quick 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89</a:t>
            </a:fld>
            <a:endParaRPr lang="ru-RU" dirty="0"/>
          </a:p>
        </p:txBody>
      </p:sp>
      <p:graphicFrame>
        <p:nvGraphicFramePr>
          <p:cNvPr id="5" name="Object 4"/>
          <p:cNvGraphicFramePr>
            <a:graphicFrameLocks noChangeAspect="1"/>
          </p:cNvGraphicFramePr>
          <p:nvPr>
            <p:extLst>
              <p:ext uri="{D42A27DB-BD31-4B8C-83A1-F6EECF244321}">
                <p14:modId xmlns:p14="http://schemas.microsoft.com/office/powerpoint/2010/main" val="3197053946"/>
              </p:ext>
            </p:extLst>
          </p:nvPr>
        </p:nvGraphicFramePr>
        <p:xfrm>
          <a:off x="152400" y="2362200"/>
          <a:ext cx="8534400" cy="3886200"/>
        </p:xfrm>
        <a:graphic>
          <a:graphicData uri="http://schemas.openxmlformats.org/presentationml/2006/ole">
            <mc:AlternateContent xmlns:mc="http://schemas.openxmlformats.org/markup-compatibility/2006">
              <mc:Choice xmlns:v="urn:schemas-microsoft-com:vml" Requires="v">
                <p:oleObj spid="_x0000_s20491" name="Visio" r:id="rId3" imgW="2927271" imgH="1119902" progId="">
                  <p:embed/>
                </p:oleObj>
              </mc:Choice>
              <mc:Fallback>
                <p:oleObj name="Visio" r:id="rId3" imgW="2927271" imgH="1119902"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362200"/>
                        <a:ext cx="8534400" cy="3886200"/>
                      </a:xfrm>
                      <a:prstGeom prst="rect">
                        <a:avLst/>
                      </a:prstGeom>
                      <a:noFill/>
                      <a:ln>
                        <a:noFill/>
                      </a:ln>
                    </p:spPr>
                  </p:pic>
                </p:oleObj>
              </mc:Fallback>
            </mc:AlternateContent>
          </a:graphicData>
        </a:graphic>
      </p:graphicFrame>
      <p:sp>
        <p:nvSpPr>
          <p:cNvPr id="6" name="Rounded Rectangular Callout 5"/>
          <p:cNvSpPr/>
          <p:nvPr/>
        </p:nvSpPr>
        <p:spPr>
          <a:xfrm>
            <a:off x="1905000" y="838200"/>
            <a:ext cx="5334000" cy="2819400"/>
          </a:xfrm>
          <a:prstGeom prst="wedgeRoundRectCallout">
            <a:avLst>
              <a:gd name="adj1" fmla="val -10517"/>
              <a:gd name="adj2" fmla="val 71612"/>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defRPr/>
            </a:pPr>
            <a:r>
              <a:rPr lang="en-US" sz="3200">
                <a:solidFill>
                  <a:schemeClr val="tx1"/>
                </a:solidFill>
                <a:latin typeface="Arial" panose="020B0604020202020204" pitchFamily="34" charset="0"/>
                <a:cs typeface="Arial" panose="020B0604020202020204" pitchFamily="34" charset="0"/>
              </a:rPr>
              <a:t>3 gói làm nhiệm vụ: </a:t>
            </a:r>
          </a:p>
          <a:p>
            <a:pPr marL="457200" indent="-457200">
              <a:buFont typeface="Wingdings" panose="05000000000000000000" pitchFamily="2" charset="2"/>
              <a:buChar char="§"/>
              <a:defRPr/>
            </a:pPr>
            <a:r>
              <a:rPr lang="en-US" sz="3200">
                <a:solidFill>
                  <a:schemeClr val="tx1"/>
                </a:solidFill>
                <a:latin typeface="Arial" panose="020B0604020202020204" pitchFamily="34" charset="0"/>
                <a:cs typeface="Arial" panose="020B0604020202020204" pitchFamily="34" charset="0"/>
              </a:rPr>
              <a:t>Thương lượng </a:t>
            </a:r>
            <a:r>
              <a:rPr lang="en-US" sz="3200" smtClean="0">
                <a:solidFill>
                  <a:schemeClr val="tx1"/>
                </a:solidFill>
                <a:latin typeface="Arial" panose="020B0604020202020204" pitchFamily="34" charset="0"/>
                <a:cs typeface="Arial" panose="020B0604020202020204" pitchFamily="34" charset="0"/>
              </a:rPr>
              <a:t>SA</a:t>
            </a:r>
          </a:p>
          <a:p>
            <a:pPr marL="457200" indent="-457200">
              <a:buFont typeface="Wingdings" panose="05000000000000000000" pitchFamily="2" charset="2"/>
              <a:buChar char="§"/>
              <a:defRPr/>
            </a:pPr>
            <a:r>
              <a:rPr lang="en-US" sz="3200" smtClean="0">
                <a:solidFill>
                  <a:schemeClr val="tx1"/>
                </a:solidFill>
                <a:latin typeface="Arial" panose="020B0604020202020204" pitchFamily="34" charset="0"/>
                <a:cs typeface="Arial" panose="020B0604020202020204" pitchFamily="34" charset="0"/>
              </a:rPr>
              <a:t>Rekey </a:t>
            </a:r>
            <a:r>
              <a:rPr lang="en-US" sz="3200">
                <a:solidFill>
                  <a:schemeClr val="tx1"/>
                </a:solidFill>
                <a:latin typeface="Arial" panose="020B0604020202020204" pitchFamily="34" charset="0"/>
                <a:cs typeface="Arial" panose="020B0604020202020204" pitchFamily="34" charset="0"/>
              </a:rPr>
              <a:t>hoặc refresh khóa bằng </a:t>
            </a:r>
            <a:r>
              <a:rPr lang="en-US" sz="3200" smtClean="0">
                <a:solidFill>
                  <a:schemeClr val="tx1"/>
                </a:solidFill>
                <a:latin typeface="Arial" panose="020B0604020202020204" pitchFamily="34" charset="0"/>
                <a:cs typeface="Arial" panose="020B0604020202020204" pitchFamily="34" charset="0"/>
              </a:rPr>
              <a:t>DH.</a:t>
            </a:r>
          </a:p>
          <a:p>
            <a:pPr marL="457200" indent="-457200">
              <a:buFont typeface="Wingdings" panose="05000000000000000000" pitchFamily="2" charset="2"/>
              <a:buChar char="§"/>
              <a:defRPr/>
            </a:pPr>
            <a:r>
              <a:rPr lang="en-US" sz="3200" smtClean="0">
                <a:solidFill>
                  <a:schemeClr val="tx1"/>
                </a:solidFill>
                <a:latin typeface="Arial" panose="020B0604020202020204" pitchFamily="34" charset="0"/>
                <a:cs typeface="Arial" panose="020B0604020202020204" pitchFamily="34" charset="0"/>
              </a:rPr>
              <a:t>Xác </a:t>
            </a:r>
            <a:r>
              <a:rPr lang="en-US" sz="3200">
                <a:solidFill>
                  <a:schemeClr val="tx1"/>
                </a:solidFill>
                <a:latin typeface="Arial" panose="020B0604020202020204" pitchFamily="34" charset="0"/>
                <a:cs typeface="Arial" panose="020B0604020202020204" pitchFamily="34" charset="0"/>
              </a:rPr>
              <a:t>thực lẫn nhau</a:t>
            </a:r>
          </a:p>
          <a:p>
            <a:pPr>
              <a:buFontTx/>
              <a:buChar char="-"/>
              <a:defRPr/>
            </a:pPr>
            <a:endParaRPr lang="en-US" sz="3200" dirty="0">
              <a:solidFill>
                <a:schemeClr val="tx1"/>
              </a:solidFill>
              <a:latin typeface="Arial" panose="020B0604020202020204" pitchFamily="34" charset="0"/>
              <a:cs typeface="Arial" panose="020B0604020202020204" pitchFamily="34" charset="0"/>
            </a:endParaRPr>
          </a:p>
        </p:txBody>
      </p:sp>
      <p:sp>
        <p:nvSpPr>
          <p:cNvPr id="7" name="TextBox 13"/>
          <p:cNvSpPr txBox="1">
            <a:spLocks noChangeArrowheads="1"/>
          </p:cNvSpPr>
          <p:nvPr/>
        </p:nvSpPr>
        <p:spPr bwMode="auto">
          <a:xfrm>
            <a:off x="-152400" y="44196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smtClean="0">
                <a:solidFill>
                  <a:srgbClr val="0033CC"/>
                </a:solidFill>
              </a:rPr>
              <a:t> 1</a:t>
            </a:r>
            <a:endParaRPr lang="en-US" b="1">
              <a:solidFill>
                <a:srgbClr val="0033CC"/>
              </a:solidFill>
            </a:endParaRPr>
          </a:p>
        </p:txBody>
      </p:sp>
      <p:sp>
        <p:nvSpPr>
          <p:cNvPr id="8" name="TextBox 15"/>
          <p:cNvSpPr txBox="1">
            <a:spLocks noChangeArrowheads="1"/>
          </p:cNvSpPr>
          <p:nvPr/>
        </p:nvSpPr>
        <p:spPr bwMode="auto">
          <a:xfrm>
            <a:off x="-152400" y="50403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2</a:t>
            </a:r>
            <a:endParaRPr lang="en-US" b="1">
              <a:solidFill>
                <a:srgbClr val="0033CC"/>
              </a:solidFill>
            </a:endParaRPr>
          </a:p>
        </p:txBody>
      </p:sp>
      <p:sp>
        <p:nvSpPr>
          <p:cNvPr id="9" name="TextBox 18"/>
          <p:cNvSpPr txBox="1">
            <a:spLocks noChangeArrowheads="1"/>
          </p:cNvSpPr>
          <p:nvPr/>
        </p:nvSpPr>
        <p:spPr bwMode="auto">
          <a:xfrm>
            <a:off x="-127000" y="56499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3</a:t>
            </a:r>
          </a:p>
        </p:txBody>
      </p:sp>
    </p:spTree>
    <p:extLst>
      <p:ext uri="{BB962C8B-B14F-4D97-AF65-F5344CB8AC3E}">
        <p14:creationId xmlns:p14="http://schemas.microsoft.com/office/powerpoint/2010/main" val="42546571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marL="342900" lvl="1" indent="-342900">
              <a:lnSpc>
                <a:spcPct val="114000"/>
              </a:lnSpc>
              <a:spcBef>
                <a:spcPts val="600"/>
              </a:spcBef>
              <a:spcAft>
                <a:spcPts val="600"/>
              </a:spcAft>
              <a:buFont typeface="Arial" pitchFamily="34" charset="0"/>
              <a:buChar char="•"/>
            </a:pPr>
            <a:r>
              <a:rPr lang="en-US" dirty="0" err="1" smtClean="0">
                <a:solidFill>
                  <a:srgbClr val="0000FF"/>
                </a:solidFill>
                <a:latin typeface="Arial" pitchFamily="34" charset="0"/>
              </a:rPr>
              <a:t>Chế</a:t>
            </a:r>
            <a:r>
              <a:rPr lang="en-US" dirty="0" smtClean="0">
                <a:solidFill>
                  <a:srgbClr val="0000FF"/>
                </a:solidFill>
                <a:latin typeface="Arial" pitchFamily="34" charset="0"/>
              </a:rPr>
              <a:t> </a:t>
            </a:r>
            <a:r>
              <a:rPr lang="en-US" dirty="0" err="1">
                <a:solidFill>
                  <a:srgbClr val="0000FF"/>
                </a:solidFill>
                <a:latin typeface="Arial" pitchFamily="34" charset="0"/>
              </a:rPr>
              <a:t>độ</a:t>
            </a:r>
            <a:r>
              <a:rPr lang="en-US" dirty="0">
                <a:solidFill>
                  <a:srgbClr val="0000FF"/>
                </a:solidFill>
                <a:latin typeface="Arial" pitchFamily="34" charset="0"/>
              </a:rPr>
              <a:t> Transport:</a:t>
            </a:r>
          </a:p>
          <a:p>
            <a:endParaRPr lang="en-US" dirty="0"/>
          </a:p>
        </p:txBody>
      </p:sp>
      <p:sp>
        <p:nvSpPr>
          <p:cNvPr id="3" name="Title 2"/>
          <p:cNvSpPr>
            <a:spLocks noGrp="1"/>
          </p:cNvSpPr>
          <p:nvPr>
            <p:ph type="title"/>
          </p:nvPr>
        </p:nvSpPr>
        <p:spPr/>
        <p:txBody>
          <a:bodyPr/>
          <a:lstStyle/>
          <a:p>
            <a:r>
              <a:rPr lang="en-US" dirty="0" err="1">
                <a:latin typeface="Arial" pitchFamily="34" charset="0"/>
                <a:cs typeface="Arial" pitchFamily="34" charset="0"/>
              </a:rPr>
              <a:t>Giao</a:t>
            </a:r>
            <a:r>
              <a:rPr lang="en-US" dirty="0">
                <a:latin typeface="Arial" pitchFamily="34" charset="0"/>
                <a:cs typeface="Arial" pitchFamily="34" charset="0"/>
              </a:rPr>
              <a:t> </a:t>
            </a:r>
            <a:r>
              <a:rPr lang="en-US" dirty="0" err="1">
                <a:latin typeface="Arial" pitchFamily="34" charset="0"/>
                <a:cs typeface="Arial" pitchFamily="34" charset="0"/>
              </a:rPr>
              <a:t>thức</a:t>
            </a:r>
            <a:r>
              <a:rPr lang="en-US" dirty="0">
                <a:latin typeface="Arial" pitchFamily="34" charset="0"/>
                <a:cs typeface="Arial" pitchFamily="34" charset="0"/>
              </a:rPr>
              <a:t> ESP</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9</a:t>
            </a:fld>
            <a:endParaRPr lang="ru-RU" dirty="0"/>
          </a:p>
        </p:txBody>
      </p:sp>
      <p:sp>
        <p:nvSpPr>
          <p:cNvPr id="5" name="Text Box 19"/>
          <p:cNvSpPr txBox="1">
            <a:spLocks noChangeArrowheads="1"/>
          </p:cNvSpPr>
          <p:nvPr/>
        </p:nvSpPr>
        <p:spPr bwMode="auto">
          <a:xfrm>
            <a:off x="152400" y="2370138"/>
            <a:ext cx="2260600" cy="431800"/>
          </a:xfrm>
          <a:prstGeom prst="rect">
            <a:avLst/>
          </a:prstGeom>
          <a:solidFill>
            <a:schemeClr val="accent3">
              <a:lumMod val="60000"/>
              <a:lumOff val="40000"/>
            </a:schemeClr>
          </a:solidFill>
          <a:ln>
            <a:noFill/>
          </a:ln>
          <a:extLst/>
        </p:spPr>
        <p:txBody>
          <a:bodyPr lIns="0" tIns="0" rIns="0" bIns="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dirty="0" err="1">
                <a:latin typeface="Times New Roman" pitchFamily="18" charset="0"/>
              </a:rPr>
              <a:t>Gói</a:t>
            </a:r>
            <a:r>
              <a:rPr lang="en-US" sz="2400" dirty="0">
                <a:latin typeface="Times New Roman" pitchFamily="18" charset="0"/>
              </a:rPr>
              <a:t> tin IP ban </a:t>
            </a:r>
            <a:r>
              <a:rPr lang="en-US" sz="2400" dirty="0" err="1">
                <a:latin typeface="Times New Roman" pitchFamily="18" charset="0"/>
              </a:rPr>
              <a:t>đầu</a:t>
            </a:r>
            <a:endParaRPr lang="en-US" sz="2400" dirty="0">
              <a:latin typeface="Times New Roman" pitchFamily="18" charset="0"/>
            </a:endParaRPr>
          </a:p>
        </p:txBody>
      </p:sp>
      <p:sp>
        <p:nvSpPr>
          <p:cNvPr id="6" name="Text Box 23"/>
          <p:cNvSpPr txBox="1">
            <a:spLocks noChangeArrowheads="1"/>
          </p:cNvSpPr>
          <p:nvPr/>
        </p:nvSpPr>
        <p:spPr bwMode="auto">
          <a:xfrm>
            <a:off x="2259013" y="5867400"/>
            <a:ext cx="4827587" cy="406400"/>
          </a:xfrm>
          <a:prstGeom prst="rect">
            <a:avLst/>
          </a:prstGeom>
          <a:solidFill>
            <a:schemeClr val="accent3">
              <a:lumMod val="60000"/>
              <a:lumOff val="40000"/>
            </a:schemeClr>
          </a:solidFill>
          <a:ln>
            <a:noFill/>
          </a:ln>
          <a:extLst/>
        </p:spPr>
        <p:txBody>
          <a:bodyPr lIns="0" tIns="0" rIns="0" bIns="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800" dirty="0" err="1">
                <a:latin typeface="Times New Roman" pitchFamily="18" charset="0"/>
              </a:rPr>
              <a:t>Gói</a:t>
            </a:r>
            <a:r>
              <a:rPr lang="en-US" sz="2800" dirty="0">
                <a:latin typeface="Times New Roman" pitchFamily="18" charset="0"/>
              </a:rPr>
              <a:t> ESP </a:t>
            </a:r>
            <a:r>
              <a:rPr lang="en-US" sz="2800" dirty="0" err="1">
                <a:latin typeface="Times New Roman" pitchFamily="18" charset="0"/>
              </a:rPr>
              <a:t>trong</a:t>
            </a:r>
            <a:r>
              <a:rPr lang="en-US" sz="2800" dirty="0">
                <a:latin typeface="Times New Roman" pitchFamily="18" charset="0"/>
              </a:rPr>
              <a:t> </a:t>
            </a:r>
            <a:r>
              <a:rPr lang="en-US" sz="2800" dirty="0" err="1">
                <a:latin typeface="Times New Roman" pitchFamily="18" charset="0"/>
              </a:rPr>
              <a:t>chế</a:t>
            </a:r>
            <a:r>
              <a:rPr lang="en-US" sz="2800" dirty="0">
                <a:latin typeface="Times New Roman" pitchFamily="18" charset="0"/>
              </a:rPr>
              <a:t> </a:t>
            </a:r>
            <a:r>
              <a:rPr lang="en-US" sz="2800" dirty="0" err="1">
                <a:latin typeface="Times New Roman" pitchFamily="18" charset="0"/>
              </a:rPr>
              <a:t>độ</a:t>
            </a:r>
            <a:r>
              <a:rPr lang="en-US" sz="2800" dirty="0">
                <a:latin typeface="Times New Roman" pitchFamily="18" charset="0"/>
              </a:rPr>
              <a:t> Transport</a:t>
            </a:r>
          </a:p>
        </p:txBody>
      </p:sp>
      <p:grpSp>
        <p:nvGrpSpPr>
          <p:cNvPr id="7" name="Group 25"/>
          <p:cNvGrpSpPr>
            <a:grpSpLocks/>
          </p:cNvGrpSpPr>
          <p:nvPr/>
        </p:nvGrpSpPr>
        <p:grpSpPr bwMode="auto">
          <a:xfrm>
            <a:off x="2590800" y="2344738"/>
            <a:ext cx="4916488" cy="533400"/>
            <a:chOff x="481853" y="3124200"/>
            <a:chExt cx="4917141" cy="534235"/>
          </a:xfrm>
        </p:grpSpPr>
        <p:sp>
          <p:nvSpPr>
            <p:cNvPr id="8" name="Rectangle 21"/>
            <p:cNvSpPr>
              <a:spLocks noChangeArrowheads="1"/>
            </p:cNvSpPr>
            <p:nvPr/>
          </p:nvSpPr>
          <p:spPr bwMode="auto">
            <a:xfrm>
              <a:off x="481853" y="3124200"/>
              <a:ext cx="1266265" cy="534235"/>
            </a:xfrm>
            <a:prstGeom prst="rect">
              <a:avLst/>
            </a:prstGeom>
            <a:solidFill>
              <a:srgbClr val="FFFFFF"/>
            </a:solidFill>
            <a:ln w="9525" algn="ctr">
              <a:solidFill>
                <a:srgbClr val="000000"/>
              </a:solidFill>
              <a:miter lim="800000"/>
              <a:headEnd/>
              <a:tailEnd/>
            </a:ln>
          </p:spPr>
          <p:txBody>
            <a:bodyPr lIns="0" tIns="0" rIns="0" bIns="0"/>
            <a:lstStyle/>
            <a:p>
              <a:pPr algn="ctr">
                <a:spcBef>
                  <a:spcPct val="50000"/>
                </a:spcBef>
              </a:pPr>
              <a:r>
                <a:rPr lang="en-US" sz="2800" dirty="0"/>
                <a:t>IP </a:t>
              </a:r>
              <a:r>
                <a:rPr lang="en-US" sz="2800" dirty="0" err="1"/>
                <a:t>Hdr</a:t>
              </a:r>
              <a:endParaRPr lang="en-US" sz="2800" dirty="0"/>
            </a:p>
          </p:txBody>
        </p:sp>
        <p:sp>
          <p:nvSpPr>
            <p:cNvPr id="9" name="Rectangle 22"/>
            <p:cNvSpPr>
              <a:spLocks noChangeArrowheads="1"/>
            </p:cNvSpPr>
            <p:nvPr/>
          </p:nvSpPr>
          <p:spPr bwMode="auto">
            <a:xfrm>
              <a:off x="3810000" y="3124200"/>
              <a:ext cx="1588994" cy="534235"/>
            </a:xfrm>
            <a:prstGeom prst="rect">
              <a:avLst/>
            </a:prstGeom>
            <a:solidFill>
              <a:srgbClr val="FFFFFF"/>
            </a:solidFill>
            <a:ln w="9525" algn="ctr">
              <a:solidFill>
                <a:srgbClr val="000000"/>
              </a:solidFill>
              <a:miter lim="800000"/>
              <a:headEnd/>
              <a:tailEnd/>
            </a:ln>
          </p:spPr>
          <p:txBody>
            <a:bodyPr/>
            <a:lstStyle/>
            <a:p>
              <a:pPr algn="ctr">
                <a:spcBef>
                  <a:spcPct val="50000"/>
                </a:spcBef>
              </a:pPr>
              <a:r>
                <a:rPr lang="en-US" sz="3200" dirty="0"/>
                <a:t>Data</a:t>
              </a:r>
            </a:p>
          </p:txBody>
        </p:sp>
        <p:sp>
          <p:nvSpPr>
            <p:cNvPr id="10" name="Rectangle 21"/>
            <p:cNvSpPr>
              <a:spLocks noChangeArrowheads="1"/>
            </p:cNvSpPr>
            <p:nvPr/>
          </p:nvSpPr>
          <p:spPr bwMode="auto">
            <a:xfrm>
              <a:off x="1752600" y="3124200"/>
              <a:ext cx="2057400" cy="534235"/>
            </a:xfrm>
            <a:prstGeom prst="rect">
              <a:avLst/>
            </a:prstGeom>
            <a:solidFill>
              <a:srgbClr val="FFFFFF"/>
            </a:solidFill>
            <a:ln w="9525" algn="ctr">
              <a:solidFill>
                <a:srgbClr val="000000"/>
              </a:solidFill>
              <a:miter lim="800000"/>
              <a:headEnd/>
              <a:tailEnd/>
            </a:ln>
          </p:spPr>
          <p:txBody>
            <a:bodyPr lIns="0" tIns="0" rIns="0" bIns="0"/>
            <a:lstStyle/>
            <a:p>
              <a:pPr algn="ctr">
                <a:spcBef>
                  <a:spcPct val="50000"/>
                </a:spcBef>
              </a:pPr>
              <a:r>
                <a:rPr lang="en-US" sz="2800" dirty="0" err="1"/>
                <a:t>TCP|UDP</a:t>
              </a:r>
              <a:r>
                <a:rPr lang="en-US" sz="2800" dirty="0"/>
                <a:t> </a:t>
              </a:r>
              <a:r>
                <a:rPr lang="en-US" sz="2800" dirty="0" err="1"/>
                <a:t>Hdr</a:t>
              </a:r>
              <a:endParaRPr lang="en-US" sz="2800" dirty="0"/>
            </a:p>
          </p:txBody>
        </p:sp>
      </p:grpSp>
      <p:grpSp>
        <p:nvGrpSpPr>
          <p:cNvPr id="11" name="Group 32"/>
          <p:cNvGrpSpPr>
            <a:grpSpLocks/>
          </p:cNvGrpSpPr>
          <p:nvPr/>
        </p:nvGrpSpPr>
        <p:grpSpPr bwMode="auto">
          <a:xfrm>
            <a:off x="228600" y="3886200"/>
            <a:ext cx="8915400" cy="563563"/>
            <a:chOff x="228600" y="4542137"/>
            <a:chExt cx="8915400" cy="563263"/>
          </a:xfrm>
        </p:grpSpPr>
        <p:grpSp>
          <p:nvGrpSpPr>
            <p:cNvPr id="12" name="Group 31"/>
            <p:cNvGrpSpPr>
              <a:grpSpLocks/>
            </p:cNvGrpSpPr>
            <p:nvPr/>
          </p:nvGrpSpPr>
          <p:grpSpPr bwMode="auto">
            <a:xfrm>
              <a:off x="228600" y="4559700"/>
              <a:ext cx="8915400" cy="545700"/>
              <a:chOff x="228600" y="4539342"/>
              <a:chExt cx="8915400" cy="545700"/>
            </a:xfrm>
          </p:grpSpPr>
          <p:sp>
            <p:nvSpPr>
              <p:cNvPr id="16" name="Rectangle 8"/>
              <p:cNvSpPr>
                <a:spLocks noChangeArrowheads="1"/>
              </p:cNvSpPr>
              <p:nvPr/>
            </p:nvSpPr>
            <p:spPr bwMode="auto">
              <a:xfrm>
                <a:off x="228600" y="4548828"/>
                <a:ext cx="8104094" cy="536214"/>
              </a:xfrm>
              <a:prstGeom prst="rect">
                <a:avLst/>
              </a:prstGeom>
              <a:solidFill>
                <a:srgbClr val="FFFFFF"/>
              </a:solidFill>
              <a:ln w="9525" algn="ctr">
                <a:solidFill>
                  <a:srgbClr val="000000"/>
                </a:solidFill>
                <a:miter lim="800000"/>
                <a:headEnd/>
                <a:tailEnd/>
              </a:ln>
            </p:spPr>
            <p:txBody>
              <a:bodyPr lIns="0" tIns="0" rIns="0" bIns="0"/>
              <a:lstStyle/>
              <a:p>
                <a:pPr>
                  <a:spcBef>
                    <a:spcPct val="50000"/>
                  </a:spcBef>
                </a:pPr>
                <a:r>
                  <a:rPr lang="en-US" sz="2800" dirty="0"/>
                  <a:t>IP </a:t>
                </a:r>
                <a:r>
                  <a:rPr lang="en-US" sz="2800" dirty="0" err="1"/>
                  <a:t>Hdr</a:t>
                </a:r>
                <a:r>
                  <a:rPr lang="en-US" sz="1400" dirty="0"/>
                  <a:t>		    </a:t>
                </a:r>
                <a:r>
                  <a:rPr lang="en-US" sz="1400" b="1" dirty="0"/>
                  <a:t>P</a:t>
                </a:r>
                <a:r>
                  <a:rPr lang="en-US" sz="1600" dirty="0"/>
                  <a:t>ayload	</a:t>
                </a:r>
                <a:r>
                  <a:rPr lang="en-US" sz="1400" dirty="0"/>
                  <a:t>	</a:t>
                </a:r>
                <a:endParaRPr lang="en-US" sz="2000" dirty="0"/>
              </a:p>
            </p:txBody>
          </p:sp>
          <p:sp>
            <p:nvSpPr>
              <p:cNvPr id="17" name="Rectangle 9"/>
              <p:cNvSpPr>
                <a:spLocks noChangeArrowheads="1"/>
              </p:cNvSpPr>
              <p:nvPr/>
            </p:nvSpPr>
            <p:spPr bwMode="auto">
              <a:xfrm>
                <a:off x="1647265" y="4539342"/>
                <a:ext cx="1324535" cy="533400"/>
              </a:xfrm>
              <a:prstGeom prst="rect">
                <a:avLst/>
              </a:prstGeom>
              <a:solidFill>
                <a:srgbClr val="00CCFF"/>
              </a:solidFill>
              <a:ln w="38100" algn="ctr">
                <a:solidFill>
                  <a:srgbClr val="FF3300"/>
                </a:solidFill>
                <a:miter lim="800000"/>
                <a:headEnd/>
                <a:tailEnd/>
              </a:ln>
            </p:spPr>
            <p:txBody>
              <a:bodyPr lIns="0" tIns="0" rIns="0" bIns="0"/>
              <a:lstStyle/>
              <a:p>
                <a:pPr algn="ctr">
                  <a:spcBef>
                    <a:spcPct val="50000"/>
                  </a:spcBef>
                </a:pPr>
                <a:r>
                  <a:rPr lang="en-US" sz="2800" dirty="0"/>
                  <a:t>ESP </a:t>
                </a:r>
                <a:r>
                  <a:rPr lang="en-US" sz="2800" dirty="0" err="1"/>
                  <a:t>Hdr</a:t>
                </a:r>
                <a:endParaRPr lang="en-US" sz="2800" dirty="0"/>
              </a:p>
            </p:txBody>
          </p:sp>
          <p:sp>
            <p:nvSpPr>
              <p:cNvPr id="18" name="Rectangle 10"/>
              <p:cNvSpPr>
                <a:spLocks noChangeArrowheads="1"/>
              </p:cNvSpPr>
              <p:nvPr/>
            </p:nvSpPr>
            <p:spPr bwMode="auto">
              <a:xfrm>
                <a:off x="6629400" y="4539342"/>
                <a:ext cx="1219200" cy="533399"/>
              </a:xfrm>
              <a:prstGeom prst="rect">
                <a:avLst/>
              </a:prstGeom>
              <a:solidFill>
                <a:srgbClr val="00CCFF"/>
              </a:solidFill>
              <a:ln w="38100" algn="ctr">
                <a:solidFill>
                  <a:srgbClr val="FF3300"/>
                </a:solidFill>
                <a:miter lim="800000"/>
                <a:headEnd/>
                <a:tailEnd/>
              </a:ln>
            </p:spPr>
            <p:txBody>
              <a:bodyPr/>
              <a:lstStyle/>
              <a:p>
                <a:pPr>
                  <a:spcBef>
                    <a:spcPct val="50000"/>
                  </a:spcBef>
                </a:pPr>
                <a:r>
                  <a:rPr lang="en-US" sz="2800" dirty="0"/>
                  <a:t>ESP </a:t>
                </a:r>
                <a:r>
                  <a:rPr lang="en-US" sz="2800" dirty="0" err="1"/>
                  <a:t>Trl</a:t>
                </a:r>
                <a:endParaRPr lang="en-US" sz="2800" dirty="0"/>
              </a:p>
            </p:txBody>
          </p:sp>
          <p:sp>
            <p:nvSpPr>
              <p:cNvPr id="19" name="Rectangle 11"/>
              <p:cNvSpPr>
                <a:spLocks noChangeArrowheads="1"/>
              </p:cNvSpPr>
              <p:nvPr/>
            </p:nvSpPr>
            <p:spPr bwMode="auto">
              <a:xfrm>
                <a:off x="7853082" y="4539343"/>
                <a:ext cx="1290918" cy="533399"/>
              </a:xfrm>
              <a:prstGeom prst="rect">
                <a:avLst/>
              </a:prstGeom>
              <a:solidFill>
                <a:srgbClr val="00CCFF"/>
              </a:solidFill>
              <a:ln w="38100" algn="ctr">
                <a:solidFill>
                  <a:srgbClr val="FF3300"/>
                </a:solidFill>
                <a:miter lim="800000"/>
                <a:headEnd/>
                <a:tailEnd/>
              </a:ln>
            </p:spPr>
            <p:txBody>
              <a:bodyPr/>
              <a:lstStyle/>
              <a:p>
                <a:pPr>
                  <a:spcBef>
                    <a:spcPct val="50000"/>
                  </a:spcBef>
                </a:pPr>
                <a:r>
                  <a:rPr lang="en-US" sz="2300" dirty="0"/>
                  <a:t>ESP </a:t>
                </a:r>
                <a:r>
                  <a:rPr lang="en-US" sz="2300" dirty="0" err="1"/>
                  <a:t>Auth</a:t>
                </a:r>
                <a:endParaRPr lang="en-US" sz="2300" dirty="0"/>
              </a:p>
            </p:txBody>
          </p:sp>
        </p:grpSp>
        <p:grpSp>
          <p:nvGrpSpPr>
            <p:cNvPr id="13" name="Group 30"/>
            <p:cNvGrpSpPr>
              <a:grpSpLocks/>
            </p:cNvGrpSpPr>
            <p:nvPr/>
          </p:nvGrpSpPr>
          <p:grpSpPr bwMode="auto">
            <a:xfrm>
              <a:off x="2971800" y="4542137"/>
              <a:ext cx="3646394" cy="534235"/>
              <a:chOff x="4090147" y="3047165"/>
              <a:chExt cx="3646394" cy="534235"/>
            </a:xfrm>
          </p:grpSpPr>
          <p:sp>
            <p:nvSpPr>
              <p:cNvPr id="14" name="Rectangle 22"/>
              <p:cNvSpPr>
                <a:spLocks noChangeArrowheads="1"/>
              </p:cNvSpPr>
              <p:nvPr/>
            </p:nvSpPr>
            <p:spPr bwMode="auto">
              <a:xfrm>
                <a:off x="6147547" y="3047165"/>
                <a:ext cx="1588994" cy="534235"/>
              </a:xfrm>
              <a:prstGeom prst="rect">
                <a:avLst/>
              </a:prstGeom>
              <a:solidFill>
                <a:srgbClr val="FFFFFF"/>
              </a:solidFill>
              <a:ln w="9525" algn="ctr">
                <a:solidFill>
                  <a:srgbClr val="000000"/>
                </a:solidFill>
                <a:miter lim="800000"/>
                <a:headEnd/>
                <a:tailEnd/>
              </a:ln>
            </p:spPr>
            <p:txBody>
              <a:bodyPr/>
              <a:lstStyle/>
              <a:p>
                <a:pPr algn="ctr">
                  <a:spcBef>
                    <a:spcPct val="50000"/>
                  </a:spcBef>
                </a:pPr>
                <a:r>
                  <a:rPr lang="en-US" sz="3200" dirty="0"/>
                  <a:t>Data</a:t>
                </a:r>
              </a:p>
            </p:txBody>
          </p:sp>
          <p:sp>
            <p:nvSpPr>
              <p:cNvPr id="15" name="Rectangle 21"/>
              <p:cNvSpPr>
                <a:spLocks noChangeArrowheads="1"/>
              </p:cNvSpPr>
              <p:nvPr/>
            </p:nvSpPr>
            <p:spPr bwMode="auto">
              <a:xfrm>
                <a:off x="4090147" y="3047165"/>
                <a:ext cx="2057400" cy="534235"/>
              </a:xfrm>
              <a:prstGeom prst="rect">
                <a:avLst/>
              </a:prstGeom>
              <a:solidFill>
                <a:srgbClr val="FFFFFF"/>
              </a:solidFill>
              <a:ln w="9525" algn="ctr">
                <a:solidFill>
                  <a:srgbClr val="000000"/>
                </a:solidFill>
                <a:miter lim="800000"/>
                <a:headEnd/>
                <a:tailEnd/>
              </a:ln>
            </p:spPr>
            <p:txBody>
              <a:bodyPr lIns="0" tIns="0" rIns="0" bIns="0"/>
              <a:lstStyle/>
              <a:p>
                <a:pPr algn="ctr">
                  <a:spcBef>
                    <a:spcPct val="50000"/>
                  </a:spcBef>
                </a:pPr>
                <a:r>
                  <a:rPr lang="en-US" sz="2800" dirty="0" err="1"/>
                  <a:t>TCP|UDP</a:t>
                </a:r>
                <a:r>
                  <a:rPr lang="en-US" sz="2800" dirty="0"/>
                  <a:t> </a:t>
                </a:r>
                <a:r>
                  <a:rPr lang="en-US" sz="2800" dirty="0" err="1"/>
                  <a:t>Hdr</a:t>
                </a:r>
                <a:endParaRPr lang="en-US" sz="2800" dirty="0"/>
              </a:p>
            </p:txBody>
          </p:sp>
        </p:grpSp>
      </p:grpSp>
      <p:grpSp>
        <p:nvGrpSpPr>
          <p:cNvPr id="20" name="Group 41"/>
          <p:cNvGrpSpPr>
            <a:grpSpLocks/>
          </p:cNvGrpSpPr>
          <p:nvPr/>
        </p:nvGrpSpPr>
        <p:grpSpPr bwMode="auto">
          <a:xfrm>
            <a:off x="228600" y="2895600"/>
            <a:ext cx="7315200" cy="990600"/>
            <a:chOff x="228600" y="2895600"/>
            <a:chExt cx="7315200" cy="990600"/>
          </a:xfrm>
        </p:grpSpPr>
        <p:cxnSp>
          <p:nvCxnSpPr>
            <p:cNvPr id="21" name="Straight Connector 20"/>
            <p:cNvCxnSpPr/>
            <p:nvPr/>
          </p:nvCxnSpPr>
          <p:spPr>
            <a:xfrm rot="10800000" flipV="1">
              <a:off x="228600" y="2895600"/>
              <a:ext cx="2362200" cy="990600"/>
            </a:xfrm>
            <a:prstGeom prst="line">
              <a:avLst/>
            </a:prstGeom>
            <a:ln w="28575">
              <a:solidFill>
                <a:srgbClr val="FF3300"/>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6591300" y="2933700"/>
              <a:ext cx="990600" cy="914400"/>
            </a:xfrm>
            <a:prstGeom prst="line">
              <a:avLst/>
            </a:prstGeom>
            <a:ln w="28575">
              <a:solidFill>
                <a:srgbClr val="FF3300"/>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0800000" flipV="1">
              <a:off x="1676400" y="2895600"/>
              <a:ext cx="2209800" cy="990600"/>
            </a:xfrm>
            <a:prstGeom prst="line">
              <a:avLst/>
            </a:prstGeom>
            <a:ln w="28575">
              <a:solidFill>
                <a:srgbClr val="FF330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2933700" y="2933700"/>
              <a:ext cx="990600" cy="914400"/>
            </a:xfrm>
            <a:prstGeom prst="line">
              <a:avLst/>
            </a:prstGeom>
            <a:ln w="28575">
              <a:solidFill>
                <a:srgbClr val="FF3300"/>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Group 43"/>
          <p:cNvGrpSpPr>
            <a:grpSpLocks/>
          </p:cNvGrpSpPr>
          <p:nvPr/>
        </p:nvGrpSpPr>
        <p:grpSpPr bwMode="auto">
          <a:xfrm>
            <a:off x="1643063" y="4572000"/>
            <a:ext cx="6205537" cy="1093788"/>
            <a:chOff x="1642782" y="4572000"/>
            <a:chExt cx="6205818" cy="1093756"/>
          </a:xfrm>
        </p:grpSpPr>
        <p:sp>
          <p:nvSpPr>
            <p:cNvPr id="26" name="Line 13"/>
            <p:cNvSpPr>
              <a:spLocks noChangeShapeType="1"/>
            </p:cNvSpPr>
            <p:nvPr/>
          </p:nvSpPr>
          <p:spPr bwMode="auto">
            <a:xfrm>
              <a:off x="2971800" y="4576493"/>
              <a:ext cx="1407" cy="710335"/>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14"/>
            <p:cNvSpPr>
              <a:spLocks noChangeShapeType="1"/>
            </p:cNvSpPr>
            <p:nvPr/>
          </p:nvSpPr>
          <p:spPr bwMode="auto">
            <a:xfrm flipV="1">
              <a:off x="2971800" y="4909106"/>
              <a:ext cx="4876800" cy="45719"/>
            </a:xfrm>
            <a:prstGeom prst="line">
              <a:avLst/>
            </a:prstGeom>
            <a:noFill/>
            <a:ln w="28575">
              <a:solidFill>
                <a:srgbClr val="7030A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8" name="Text Box 15"/>
            <p:cNvSpPr txBox="1">
              <a:spLocks noChangeArrowheads="1"/>
            </p:cNvSpPr>
            <p:nvPr/>
          </p:nvSpPr>
          <p:spPr bwMode="auto">
            <a:xfrm>
              <a:off x="4572000" y="4724400"/>
              <a:ext cx="1974476" cy="3561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b="1">
                  <a:latin typeface="Times New Roman" pitchFamily="18" charset="0"/>
                </a:rPr>
                <a:t>Được mã hoá</a:t>
              </a:r>
              <a:endParaRPr lang="en-US" sz="2400">
                <a:latin typeface="Times New Roman" pitchFamily="18" charset="0"/>
              </a:endParaRPr>
            </a:p>
          </p:txBody>
        </p:sp>
        <p:sp>
          <p:nvSpPr>
            <p:cNvPr id="29" name="Line 16"/>
            <p:cNvSpPr>
              <a:spLocks noChangeShapeType="1"/>
            </p:cNvSpPr>
            <p:nvPr/>
          </p:nvSpPr>
          <p:spPr bwMode="auto">
            <a:xfrm>
              <a:off x="1642782" y="4575630"/>
              <a:ext cx="1407" cy="106847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17"/>
            <p:cNvSpPr>
              <a:spLocks noChangeShapeType="1"/>
            </p:cNvSpPr>
            <p:nvPr/>
          </p:nvSpPr>
          <p:spPr bwMode="auto">
            <a:xfrm flipV="1">
              <a:off x="1642782" y="5598382"/>
              <a:ext cx="6205818" cy="45719"/>
            </a:xfrm>
            <a:prstGeom prst="line">
              <a:avLst/>
            </a:prstGeom>
            <a:noFill/>
            <a:ln w="28575">
              <a:solidFill>
                <a:srgbClr val="7030A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1" name="Text Box 18"/>
            <p:cNvSpPr txBox="1">
              <a:spLocks noChangeArrowheads="1"/>
            </p:cNvSpPr>
            <p:nvPr/>
          </p:nvSpPr>
          <p:spPr bwMode="auto">
            <a:xfrm>
              <a:off x="4038600" y="5287944"/>
              <a:ext cx="1938618" cy="3778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b="1">
                  <a:latin typeface="Times New Roman" pitchFamily="18" charset="0"/>
                </a:rPr>
                <a:t>Được xác thực</a:t>
              </a:r>
              <a:endParaRPr lang="en-US" sz="2400">
                <a:latin typeface="Times New Roman" pitchFamily="18" charset="0"/>
              </a:endParaRPr>
            </a:p>
          </p:txBody>
        </p:sp>
        <p:sp>
          <p:nvSpPr>
            <p:cNvPr id="32" name="Line 16"/>
            <p:cNvSpPr>
              <a:spLocks noChangeShapeType="1"/>
            </p:cNvSpPr>
            <p:nvPr/>
          </p:nvSpPr>
          <p:spPr bwMode="auto">
            <a:xfrm>
              <a:off x="7847193" y="4572000"/>
              <a:ext cx="1407" cy="106847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35619261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to="" calcmode="lin" valueType="num">
                                      <p:cBhvr>
                                        <p:cTn id="7" dur="1" fill="hold"/>
                                        <p:tgtEl>
                                          <p:spTgt spid="7"/>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to="" calcmode="lin" valueType="num">
                                      <p:cBhvr>
                                        <p:cTn id="10" dur="1" fill="hold"/>
                                        <p:tgtEl>
                                          <p:spTgt spid="5"/>
                                        </p:tgtEl>
                                        <p:attrNameLst>
                                          <p:attrName/>
                                        </p:attrNameLst>
                                      </p:cBhvr>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5" presetClass="entr" presetSubtype="10"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checkerboard(across)">
                                      <p:cBhvr>
                                        <p:cTn id="24" dur="2000"/>
                                        <p:tgtEl>
                                          <p:spTgt spid="20"/>
                                        </p:tgtEl>
                                      </p:cBhvr>
                                    </p:animEffect>
                                  </p:childTnLst>
                                </p:cTn>
                              </p:par>
                            </p:childTnLst>
                          </p:cTn>
                        </p:par>
                        <p:par>
                          <p:cTn id="25" fill="hold">
                            <p:stCondLst>
                              <p:cond delay="2500"/>
                            </p:stCondLst>
                            <p:childTnLst>
                              <p:par>
                                <p:cTn id="26" presetID="12" presetClass="entr" presetSubtype="4"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slide(fromBottom)">
                                      <p:cBhvr>
                                        <p:cTn id="28"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r>
              <a:rPr lang="en-US" sz="3200" smtClean="0">
                <a:latin typeface="Arial" panose="020B0604020202020204" pitchFamily="34" charset="0"/>
                <a:cs typeface="Arial" panose="020B0604020202020204" pitchFamily="34" charset="0"/>
              </a:rPr>
              <a:t>Mô hình</a:t>
            </a:r>
            <a:endParaRPr lang="en-US" sz="320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a:t>
            </a:r>
            <a:r>
              <a:rPr lang="en-US" b="0" smtClean="0">
                <a:latin typeface="Arial" pitchFamily="34" charset="0"/>
              </a:rPr>
              <a:t>2 </a:t>
            </a:r>
            <a:r>
              <a:rPr lang="en-US" b="0">
                <a:latin typeface="Arial" pitchFamily="34" charset="0"/>
              </a:rPr>
              <a:t>- </a:t>
            </a:r>
            <a:r>
              <a:rPr lang="en-US" b="0" smtClean="0">
                <a:latin typeface="Arial" pitchFamily="34" charset="0"/>
              </a:rPr>
              <a:t>Quick 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90</a:t>
            </a:fld>
            <a:endParaRPr lang="ru-RU" dirty="0"/>
          </a:p>
        </p:txBody>
      </p:sp>
      <p:graphicFrame>
        <p:nvGraphicFramePr>
          <p:cNvPr id="5" name="Object 4"/>
          <p:cNvGraphicFramePr>
            <a:graphicFrameLocks noChangeAspect="1"/>
          </p:cNvGraphicFramePr>
          <p:nvPr>
            <p:extLst>
              <p:ext uri="{D42A27DB-BD31-4B8C-83A1-F6EECF244321}">
                <p14:modId xmlns:p14="http://schemas.microsoft.com/office/powerpoint/2010/main" val="3877987258"/>
              </p:ext>
            </p:extLst>
          </p:nvPr>
        </p:nvGraphicFramePr>
        <p:xfrm>
          <a:off x="152400" y="2362200"/>
          <a:ext cx="8534400" cy="3886200"/>
        </p:xfrm>
        <a:graphic>
          <a:graphicData uri="http://schemas.openxmlformats.org/presentationml/2006/ole">
            <mc:AlternateContent xmlns:mc="http://schemas.openxmlformats.org/markup-compatibility/2006">
              <mc:Choice xmlns:v="urn:schemas-microsoft-com:vml" Requires="v">
                <p:oleObj spid="_x0000_s21513" name="Visio" r:id="rId3" imgW="2927271" imgH="1119902" progId="">
                  <p:embed/>
                </p:oleObj>
              </mc:Choice>
              <mc:Fallback>
                <p:oleObj name="Visio" r:id="rId3" imgW="2927271" imgH="111990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362200"/>
                        <a:ext cx="8534400" cy="3886200"/>
                      </a:xfrm>
                      <a:prstGeom prst="rect">
                        <a:avLst/>
                      </a:prstGeom>
                      <a:noFill/>
                      <a:ln>
                        <a:noFill/>
                      </a:ln>
                    </p:spPr>
                  </p:pic>
                </p:oleObj>
              </mc:Fallback>
            </mc:AlternateContent>
          </a:graphicData>
        </a:graphic>
      </p:graphicFrame>
      <p:sp>
        <p:nvSpPr>
          <p:cNvPr id="6" name="Rounded Rectangular Callout 5"/>
          <p:cNvSpPr/>
          <p:nvPr/>
        </p:nvSpPr>
        <p:spPr>
          <a:xfrm>
            <a:off x="2209800" y="1447800"/>
            <a:ext cx="4419600" cy="1828800"/>
          </a:xfrm>
          <a:prstGeom prst="wedgeRoundRectCallout">
            <a:avLst>
              <a:gd name="adj1" fmla="val -10517"/>
              <a:gd name="adj2" fmla="val 71612"/>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lgn="just">
              <a:defRPr/>
            </a:pPr>
            <a:r>
              <a:rPr lang="en-US" sz="3200">
                <a:solidFill>
                  <a:schemeClr val="tx1"/>
                </a:solidFill>
                <a:latin typeface="Arial" panose="020B0604020202020204" pitchFamily="34" charset="0"/>
                <a:cs typeface="Arial" panose="020B0604020202020204" pitchFamily="34" charset="0"/>
              </a:rPr>
              <a:t>Cả 3 gói đều được mã hóa bằng khóa K</a:t>
            </a:r>
            <a:r>
              <a:rPr lang="en-US" sz="3200" baseline="-25000">
                <a:solidFill>
                  <a:schemeClr val="tx1"/>
                </a:solidFill>
                <a:latin typeface="Arial" panose="020B0604020202020204" pitchFamily="34" charset="0"/>
                <a:cs typeface="Arial" panose="020B0604020202020204" pitchFamily="34" charset="0"/>
              </a:rPr>
              <a:t>M</a:t>
            </a:r>
            <a:r>
              <a:rPr lang="en-US" sz="3200">
                <a:solidFill>
                  <a:schemeClr val="tx1"/>
                </a:solidFill>
                <a:latin typeface="Arial" panose="020B0604020202020204" pitchFamily="34" charset="0"/>
                <a:cs typeface="Arial" panose="020B0604020202020204" pitchFamily="34" charset="0"/>
              </a:rPr>
              <a:t> ở pha 1</a:t>
            </a:r>
            <a:endParaRPr lang="en-US" sz="3200" dirty="0">
              <a:solidFill>
                <a:schemeClr val="tx1"/>
              </a:solidFill>
              <a:latin typeface="Arial" panose="020B0604020202020204" pitchFamily="34" charset="0"/>
              <a:cs typeface="Arial" panose="020B0604020202020204" pitchFamily="34" charset="0"/>
            </a:endParaRPr>
          </a:p>
        </p:txBody>
      </p:sp>
      <p:sp>
        <p:nvSpPr>
          <p:cNvPr id="7" name="TextBox 13"/>
          <p:cNvSpPr txBox="1">
            <a:spLocks noChangeArrowheads="1"/>
          </p:cNvSpPr>
          <p:nvPr/>
        </p:nvSpPr>
        <p:spPr bwMode="auto">
          <a:xfrm>
            <a:off x="-152400" y="44196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smtClean="0">
                <a:solidFill>
                  <a:srgbClr val="0033CC"/>
                </a:solidFill>
              </a:rPr>
              <a:t> 1</a:t>
            </a:r>
            <a:endParaRPr lang="en-US" b="1">
              <a:solidFill>
                <a:srgbClr val="0033CC"/>
              </a:solidFill>
            </a:endParaRPr>
          </a:p>
        </p:txBody>
      </p:sp>
      <p:sp>
        <p:nvSpPr>
          <p:cNvPr id="8" name="TextBox 15"/>
          <p:cNvSpPr txBox="1">
            <a:spLocks noChangeArrowheads="1"/>
          </p:cNvSpPr>
          <p:nvPr/>
        </p:nvSpPr>
        <p:spPr bwMode="auto">
          <a:xfrm>
            <a:off x="-152400" y="50403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2</a:t>
            </a:r>
            <a:endParaRPr lang="en-US" b="1">
              <a:solidFill>
                <a:srgbClr val="0033CC"/>
              </a:solidFill>
            </a:endParaRPr>
          </a:p>
        </p:txBody>
      </p:sp>
      <p:sp>
        <p:nvSpPr>
          <p:cNvPr id="9" name="TextBox 18"/>
          <p:cNvSpPr txBox="1">
            <a:spLocks noChangeArrowheads="1"/>
          </p:cNvSpPr>
          <p:nvPr/>
        </p:nvSpPr>
        <p:spPr bwMode="auto">
          <a:xfrm>
            <a:off x="-127000" y="56499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3</a:t>
            </a:r>
          </a:p>
        </p:txBody>
      </p:sp>
    </p:spTree>
    <p:extLst>
      <p:ext uri="{BB962C8B-B14F-4D97-AF65-F5344CB8AC3E}">
        <p14:creationId xmlns:p14="http://schemas.microsoft.com/office/powerpoint/2010/main" val="175813804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r>
              <a:rPr lang="en-US" sz="3200" smtClean="0">
                <a:latin typeface="Arial" panose="020B0604020202020204" pitchFamily="34" charset="0"/>
                <a:cs typeface="Arial" panose="020B0604020202020204" pitchFamily="34" charset="0"/>
              </a:rPr>
              <a:t>Mô hình</a:t>
            </a:r>
            <a:endParaRPr lang="en-US" sz="320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a:t>
            </a:r>
            <a:r>
              <a:rPr lang="en-US" b="0" smtClean="0">
                <a:latin typeface="Arial" pitchFamily="34" charset="0"/>
              </a:rPr>
              <a:t>2 </a:t>
            </a:r>
            <a:r>
              <a:rPr lang="en-US" b="0">
                <a:latin typeface="Arial" pitchFamily="34" charset="0"/>
              </a:rPr>
              <a:t>- </a:t>
            </a:r>
            <a:r>
              <a:rPr lang="en-US" b="0" smtClean="0">
                <a:latin typeface="Arial" pitchFamily="34" charset="0"/>
              </a:rPr>
              <a:t>Quick 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91</a:t>
            </a:fld>
            <a:endParaRPr lang="ru-RU" dirty="0"/>
          </a:p>
        </p:txBody>
      </p:sp>
      <p:graphicFrame>
        <p:nvGraphicFramePr>
          <p:cNvPr id="5" name="Object 4"/>
          <p:cNvGraphicFramePr>
            <a:graphicFrameLocks noChangeAspect="1"/>
          </p:cNvGraphicFramePr>
          <p:nvPr>
            <p:extLst>
              <p:ext uri="{D42A27DB-BD31-4B8C-83A1-F6EECF244321}">
                <p14:modId xmlns:p14="http://schemas.microsoft.com/office/powerpoint/2010/main" val="705117050"/>
              </p:ext>
            </p:extLst>
          </p:nvPr>
        </p:nvGraphicFramePr>
        <p:xfrm>
          <a:off x="152400" y="2362200"/>
          <a:ext cx="8534400" cy="3886200"/>
        </p:xfrm>
        <a:graphic>
          <a:graphicData uri="http://schemas.openxmlformats.org/presentationml/2006/ole">
            <mc:AlternateContent xmlns:mc="http://schemas.openxmlformats.org/markup-compatibility/2006">
              <mc:Choice xmlns:v="urn:schemas-microsoft-com:vml" Requires="v">
                <p:oleObj spid="_x0000_s22536" name="Visio" r:id="rId3" imgW="2927271" imgH="1119902" progId="">
                  <p:embed/>
                </p:oleObj>
              </mc:Choice>
              <mc:Fallback>
                <p:oleObj name="Visio" r:id="rId3" imgW="2927271" imgH="111990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362200"/>
                        <a:ext cx="8534400" cy="3886200"/>
                      </a:xfrm>
                      <a:prstGeom prst="rect">
                        <a:avLst/>
                      </a:prstGeom>
                      <a:noFill/>
                      <a:ln>
                        <a:noFill/>
                      </a:ln>
                    </p:spPr>
                  </p:pic>
                </p:oleObj>
              </mc:Fallback>
            </mc:AlternateContent>
          </a:graphicData>
        </a:graphic>
      </p:graphicFrame>
      <p:sp>
        <p:nvSpPr>
          <p:cNvPr id="6" name="Rounded Rectangular Callout 5"/>
          <p:cNvSpPr/>
          <p:nvPr/>
        </p:nvSpPr>
        <p:spPr>
          <a:xfrm>
            <a:off x="2133600" y="807204"/>
            <a:ext cx="4953000" cy="3276600"/>
          </a:xfrm>
          <a:prstGeom prst="wedgeRoundRectCallout">
            <a:avLst>
              <a:gd name="adj1" fmla="val -10204"/>
              <a:gd name="adj2" fmla="val 62152"/>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defRPr/>
            </a:pPr>
            <a:r>
              <a:rPr lang="en-US" sz="2800">
                <a:solidFill>
                  <a:srgbClr val="FF0000"/>
                </a:solidFill>
                <a:latin typeface="Arial" panose="020B0604020202020204" pitchFamily="34" charset="0"/>
                <a:cs typeface="Arial" panose="020B0604020202020204" pitchFamily="34" charset="0"/>
              </a:rPr>
              <a:t>SA (ds các thuộc tính an toàn):</a:t>
            </a:r>
          </a:p>
          <a:p>
            <a:pPr>
              <a:buFontTx/>
              <a:buChar char="-"/>
              <a:defRPr/>
            </a:pPr>
            <a:r>
              <a:rPr lang="en-US" sz="2800">
                <a:solidFill>
                  <a:schemeClr val="tx1"/>
                </a:solidFill>
                <a:latin typeface="Arial" panose="020B0604020202020204" pitchFamily="34" charset="0"/>
                <a:cs typeface="Arial" panose="020B0604020202020204" pitchFamily="34" charset="0"/>
              </a:rPr>
              <a:t>cipher?</a:t>
            </a:r>
          </a:p>
          <a:p>
            <a:pPr>
              <a:buFontTx/>
              <a:buChar char="-"/>
              <a:defRPr/>
            </a:pPr>
            <a:r>
              <a:rPr lang="en-US" sz="2800">
                <a:solidFill>
                  <a:schemeClr val="tx1"/>
                </a:solidFill>
                <a:latin typeface="Arial" panose="020B0604020202020204" pitchFamily="34" charset="0"/>
                <a:cs typeface="Arial" panose="020B0604020202020204" pitchFamily="34" charset="0"/>
              </a:rPr>
              <a:t>HMAC?</a:t>
            </a:r>
          </a:p>
          <a:p>
            <a:pPr>
              <a:buFontTx/>
              <a:buChar char="-"/>
              <a:defRPr/>
            </a:pPr>
            <a:r>
              <a:rPr lang="en-US" sz="2800">
                <a:solidFill>
                  <a:schemeClr val="tx1"/>
                </a:solidFill>
                <a:latin typeface="Arial" panose="020B0604020202020204" pitchFamily="34" charset="0"/>
                <a:cs typeface="Arial" panose="020B0604020202020204" pitchFamily="34" charset="0"/>
              </a:rPr>
              <a:t>Key length?</a:t>
            </a:r>
          </a:p>
          <a:p>
            <a:pPr>
              <a:buFontTx/>
              <a:buChar char="-"/>
              <a:defRPr/>
            </a:pPr>
            <a:r>
              <a:rPr lang="en-US" sz="2800">
                <a:solidFill>
                  <a:schemeClr val="tx1"/>
                </a:solidFill>
                <a:latin typeface="Arial" panose="020B0604020202020204" pitchFamily="34" charset="0"/>
                <a:cs typeface="Arial" panose="020B0604020202020204" pitchFamily="34" charset="0"/>
              </a:rPr>
              <a:t>IPSec protocol? (AH, ESP</a:t>
            </a:r>
            <a:r>
              <a:rPr lang="en-US" sz="2800" smtClean="0">
                <a:solidFill>
                  <a:schemeClr val="tx1"/>
                </a:solidFill>
                <a:latin typeface="Arial" panose="020B0604020202020204" pitchFamily="34" charset="0"/>
                <a:cs typeface="Arial" panose="020B0604020202020204" pitchFamily="34" charset="0"/>
              </a:rPr>
              <a:t>)?, …</a:t>
            </a:r>
            <a:endParaRPr lang="en-US" sz="2800" dirty="0">
              <a:solidFill>
                <a:schemeClr val="tx1"/>
              </a:solidFill>
              <a:latin typeface="Arial" panose="020B0604020202020204" pitchFamily="34" charset="0"/>
              <a:cs typeface="Arial" panose="020B0604020202020204" pitchFamily="34" charset="0"/>
            </a:endParaRPr>
          </a:p>
        </p:txBody>
      </p:sp>
      <p:sp>
        <p:nvSpPr>
          <p:cNvPr id="7" name="TextBox 13"/>
          <p:cNvSpPr txBox="1">
            <a:spLocks noChangeArrowheads="1"/>
          </p:cNvSpPr>
          <p:nvPr/>
        </p:nvSpPr>
        <p:spPr bwMode="auto">
          <a:xfrm>
            <a:off x="-152400" y="44196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smtClean="0">
                <a:solidFill>
                  <a:srgbClr val="0033CC"/>
                </a:solidFill>
              </a:rPr>
              <a:t> 1</a:t>
            </a:r>
            <a:endParaRPr lang="en-US" b="1">
              <a:solidFill>
                <a:srgbClr val="0033CC"/>
              </a:solidFill>
            </a:endParaRPr>
          </a:p>
        </p:txBody>
      </p:sp>
      <p:sp>
        <p:nvSpPr>
          <p:cNvPr id="8" name="TextBox 15"/>
          <p:cNvSpPr txBox="1">
            <a:spLocks noChangeArrowheads="1"/>
          </p:cNvSpPr>
          <p:nvPr/>
        </p:nvSpPr>
        <p:spPr bwMode="auto">
          <a:xfrm>
            <a:off x="-152400" y="50403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2</a:t>
            </a:r>
            <a:endParaRPr lang="en-US" b="1">
              <a:solidFill>
                <a:srgbClr val="0033CC"/>
              </a:solidFill>
            </a:endParaRPr>
          </a:p>
        </p:txBody>
      </p:sp>
      <p:sp>
        <p:nvSpPr>
          <p:cNvPr id="9" name="TextBox 18"/>
          <p:cNvSpPr txBox="1">
            <a:spLocks noChangeArrowheads="1"/>
          </p:cNvSpPr>
          <p:nvPr/>
        </p:nvSpPr>
        <p:spPr bwMode="auto">
          <a:xfrm>
            <a:off x="-127000" y="56499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3</a:t>
            </a:r>
          </a:p>
        </p:txBody>
      </p:sp>
    </p:spTree>
    <p:extLst>
      <p:ext uri="{BB962C8B-B14F-4D97-AF65-F5344CB8AC3E}">
        <p14:creationId xmlns:p14="http://schemas.microsoft.com/office/powerpoint/2010/main" val="18932825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r>
              <a:rPr lang="en-US" sz="3200" smtClean="0">
                <a:latin typeface="Arial" panose="020B0604020202020204" pitchFamily="34" charset="0"/>
                <a:cs typeface="Arial" panose="020B0604020202020204" pitchFamily="34" charset="0"/>
              </a:rPr>
              <a:t>Mô hình</a:t>
            </a:r>
            <a:endParaRPr lang="en-US" sz="320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a:t>
            </a:r>
            <a:r>
              <a:rPr lang="en-US" b="0" smtClean="0">
                <a:latin typeface="Arial" pitchFamily="34" charset="0"/>
              </a:rPr>
              <a:t>2 </a:t>
            </a:r>
            <a:r>
              <a:rPr lang="en-US" b="0">
                <a:latin typeface="Arial" pitchFamily="34" charset="0"/>
              </a:rPr>
              <a:t>- </a:t>
            </a:r>
            <a:r>
              <a:rPr lang="en-US" b="0" smtClean="0">
                <a:latin typeface="Arial" pitchFamily="34" charset="0"/>
              </a:rPr>
              <a:t>Quick 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92</a:t>
            </a:fld>
            <a:endParaRPr lang="ru-RU" dirty="0"/>
          </a:p>
        </p:txBody>
      </p:sp>
      <p:graphicFrame>
        <p:nvGraphicFramePr>
          <p:cNvPr id="5" name="Object 4"/>
          <p:cNvGraphicFramePr>
            <a:graphicFrameLocks noChangeAspect="1"/>
          </p:cNvGraphicFramePr>
          <p:nvPr>
            <p:extLst>
              <p:ext uri="{D42A27DB-BD31-4B8C-83A1-F6EECF244321}">
                <p14:modId xmlns:p14="http://schemas.microsoft.com/office/powerpoint/2010/main" val="3532497291"/>
              </p:ext>
            </p:extLst>
          </p:nvPr>
        </p:nvGraphicFramePr>
        <p:xfrm>
          <a:off x="152400" y="2362200"/>
          <a:ext cx="8991600" cy="3886200"/>
        </p:xfrm>
        <a:graphic>
          <a:graphicData uri="http://schemas.openxmlformats.org/presentationml/2006/ole">
            <mc:AlternateContent xmlns:mc="http://schemas.openxmlformats.org/markup-compatibility/2006">
              <mc:Choice xmlns:v="urn:schemas-microsoft-com:vml" Requires="v">
                <p:oleObj spid="_x0000_s23560" name="Visio" r:id="rId3" imgW="2927271" imgH="1119902" progId="">
                  <p:embed/>
                </p:oleObj>
              </mc:Choice>
              <mc:Fallback>
                <p:oleObj name="Visio" r:id="rId3" imgW="2927271" imgH="111990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362200"/>
                        <a:ext cx="8991600" cy="3886200"/>
                      </a:xfrm>
                      <a:prstGeom prst="rect">
                        <a:avLst/>
                      </a:prstGeom>
                      <a:noFill/>
                      <a:ln>
                        <a:noFill/>
                      </a:ln>
                    </p:spPr>
                  </p:pic>
                </p:oleObj>
              </mc:Fallback>
            </mc:AlternateContent>
          </a:graphicData>
        </a:graphic>
      </p:graphicFrame>
      <p:sp>
        <p:nvSpPr>
          <p:cNvPr id="6" name="Rounded Rectangular Callout 5"/>
          <p:cNvSpPr/>
          <p:nvPr/>
        </p:nvSpPr>
        <p:spPr>
          <a:xfrm>
            <a:off x="2133600" y="807204"/>
            <a:ext cx="4953000" cy="3276600"/>
          </a:xfrm>
          <a:prstGeom prst="wedgeRoundRectCallout">
            <a:avLst>
              <a:gd name="adj1" fmla="val -39617"/>
              <a:gd name="adj2" fmla="val 60733"/>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defRPr/>
            </a:pPr>
            <a:r>
              <a:rPr lang="en-US" sz="2600">
                <a:solidFill>
                  <a:srgbClr val="FF0000"/>
                </a:solidFill>
                <a:latin typeface="Arial" panose="020B0604020202020204" pitchFamily="34" charset="0"/>
                <a:cs typeface="Arial" panose="020B0604020202020204" pitchFamily="34" charset="0"/>
              </a:rPr>
              <a:t>KE:</a:t>
            </a:r>
          </a:p>
          <a:p>
            <a:pPr>
              <a:buFontTx/>
              <a:buChar char="-"/>
              <a:defRPr/>
            </a:pPr>
            <a:r>
              <a:rPr lang="en-US" sz="2600">
                <a:solidFill>
                  <a:schemeClr val="tx1"/>
                </a:solidFill>
                <a:latin typeface="Arial" panose="020B0604020202020204" pitchFamily="34" charset="0"/>
                <a:cs typeface="Arial" panose="020B0604020202020204" pitchFamily="34" charset="0"/>
              </a:rPr>
              <a:t> Khóa công khai để trao đổi khóa DH (lần 2)</a:t>
            </a:r>
          </a:p>
          <a:p>
            <a:pPr>
              <a:buFontTx/>
              <a:buChar char="-"/>
              <a:defRPr/>
            </a:pPr>
            <a:r>
              <a:rPr lang="en-US" sz="2600">
                <a:solidFill>
                  <a:schemeClr val="tx1"/>
                </a:solidFill>
                <a:latin typeface="Arial" panose="020B0604020202020204" pitchFamily="34" charset="0"/>
                <a:cs typeface="Arial" panose="020B0604020202020204" pitchFamily="34" charset="0"/>
              </a:rPr>
              <a:t> Tạo ra một khóa phiên mới K</a:t>
            </a:r>
            <a:r>
              <a:rPr lang="en-US" sz="2600" baseline="-25000">
                <a:solidFill>
                  <a:schemeClr val="tx1"/>
                </a:solidFill>
                <a:latin typeface="Arial" panose="020B0604020202020204" pitchFamily="34" charset="0"/>
                <a:cs typeface="Arial" panose="020B0604020202020204" pitchFamily="34" charset="0"/>
              </a:rPr>
              <a:t>S</a:t>
            </a:r>
            <a:r>
              <a:rPr lang="en-US" sz="2600">
                <a:solidFill>
                  <a:schemeClr val="tx1"/>
                </a:solidFill>
                <a:latin typeface="Arial" panose="020B0604020202020204" pitchFamily="34" charset="0"/>
                <a:cs typeface="Arial" panose="020B0604020202020204" pitchFamily="34" charset="0"/>
              </a:rPr>
              <a:t> cho xác thực, mã hóa lưu lượng IP thực (phiên IPSec)</a:t>
            </a:r>
          </a:p>
          <a:p>
            <a:pPr>
              <a:buFontTx/>
              <a:buChar char="-"/>
              <a:defRPr/>
            </a:pPr>
            <a:r>
              <a:rPr lang="en-US" sz="2600">
                <a:solidFill>
                  <a:schemeClr val="tx1"/>
                </a:solidFill>
                <a:latin typeface="Arial" panose="020B0604020202020204" pitchFamily="34" charset="0"/>
                <a:cs typeface="Arial" panose="020B0604020202020204" pitchFamily="34" charset="0"/>
              </a:rPr>
              <a:t> Có thể không cần khóa này, lấy luôn khóa K</a:t>
            </a:r>
            <a:r>
              <a:rPr lang="en-US" sz="2600" baseline="-25000">
                <a:solidFill>
                  <a:schemeClr val="tx1"/>
                </a:solidFill>
                <a:latin typeface="Arial" panose="020B0604020202020204" pitchFamily="34" charset="0"/>
                <a:cs typeface="Arial" panose="020B0604020202020204" pitchFamily="34" charset="0"/>
              </a:rPr>
              <a:t>M</a:t>
            </a:r>
            <a:r>
              <a:rPr lang="en-US" sz="2600">
                <a:solidFill>
                  <a:schemeClr val="tx1"/>
                </a:solidFill>
                <a:latin typeface="Arial" panose="020B0604020202020204" pitchFamily="34" charset="0"/>
                <a:cs typeface="Arial" panose="020B0604020202020204" pitchFamily="34" charset="0"/>
              </a:rPr>
              <a:t> ở pha trước</a:t>
            </a:r>
            <a:endParaRPr lang="en-US" sz="2600" dirty="0">
              <a:solidFill>
                <a:schemeClr val="tx1"/>
              </a:solidFill>
              <a:latin typeface="Arial" panose="020B0604020202020204" pitchFamily="34" charset="0"/>
              <a:cs typeface="Arial" panose="020B0604020202020204" pitchFamily="34" charset="0"/>
            </a:endParaRPr>
          </a:p>
        </p:txBody>
      </p:sp>
      <p:sp>
        <p:nvSpPr>
          <p:cNvPr id="7" name="TextBox 13"/>
          <p:cNvSpPr txBox="1">
            <a:spLocks noChangeArrowheads="1"/>
          </p:cNvSpPr>
          <p:nvPr/>
        </p:nvSpPr>
        <p:spPr bwMode="auto">
          <a:xfrm>
            <a:off x="-152400" y="44196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smtClean="0">
                <a:solidFill>
                  <a:srgbClr val="0033CC"/>
                </a:solidFill>
              </a:rPr>
              <a:t> 1</a:t>
            </a:r>
            <a:endParaRPr lang="en-US" b="1">
              <a:solidFill>
                <a:srgbClr val="0033CC"/>
              </a:solidFill>
            </a:endParaRPr>
          </a:p>
        </p:txBody>
      </p:sp>
      <p:sp>
        <p:nvSpPr>
          <p:cNvPr id="8" name="TextBox 15"/>
          <p:cNvSpPr txBox="1">
            <a:spLocks noChangeArrowheads="1"/>
          </p:cNvSpPr>
          <p:nvPr/>
        </p:nvSpPr>
        <p:spPr bwMode="auto">
          <a:xfrm>
            <a:off x="-152400" y="50403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2</a:t>
            </a:r>
            <a:endParaRPr lang="en-US" b="1">
              <a:solidFill>
                <a:srgbClr val="0033CC"/>
              </a:solidFill>
            </a:endParaRPr>
          </a:p>
        </p:txBody>
      </p:sp>
      <p:sp>
        <p:nvSpPr>
          <p:cNvPr id="9" name="TextBox 18"/>
          <p:cNvSpPr txBox="1">
            <a:spLocks noChangeArrowheads="1"/>
          </p:cNvSpPr>
          <p:nvPr/>
        </p:nvSpPr>
        <p:spPr bwMode="auto">
          <a:xfrm>
            <a:off x="-127000" y="56499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3</a:t>
            </a:r>
          </a:p>
        </p:txBody>
      </p:sp>
    </p:spTree>
    <p:extLst>
      <p:ext uri="{BB962C8B-B14F-4D97-AF65-F5344CB8AC3E}">
        <p14:creationId xmlns:p14="http://schemas.microsoft.com/office/powerpoint/2010/main" val="53522282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a:bodyPr>
          <a:lstStyle/>
          <a:p>
            <a:r>
              <a:rPr lang="en-US" sz="3200" smtClean="0">
                <a:latin typeface="Arial" panose="020B0604020202020204" pitchFamily="34" charset="0"/>
                <a:cs typeface="Arial" panose="020B0604020202020204" pitchFamily="34" charset="0"/>
              </a:rPr>
              <a:t>Mô hình</a:t>
            </a:r>
            <a:endParaRPr lang="en-US" sz="320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b="0" smtClean="0">
                <a:latin typeface="Arial" pitchFamily="34" charset="0"/>
              </a:rPr>
              <a:t/>
            </a:r>
            <a:br>
              <a:rPr lang="en-US" b="0" smtClean="0">
                <a:latin typeface="Arial" pitchFamily="34" charset="0"/>
              </a:rPr>
            </a:br>
            <a:r>
              <a:rPr lang="en-US" b="0" smtClean="0">
                <a:latin typeface="Arial" pitchFamily="34" charset="0"/>
              </a:rPr>
              <a:t>IKE </a:t>
            </a:r>
            <a:r>
              <a:rPr lang="en-US" b="0">
                <a:latin typeface="Arial" pitchFamily="34" charset="0"/>
              </a:rPr>
              <a:t>pha </a:t>
            </a:r>
            <a:r>
              <a:rPr lang="en-US" b="0" smtClean="0">
                <a:latin typeface="Arial" pitchFamily="34" charset="0"/>
              </a:rPr>
              <a:t>2 </a:t>
            </a:r>
            <a:r>
              <a:rPr lang="en-US" b="0">
                <a:latin typeface="Arial" pitchFamily="34" charset="0"/>
              </a:rPr>
              <a:t>- </a:t>
            </a:r>
            <a:r>
              <a:rPr lang="en-US" b="0" smtClean="0">
                <a:latin typeface="Arial" pitchFamily="34" charset="0"/>
              </a:rPr>
              <a:t>Quick mode</a:t>
            </a:r>
            <a:r>
              <a:rPr lang="en-US" b="0">
                <a:latin typeface="Arial" pitchFamily="34" charset="0"/>
              </a:rPr>
              <a:t/>
            </a:r>
            <a:br>
              <a:rPr lang="en-US" b="0">
                <a:latin typeface="Arial" pitchFamily="34" charset="0"/>
              </a:rPr>
            </a:br>
            <a:endParaRPr lang="en-US" b="0"/>
          </a:p>
        </p:txBody>
      </p:sp>
      <p:sp>
        <p:nvSpPr>
          <p:cNvPr id="4" name="Slide Number Placeholder 3"/>
          <p:cNvSpPr>
            <a:spLocks noGrp="1"/>
          </p:cNvSpPr>
          <p:nvPr>
            <p:ph type="sldNum" sz="quarter" idx="12"/>
          </p:nvPr>
        </p:nvSpPr>
        <p:spPr/>
        <p:txBody>
          <a:bodyPr/>
          <a:lstStyle/>
          <a:p>
            <a:fld id="{3E15BD7C-E074-4D4A-84C3-500EE5B9C190}" type="slidenum">
              <a:rPr lang="ru-RU" smtClean="0"/>
              <a:pPr/>
              <a:t>93</a:t>
            </a:fld>
            <a:endParaRPr lang="ru-RU" dirty="0"/>
          </a:p>
        </p:txBody>
      </p:sp>
      <p:graphicFrame>
        <p:nvGraphicFramePr>
          <p:cNvPr id="5" name="Object 4"/>
          <p:cNvGraphicFramePr>
            <a:graphicFrameLocks noChangeAspect="1"/>
          </p:cNvGraphicFramePr>
          <p:nvPr>
            <p:extLst>
              <p:ext uri="{D42A27DB-BD31-4B8C-83A1-F6EECF244321}">
                <p14:modId xmlns:p14="http://schemas.microsoft.com/office/powerpoint/2010/main" val="238147049"/>
              </p:ext>
            </p:extLst>
          </p:nvPr>
        </p:nvGraphicFramePr>
        <p:xfrm>
          <a:off x="152400" y="2362200"/>
          <a:ext cx="8991600" cy="3886200"/>
        </p:xfrm>
        <a:graphic>
          <a:graphicData uri="http://schemas.openxmlformats.org/presentationml/2006/ole">
            <mc:AlternateContent xmlns:mc="http://schemas.openxmlformats.org/markup-compatibility/2006">
              <mc:Choice xmlns:v="urn:schemas-microsoft-com:vml" Requires="v">
                <p:oleObj spid="_x0000_s24584" name="Visio" r:id="rId3" imgW="2927271" imgH="1119902" progId="">
                  <p:embed/>
                </p:oleObj>
              </mc:Choice>
              <mc:Fallback>
                <p:oleObj name="Visio" r:id="rId3" imgW="2927271" imgH="111990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362200"/>
                        <a:ext cx="8991600" cy="3886200"/>
                      </a:xfrm>
                      <a:prstGeom prst="rect">
                        <a:avLst/>
                      </a:prstGeom>
                      <a:noFill/>
                      <a:ln>
                        <a:noFill/>
                      </a:ln>
                    </p:spPr>
                  </p:pic>
                </p:oleObj>
              </mc:Fallback>
            </mc:AlternateContent>
          </a:graphicData>
        </a:graphic>
      </p:graphicFrame>
      <p:sp>
        <p:nvSpPr>
          <p:cNvPr id="6" name="Rounded Rectangular Callout 5"/>
          <p:cNvSpPr/>
          <p:nvPr/>
        </p:nvSpPr>
        <p:spPr>
          <a:xfrm>
            <a:off x="1981200" y="1035804"/>
            <a:ext cx="5410200" cy="2545596"/>
          </a:xfrm>
          <a:prstGeom prst="wedgeRoundRectCallout">
            <a:avLst>
              <a:gd name="adj1" fmla="val -14695"/>
              <a:gd name="adj2" fmla="val 47339"/>
              <a:gd name="adj3" fmla="val 16667"/>
            </a:avLst>
          </a:prstGeom>
        </p:spPr>
        <p:style>
          <a:lnRef idx="1">
            <a:schemeClr val="accent1"/>
          </a:lnRef>
          <a:fillRef idx="2">
            <a:schemeClr val="accent1"/>
          </a:fillRef>
          <a:effectRef idx="1">
            <a:schemeClr val="accent1"/>
          </a:effectRef>
          <a:fontRef idx="minor">
            <a:schemeClr val="dk1"/>
          </a:fontRef>
        </p:style>
        <p:txBody>
          <a:bodyPr rtlCol="0" anchor="ctr"/>
          <a:lstStyle/>
          <a:p>
            <a:pPr>
              <a:defRPr/>
            </a:pPr>
            <a:r>
              <a:rPr lang="en-US" sz="2800">
                <a:solidFill>
                  <a:srgbClr val="FF0000"/>
                </a:solidFill>
                <a:latin typeface="Arial" panose="020B0604020202020204" pitchFamily="34" charset="0"/>
                <a:cs typeface="Arial" panose="020B0604020202020204" pitchFamily="34" charset="0"/>
              </a:rPr>
              <a:t>Kết thúc pha 2:</a:t>
            </a:r>
          </a:p>
          <a:p>
            <a:pPr marL="457200" indent="-457200">
              <a:buFont typeface="Wingdings" panose="05000000000000000000" pitchFamily="2" charset="2"/>
              <a:buChar char="§"/>
              <a:defRPr/>
            </a:pPr>
            <a:r>
              <a:rPr lang="en-US" sz="2800" smtClean="0">
                <a:solidFill>
                  <a:schemeClr val="tx1"/>
                </a:solidFill>
                <a:latin typeface="Arial" panose="020B0604020202020204" pitchFamily="34" charset="0"/>
                <a:cs typeface="Arial" panose="020B0604020202020204" pitchFamily="34" charset="0"/>
              </a:rPr>
              <a:t>Tạo </a:t>
            </a:r>
            <a:r>
              <a:rPr lang="en-US" sz="2800">
                <a:solidFill>
                  <a:schemeClr val="tx1"/>
                </a:solidFill>
                <a:latin typeface="Arial" panose="020B0604020202020204" pitchFamily="34" charset="0"/>
                <a:cs typeface="Arial" panose="020B0604020202020204" pitchFamily="34" charset="0"/>
              </a:rPr>
              <a:t>ra 2 SA:</a:t>
            </a:r>
          </a:p>
          <a:p>
            <a:pPr>
              <a:defRPr/>
            </a:pPr>
            <a:r>
              <a:rPr lang="en-US" sz="2800">
                <a:solidFill>
                  <a:schemeClr val="tx1"/>
                </a:solidFill>
                <a:latin typeface="Arial" panose="020B0604020202020204" pitchFamily="34" charset="0"/>
                <a:cs typeface="Arial" panose="020B0604020202020204" pitchFamily="34" charset="0"/>
              </a:rPr>
              <a:t>+ Một SA Inbound</a:t>
            </a:r>
          </a:p>
          <a:p>
            <a:pPr>
              <a:defRPr/>
            </a:pPr>
            <a:r>
              <a:rPr lang="en-US" sz="2800">
                <a:solidFill>
                  <a:schemeClr val="tx1"/>
                </a:solidFill>
                <a:latin typeface="Arial" panose="020B0604020202020204" pitchFamily="34" charset="0"/>
                <a:cs typeface="Arial" panose="020B0604020202020204" pitchFamily="34" charset="0"/>
              </a:rPr>
              <a:t>+ Một SA Outbound</a:t>
            </a:r>
          </a:p>
          <a:p>
            <a:pPr marL="457200" indent="-457200">
              <a:buFont typeface="Wingdings" panose="05000000000000000000" pitchFamily="2" charset="2"/>
              <a:buChar char="§"/>
              <a:defRPr/>
            </a:pPr>
            <a:r>
              <a:rPr lang="en-US" sz="2800" smtClean="0">
                <a:solidFill>
                  <a:schemeClr val="tx1"/>
                </a:solidFill>
                <a:latin typeface="Arial" panose="020B0604020202020204" pitchFamily="34" charset="0"/>
                <a:cs typeface="Arial" panose="020B0604020202020204" pitchFamily="34" charset="0"/>
              </a:rPr>
              <a:t>Mỗi </a:t>
            </a:r>
            <a:r>
              <a:rPr lang="en-US" sz="2800">
                <a:solidFill>
                  <a:schemeClr val="tx1"/>
                </a:solidFill>
                <a:latin typeface="Arial" panose="020B0604020202020204" pitchFamily="34" charset="0"/>
                <a:cs typeface="Arial" panose="020B0604020202020204" pitchFamily="34" charset="0"/>
              </a:rPr>
              <a:t>SA có SPI và key riêng.</a:t>
            </a:r>
            <a:endParaRPr lang="en-US" sz="2800" dirty="0">
              <a:solidFill>
                <a:schemeClr val="tx1"/>
              </a:solidFill>
              <a:latin typeface="Arial" panose="020B0604020202020204" pitchFamily="34" charset="0"/>
              <a:cs typeface="Arial" panose="020B0604020202020204" pitchFamily="34" charset="0"/>
            </a:endParaRPr>
          </a:p>
        </p:txBody>
      </p:sp>
      <p:sp>
        <p:nvSpPr>
          <p:cNvPr id="7" name="TextBox 13"/>
          <p:cNvSpPr txBox="1">
            <a:spLocks noChangeArrowheads="1"/>
          </p:cNvSpPr>
          <p:nvPr/>
        </p:nvSpPr>
        <p:spPr bwMode="auto">
          <a:xfrm>
            <a:off x="-152400" y="4419600"/>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smtClean="0">
                <a:solidFill>
                  <a:srgbClr val="0033CC"/>
                </a:solidFill>
              </a:rPr>
              <a:t> 1</a:t>
            </a:r>
            <a:endParaRPr lang="en-US" b="1">
              <a:solidFill>
                <a:srgbClr val="0033CC"/>
              </a:solidFill>
            </a:endParaRPr>
          </a:p>
        </p:txBody>
      </p:sp>
      <p:sp>
        <p:nvSpPr>
          <p:cNvPr id="8" name="TextBox 15"/>
          <p:cNvSpPr txBox="1">
            <a:spLocks noChangeArrowheads="1"/>
          </p:cNvSpPr>
          <p:nvPr/>
        </p:nvSpPr>
        <p:spPr bwMode="auto">
          <a:xfrm>
            <a:off x="-152400" y="50403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a:t>
            </a:r>
            <a:r>
              <a:rPr lang="en-US" b="1" smtClean="0">
                <a:solidFill>
                  <a:srgbClr val="0033CC"/>
                </a:solidFill>
              </a:rPr>
              <a:t>2</a:t>
            </a:r>
            <a:endParaRPr lang="en-US" b="1">
              <a:solidFill>
                <a:srgbClr val="0033CC"/>
              </a:solidFill>
            </a:endParaRPr>
          </a:p>
        </p:txBody>
      </p:sp>
      <p:sp>
        <p:nvSpPr>
          <p:cNvPr id="9" name="TextBox 18"/>
          <p:cNvSpPr txBox="1">
            <a:spLocks noChangeArrowheads="1"/>
          </p:cNvSpPr>
          <p:nvPr/>
        </p:nvSpPr>
        <p:spPr bwMode="auto">
          <a:xfrm>
            <a:off x="-127000" y="5649913"/>
            <a:ext cx="68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b="1">
                <a:solidFill>
                  <a:srgbClr val="0033CC"/>
                </a:solidFill>
              </a:rPr>
              <a:t> 3</a:t>
            </a:r>
          </a:p>
        </p:txBody>
      </p:sp>
    </p:spTree>
    <p:extLst>
      <p:ext uri="{BB962C8B-B14F-4D97-AF65-F5344CB8AC3E}">
        <p14:creationId xmlns:p14="http://schemas.microsoft.com/office/powerpoint/2010/main" val="21565086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3" name="Title 2"/>
          <p:cNvSpPr>
            <a:spLocks noGrp="1"/>
          </p:cNvSpPr>
          <p:nvPr>
            <p:ph type="title"/>
          </p:nvPr>
        </p:nvSpPr>
        <p:spPr/>
        <p:txBody>
          <a:bodyPr/>
          <a:lstStyle/>
          <a:p>
            <a:r>
              <a:rPr lang="en-US" b="0">
                <a:latin typeface="Arial" pitchFamily="34" charset="0"/>
                <a:cs typeface="Arial" pitchFamily="34" charset="0"/>
              </a:rPr>
              <a:t>Giao thức trao đổi khoá Internet (IKE)</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94</a:t>
            </a:fld>
            <a:endParaRPr lang="ru-RU" dirty="0"/>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48" y="1295400"/>
            <a:ext cx="7228940" cy="4257675"/>
          </a:xfrm>
          <a:prstGeom prst="rect">
            <a:avLst/>
          </a:prstGeom>
        </p:spPr>
      </p:pic>
    </p:spTree>
    <p:extLst>
      <p:ext uri="{BB962C8B-B14F-4D97-AF65-F5344CB8AC3E}">
        <p14:creationId xmlns:p14="http://schemas.microsoft.com/office/powerpoint/2010/main" val="37126674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a:p>
        </p:txBody>
      </p:sp>
      <p:sp>
        <p:nvSpPr>
          <p:cNvPr id="3" name="Title 2"/>
          <p:cNvSpPr>
            <a:spLocks noGrp="1"/>
          </p:cNvSpPr>
          <p:nvPr>
            <p:ph type="title"/>
          </p:nvPr>
        </p:nvSpPr>
        <p:spPr/>
        <p:txBody>
          <a:bodyPr/>
          <a:lstStyle/>
          <a:p>
            <a:r>
              <a:rPr lang="en-US" smtClean="0"/>
              <a:t>Ví dụ về hai pha IKE</a:t>
            </a:r>
            <a:endParaRPr lang="en-US"/>
          </a:p>
        </p:txBody>
      </p:sp>
      <p:sp>
        <p:nvSpPr>
          <p:cNvPr id="4" name="Slide Number Placeholder 3"/>
          <p:cNvSpPr>
            <a:spLocks noGrp="1"/>
          </p:cNvSpPr>
          <p:nvPr>
            <p:ph type="sldNum" sz="quarter" idx="12"/>
          </p:nvPr>
        </p:nvSpPr>
        <p:spPr/>
        <p:txBody>
          <a:bodyPr/>
          <a:lstStyle/>
          <a:p>
            <a:fld id="{3E15BD7C-E074-4D4A-84C3-500EE5B9C190}" type="slidenum">
              <a:rPr lang="ru-RU" smtClean="0"/>
              <a:pPr/>
              <a:t>95</a:t>
            </a:fld>
            <a:endParaRPr lang="ru-RU" dirty="0"/>
          </a:p>
        </p:txBody>
      </p:sp>
      <p:pic>
        <p:nvPicPr>
          <p:cNvPr id="5" name="Picture 4"/>
          <p:cNvPicPr>
            <a:picLocks noChangeAspect="1"/>
          </p:cNvPicPr>
          <p:nvPr/>
        </p:nvPicPr>
        <p:blipFill>
          <a:blip r:embed="rId3"/>
          <a:stretch>
            <a:fillRect/>
          </a:stretch>
        </p:blipFill>
        <p:spPr>
          <a:xfrm>
            <a:off x="2133600" y="783431"/>
            <a:ext cx="5029200" cy="5998369"/>
          </a:xfrm>
          <a:prstGeom prst="rect">
            <a:avLst/>
          </a:prstGeom>
        </p:spPr>
      </p:pic>
    </p:spTree>
    <p:extLst>
      <p:ext uri="{BB962C8B-B14F-4D97-AF65-F5344CB8AC3E}">
        <p14:creationId xmlns:p14="http://schemas.microsoft.com/office/powerpoint/2010/main" val="54477122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normAutofit fontScale="92500" lnSpcReduction="10000"/>
          </a:bodyPr>
          <a:lstStyle/>
          <a:p>
            <a:pPr lvl="0" algn="just">
              <a:lnSpc>
                <a:spcPct val="120000"/>
              </a:lnSpc>
            </a:pP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tùy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chọn</a:t>
            </a:r>
            <a:r>
              <a:rPr lang="en-US" dirty="0">
                <a:latin typeface="Arial" panose="020B0604020202020204" pitchFamily="34" charset="0"/>
                <a:cs typeface="Arial" panose="020B0604020202020204" pitchFamily="34" charset="0"/>
              </a:rPr>
              <a:t> an </a:t>
            </a:r>
            <a:r>
              <a:rPr lang="en-US" dirty="0" err="1">
                <a:latin typeface="Arial" panose="020B0604020202020204" pitchFamily="34" charset="0"/>
                <a:cs typeface="Arial" panose="020B0604020202020204" pitchFamily="34" charset="0"/>
              </a:rPr>
              <a:t>toàn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dẫn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kiểm</a:t>
            </a:r>
            <a:r>
              <a:rPr lang="en-US" dirty="0">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soát</a:t>
            </a:r>
            <a:r>
              <a:rPr lang="en-US" smtClean="0">
                <a:latin typeface="Arial" panose="020B0604020202020204" pitchFamily="34" charset="0"/>
                <a:cs typeface="Arial" panose="020B0604020202020204" pitchFamily="34" charset="0"/>
              </a:rPr>
              <a:t>.</a:t>
            </a:r>
          </a:p>
          <a:p>
            <a:pPr lvl="0" algn="just">
              <a:lnSpc>
                <a:spcPct val="120000"/>
              </a:lnSpc>
            </a:pPr>
            <a:r>
              <a:rPr lang="en-US" smtClean="0">
                <a:latin typeface="Arial" panose="020B0604020202020204" pitchFamily="34" charset="0"/>
                <a:cs typeface="Arial" panose="020B0604020202020204" pitchFamily="34" charset="0"/>
              </a:rPr>
              <a:t>Thực </a:t>
            </a:r>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dẫn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kém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an </a:t>
            </a:r>
            <a:r>
              <a:rPr lang="en-US" dirty="0" err="1">
                <a:latin typeface="Arial" panose="020B0604020202020204" pitchFamily="34" charset="0"/>
                <a:cs typeface="Arial" panose="020B0604020202020204" pitchFamily="34" charset="0"/>
              </a:rPr>
              <a:t>toàn</a:t>
            </a:r>
            <a:r>
              <a:rPr lang="en-US" dirty="0">
                <a:latin typeface="Arial" panose="020B0604020202020204" pitchFamily="34" charset="0"/>
                <a:cs typeface="Arial" panose="020B0604020202020204" pitchFamily="34" charset="0"/>
              </a:rPr>
              <a:t>.</a:t>
            </a:r>
          </a:p>
          <a:p>
            <a:pPr lvl="0" algn="just">
              <a:lnSpc>
                <a:spcPct val="120000"/>
              </a:lnSpc>
            </a:pP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hỗ</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phương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pháp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EAP</a:t>
            </a:r>
            <a:r>
              <a:rPr lang="en-US" dirty="0">
                <a:latin typeface="Arial" panose="020B0604020202020204" pitchFamily="34" charset="0"/>
                <a:cs typeface="Arial" panose="020B0604020202020204" pitchFamily="34" charset="0"/>
              </a:rPr>
              <a:t>.</a:t>
            </a:r>
          </a:p>
          <a:p>
            <a:pPr lvl="0" algn="just">
              <a:lnSpc>
                <a:spcPct val="120000"/>
              </a:lnSpc>
            </a:pPr>
            <a:r>
              <a:rPr lang="en-US" dirty="0" err="1">
                <a:latin typeface="Arial" panose="020B0604020202020204" pitchFamily="34" charset="0"/>
                <a:cs typeface="Arial" panose="020B0604020202020204" pitchFamily="34" charset="0"/>
              </a:rPr>
              <a:t>Bị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tấn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ngay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a:t>
            </a:r>
            <a:r>
              <a:rPr lang="en-US" dirty="0">
                <a:latin typeface="Arial" panose="020B0604020202020204" pitchFamily="34" charset="0"/>
                <a:cs typeface="Arial" panose="020B0604020202020204" pitchFamily="34" charset="0"/>
              </a:rPr>
              <a:t> ở </a:t>
            </a:r>
            <a:r>
              <a:rPr lang="en-US" dirty="0" err="1">
                <a:latin typeface="Arial" panose="020B0604020202020204" pitchFamily="34" charset="0"/>
                <a:cs typeface="Arial" panose="020B0604020202020204" pitchFamily="34" charset="0"/>
              </a:rPr>
              <a:t>chế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a:t>
            </a:r>
            <a:r>
              <a:rPr lang="en-US" dirty="0">
                <a:latin typeface="Arial" panose="020B0604020202020204" pitchFamily="34" charset="0"/>
                <a:cs typeface="Arial" panose="020B0604020202020204" pitchFamily="34" charset="0"/>
              </a:rPr>
              <a:t> Main mode </a:t>
            </a:r>
            <a:r>
              <a:rPr lang="en-US" dirty="0" err="1">
                <a:latin typeface="Arial" panose="020B0604020202020204" pitchFamily="34" charset="0"/>
                <a:cs typeface="Arial" panose="020B0604020202020204" pitchFamily="34" charset="0"/>
              </a:rPr>
              <a:t>xác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khóa</a:t>
            </a:r>
            <a:r>
              <a:rPr lang="en-US" dirty="0">
                <a:latin typeface="Arial" panose="020B0604020202020204" pitchFamily="34" charset="0"/>
                <a:cs typeface="Arial" panose="020B0604020202020204" pitchFamily="34" charset="0"/>
              </a:rPr>
              <a:t> chia </a:t>
            </a:r>
            <a:r>
              <a:rPr lang="en-US" dirty="0" err="1">
                <a:latin typeface="Arial" panose="020B0604020202020204" pitchFamily="34" charset="0"/>
                <a:cs typeface="Arial" panose="020B0604020202020204" pitchFamily="34" charset="0"/>
              </a:rPr>
              <a:t>sẻ</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p>
          <a:p>
            <a:pPr algn="just">
              <a:lnSpc>
                <a:spcPct val="120000"/>
              </a:lnSpc>
            </a:pPr>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pPr lvl="0"/>
            <a:r>
              <a:rPr lang="en-US" b="0" smtClean="0">
                <a:latin typeface="Arial" panose="020B0604020202020204" pitchFamily="34" charset="0"/>
                <a:cs typeface="Arial" panose="020B0604020202020204" pitchFamily="34" charset="0"/>
              </a:rPr>
              <a:t/>
            </a:r>
            <a:br>
              <a:rPr lang="en-US" b="0" smtClean="0">
                <a:latin typeface="Arial" panose="020B0604020202020204" pitchFamily="34" charset="0"/>
                <a:cs typeface="Arial" panose="020B0604020202020204" pitchFamily="34" charset="0"/>
              </a:rPr>
            </a:br>
            <a:r>
              <a:rPr lang="en-US" b="0" smtClean="0">
                <a:latin typeface="Arial" panose="020B0604020202020204" pitchFamily="34" charset="0"/>
                <a:cs typeface="Arial" panose="020B0604020202020204" pitchFamily="34" charset="0"/>
              </a:rPr>
              <a:t>Nhược </a:t>
            </a:r>
            <a:r>
              <a:rPr lang="en-US" b="0">
                <a:latin typeface="Arial" panose="020B0604020202020204" pitchFamily="34" charset="0"/>
                <a:cs typeface="Arial" panose="020B0604020202020204" pitchFamily="34" charset="0"/>
              </a:rPr>
              <a:t>điểm của IKE v1</a:t>
            </a:r>
            <a:br>
              <a:rPr lang="en-US" b="0">
                <a:latin typeface="Arial" panose="020B0604020202020204" pitchFamily="34" charset="0"/>
                <a:cs typeface="Arial" panose="020B0604020202020204" pitchFamily="34" charset="0"/>
              </a:rPr>
            </a:br>
            <a:endParaRPr lang="en-US"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p:txBody>
          <a:bodyPr/>
          <a:lstStyle/>
          <a:p>
            <a:fld id="{3E15BD7C-E074-4D4A-84C3-500EE5B9C190}" type="slidenum">
              <a:rPr lang="ru-RU" smtClean="0"/>
              <a:pPr/>
              <a:t>96</a:t>
            </a:fld>
            <a:endParaRPr lang="ru-RU" dirty="0"/>
          </a:p>
        </p:txBody>
      </p:sp>
    </p:spTree>
    <p:extLst>
      <p:ext uri="{BB962C8B-B14F-4D97-AF65-F5344CB8AC3E}">
        <p14:creationId xmlns:p14="http://schemas.microsoft.com/office/powerpoint/2010/main" val="32133818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lnSpc>
                <a:spcPct val="120000"/>
              </a:lnSpc>
            </a:pPr>
            <a:r>
              <a:rPr lang="en-US" dirty="0">
                <a:latin typeface="Arial" pitchFamily="34" charset="0"/>
                <a:cs typeface="Arial" pitchFamily="34" charset="0"/>
              </a:rPr>
              <a:t>Ra </a:t>
            </a:r>
            <a:r>
              <a:rPr lang="en-US" dirty="0" err="1">
                <a:latin typeface="Arial" pitchFamily="34" charset="0"/>
                <a:cs typeface="Arial" pitchFamily="34" charset="0"/>
              </a:rPr>
              <a:t>đời</a:t>
            </a:r>
            <a:r>
              <a:rPr lang="en-US" dirty="0">
                <a:latin typeface="Arial" pitchFamily="34" charset="0"/>
                <a:cs typeface="Arial" pitchFamily="34" charset="0"/>
              </a:rPr>
              <a:t> 10/2005 </a:t>
            </a:r>
            <a:r>
              <a:rPr lang="en-US" dirty="0" err="1">
                <a:latin typeface="Arial" pitchFamily="34" charset="0"/>
                <a:cs typeface="Arial" pitchFamily="34" charset="0"/>
              </a:rPr>
              <a:t>trong</a:t>
            </a:r>
            <a:r>
              <a:rPr lang="en-US" dirty="0">
                <a:latin typeface="Arial" pitchFamily="34" charset="0"/>
                <a:cs typeface="Arial" pitchFamily="34" charset="0"/>
              </a:rPr>
              <a:t> </a:t>
            </a:r>
            <a:r>
              <a:rPr lang="en-US" dirty="0" err="1">
                <a:latin typeface="Arial" pitchFamily="34" charset="0"/>
                <a:cs typeface="Arial" pitchFamily="34" charset="0"/>
              </a:rPr>
              <a:t>RFC</a:t>
            </a:r>
            <a:r>
              <a:rPr lang="en-US" dirty="0">
                <a:latin typeface="Arial" pitchFamily="34" charset="0"/>
                <a:cs typeface="Arial" pitchFamily="34" charset="0"/>
              </a:rPr>
              <a:t> 4306.</a:t>
            </a:r>
          </a:p>
          <a:p>
            <a:pPr>
              <a:lnSpc>
                <a:spcPct val="120000"/>
              </a:lnSpc>
            </a:pPr>
            <a:r>
              <a:rPr lang="en-US" dirty="0">
                <a:latin typeface="Arial" pitchFamily="34" charset="0"/>
                <a:cs typeface="Arial" pitchFamily="34" charset="0"/>
              </a:rPr>
              <a:t>Đ</a:t>
            </a:r>
            <a:r>
              <a:rPr lang="vi-VN" dirty="0">
                <a:latin typeface="Arial" pitchFamily="34" charset="0"/>
                <a:cs typeface="Arial" pitchFamily="34" charset="0"/>
              </a:rPr>
              <a:t>ược phát triển nhằm giải quyết những vấn đề của IKEv1</a:t>
            </a:r>
            <a:endParaRPr lang="en-US" dirty="0">
              <a:latin typeface="Arial" pitchFamily="34" charset="0"/>
              <a:cs typeface="Arial" pitchFamily="34" charset="0"/>
            </a:endParaRPr>
          </a:p>
          <a:p>
            <a:pPr>
              <a:lnSpc>
                <a:spcPct val="120000"/>
              </a:lnSpc>
            </a:pPr>
            <a:r>
              <a:rPr lang="en-US" sz="2900" dirty="0" err="1">
                <a:latin typeface="Arial" pitchFamily="34" charset="0"/>
                <a:cs typeface="Arial" pitchFamily="34" charset="0"/>
              </a:rPr>
              <a:t>IKEv2</a:t>
            </a:r>
            <a:r>
              <a:rPr lang="en-US" sz="2900" dirty="0">
                <a:latin typeface="Arial" pitchFamily="34" charset="0"/>
                <a:cs typeface="Arial" pitchFamily="34" charset="0"/>
              </a:rPr>
              <a:t> </a:t>
            </a:r>
            <a:r>
              <a:rPr lang="en-US" sz="2900" dirty="0" err="1">
                <a:latin typeface="Arial" pitchFamily="34" charset="0"/>
                <a:cs typeface="Arial" pitchFamily="34" charset="0"/>
              </a:rPr>
              <a:t>cũng</a:t>
            </a:r>
            <a:r>
              <a:rPr lang="en-US" sz="2900" dirty="0">
                <a:latin typeface="Arial" pitchFamily="34" charset="0"/>
                <a:cs typeface="Arial" pitchFamily="34" charset="0"/>
              </a:rPr>
              <a:t> </a:t>
            </a:r>
            <a:r>
              <a:rPr lang="en-US" sz="2900" dirty="0" err="1">
                <a:latin typeface="Arial" pitchFamily="34" charset="0"/>
                <a:cs typeface="Arial" pitchFamily="34" charset="0"/>
              </a:rPr>
              <a:t>bao</a:t>
            </a:r>
            <a:r>
              <a:rPr lang="en-US" sz="2900" dirty="0">
                <a:latin typeface="Arial" pitchFamily="34" charset="0"/>
                <a:cs typeface="Arial" pitchFamily="34" charset="0"/>
              </a:rPr>
              <a:t> </a:t>
            </a:r>
            <a:r>
              <a:rPr lang="en-US" sz="2900" dirty="0" err="1">
                <a:latin typeface="Arial" pitchFamily="34" charset="0"/>
                <a:cs typeface="Arial" pitchFamily="34" charset="0"/>
              </a:rPr>
              <a:t>gồm</a:t>
            </a:r>
            <a:r>
              <a:rPr lang="en-US" sz="2900" dirty="0">
                <a:latin typeface="Arial" pitchFamily="34" charset="0"/>
                <a:cs typeface="Arial" pitchFamily="34" charset="0"/>
              </a:rPr>
              <a:t> </a:t>
            </a:r>
            <a:r>
              <a:rPr lang="en-US" sz="2900" dirty="0" err="1">
                <a:latin typeface="Arial" pitchFamily="34" charset="0"/>
                <a:cs typeface="Arial" pitchFamily="34" charset="0"/>
              </a:rPr>
              <a:t>hai</a:t>
            </a:r>
            <a:r>
              <a:rPr lang="en-US" sz="2900" dirty="0">
                <a:latin typeface="Arial" pitchFamily="34" charset="0"/>
                <a:cs typeface="Arial" pitchFamily="34" charset="0"/>
              </a:rPr>
              <a:t> </a:t>
            </a:r>
            <a:r>
              <a:rPr lang="en-US" sz="2900" dirty="0" err="1">
                <a:latin typeface="Arial" pitchFamily="34" charset="0"/>
                <a:cs typeface="Arial" pitchFamily="34" charset="0"/>
              </a:rPr>
              <a:t>pha</a:t>
            </a:r>
            <a:r>
              <a:rPr lang="en-US" sz="2900" dirty="0">
                <a:latin typeface="Arial" pitchFamily="34" charset="0"/>
                <a:cs typeface="Arial" pitchFamily="34" charset="0"/>
              </a:rPr>
              <a:t>. </a:t>
            </a:r>
          </a:p>
          <a:p>
            <a:pPr lvl="1">
              <a:lnSpc>
                <a:spcPct val="120000"/>
              </a:lnSpc>
            </a:pPr>
            <a:r>
              <a:rPr lang="en-US" sz="2500" dirty="0" err="1">
                <a:latin typeface="Arial" pitchFamily="34" charset="0"/>
                <a:cs typeface="Arial" pitchFamily="34" charset="0"/>
              </a:rPr>
              <a:t>Pha</a:t>
            </a:r>
            <a:r>
              <a:rPr lang="en-US" sz="2500" dirty="0">
                <a:latin typeface="Arial" pitchFamily="34" charset="0"/>
                <a:cs typeface="Arial" pitchFamily="34" charset="0"/>
              </a:rPr>
              <a:t> 1 </a:t>
            </a:r>
            <a:r>
              <a:rPr lang="en-US" sz="2500" dirty="0" err="1">
                <a:latin typeface="Arial" pitchFamily="34" charset="0"/>
                <a:cs typeface="Arial" pitchFamily="34" charset="0"/>
              </a:rPr>
              <a:t>gồm</a:t>
            </a:r>
            <a:r>
              <a:rPr lang="en-US" sz="2500" dirty="0">
                <a:latin typeface="Arial" pitchFamily="34" charset="0"/>
                <a:cs typeface="Arial" pitchFamily="34" charset="0"/>
              </a:rPr>
              <a:t> </a:t>
            </a:r>
            <a:r>
              <a:rPr lang="en-US" sz="2500" dirty="0" err="1">
                <a:latin typeface="Arial" pitchFamily="34" charset="0"/>
                <a:cs typeface="Arial" pitchFamily="34" charset="0"/>
              </a:rPr>
              <a:t>hai</a:t>
            </a:r>
            <a:r>
              <a:rPr lang="en-US" sz="2500" dirty="0">
                <a:latin typeface="Arial" pitchFamily="34" charset="0"/>
                <a:cs typeface="Arial" pitchFamily="34" charset="0"/>
              </a:rPr>
              <a:t> </a:t>
            </a:r>
            <a:r>
              <a:rPr lang="en-US" sz="2500" dirty="0" err="1">
                <a:latin typeface="Arial" pitchFamily="34" charset="0"/>
                <a:cs typeface="Arial" pitchFamily="34" charset="0"/>
              </a:rPr>
              <a:t>thủ</a:t>
            </a:r>
            <a:r>
              <a:rPr lang="en-US" sz="2500" dirty="0">
                <a:latin typeface="Arial" pitchFamily="34" charset="0"/>
                <a:cs typeface="Arial" pitchFamily="34" charset="0"/>
              </a:rPr>
              <a:t> </a:t>
            </a:r>
            <a:r>
              <a:rPr lang="en-US" sz="2500" dirty="0" err="1">
                <a:latin typeface="Arial" pitchFamily="34" charset="0"/>
                <a:cs typeface="Arial" pitchFamily="34" charset="0"/>
              </a:rPr>
              <a:t>tục</a:t>
            </a:r>
            <a:r>
              <a:rPr lang="en-US" sz="2500" dirty="0">
                <a:latin typeface="Arial" pitchFamily="34" charset="0"/>
                <a:cs typeface="Arial" pitchFamily="34" charset="0"/>
              </a:rPr>
              <a:t> </a:t>
            </a:r>
            <a:r>
              <a:rPr lang="en-US" sz="2500" dirty="0" err="1">
                <a:latin typeface="Arial" pitchFamily="34" charset="0"/>
                <a:cs typeface="Arial" pitchFamily="34" charset="0"/>
              </a:rPr>
              <a:t>IKE_SA_INIT</a:t>
            </a:r>
            <a:r>
              <a:rPr lang="en-US" sz="2500" dirty="0">
                <a:latin typeface="Arial" pitchFamily="34" charset="0"/>
                <a:cs typeface="Arial" pitchFamily="34" charset="0"/>
              </a:rPr>
              <a:t> </a:t>
            </a:r>
            <a:r>
              <a:rPr lang="en-US" sz="2500" dirty="0" err="1">
                <a:latin typeface="Arial" pitchFamily="34" charset="0"/>
                <a:cs typeface="Arial" pitchFamily="34" charset="0"/>
              </a:rPr>
              <a:t>và</a:t>
            </a:r>
            <a:r>
              <a:rPr lang="en-US" sz="2500" dirty="0">
                <a:latin typeface="Arial" pitchFamily="34" charset="0"/>
                <a:cs typeface="Arial" pitchFamily="34" charset="0"/>
              </a:rPr>
              <a:t> </a:t>
            </a:r>
            <a:r>
              <a:rPr lang="en-US" sz="2500" dirty="0" err="1">
                <a:latin typeface="Arial" pitchFamily="34" charset="0"/>
                <a:cs typeface="Arial" pitchFamily="34" charset="0"/>
              </a:rPr>
              <a:t>IKE_AUTH</a:t>
            </a:r>
            <a:r>
              <a:rPr lang="en-US" sz="2500" dirty="0">
                <a:latin typeface="Arial" pitchFamily="34" charset="0"/>
                <a:cs typeface="Arial" pitchFamily="34" charset="0"/>
              </a:rPr>
              <a:t>.</a:t>
            </a:r>
          </a:p>
          <a:p>
            <a:pPr lvl="1">
              <a:lnSpc>
                <a:spcPct val="120000"/>
              </a:lnSpc>
            </a:pPr>
            <a:r>
              <a:rPr lang="en-US" sz="2500" dirty="0" err="1">
                <a:latin typeface="Arial" pitchFamily="34" charset="0"/>
                <a:cs typeface="Arial" pitchFamily="34" charset="0"/>
              </a:rPr>
              <a:t>Pha</a:t>
            </a:r>
            <a:r>
              <a:rPr lang="en-US" sz="2500" dirty="0">
                <a:latin typeface="Arial" pitchFamily="34" charset="0"/>
                <a:cs typeface="Arial" pitchFamily="34" charset="0"/>
              </a:rPr>
              <a:t> 2 </a:t>
            </a:r>
            <a:r>
              <a:rPr lang="en-US" sz="2500" dirty="0" err="1">
                <a:latin typeface="Arial" pitchFamily="34" charset="0"/>
                <a:cs typeface="Arial" pitchFamily="34" charset="0"/>
              </a:rPr>
              <a:t>gồm</a:t>
            </a:r>
            <a:r>
              <a:rPr lang="en-US" sz="2500" dirty="0">
                <a:latin typeface="Arial" pitchFamily="34" charset="0"/>
                <a:cs typeface="Arial" pitchFamily="34" charset="0"/>
              </a:rPr>
              <a:t> </a:t>
            </a:r>
            <a:r>
              <a:rPr lang="en-US" sz="2500" dirty="0" err="1">
                <a:latin typeface="Arial" pitchFamily="34" charset="0"/>
                <a:cs typeface="Arial" pitchFamily="34" charset="0"/>
              </a:rPr>
              <a:t>thủ</a:t>
            </a:r>
            <a:r>
              <a:rPr lang="en-US" sz="2500" dirty="0">
                <a:latin typeface="Arial" pitchFamily="34" charset="0"/>
                <a:cs typeface="Arial" pitchFamily="34" charset="0"/>
              </a:rPr>
              <a:t> </a:t>
            </a:r>
            <a:r>
              <a:rPr lang="en-US" sz="2500" dirty="0" err="1">
                <a:latin typeface="Arial" pitchFamily="34" charset="0"/>
                <a:cs typeface="Arial" pitchFamily="34" charset="0"/>
              </a:rPr>
              <a:t>tục</a:t>
            </a:r>
            <a:r>
              <a:rPr lang="en-US" sz="2500" dirty="0">
                <a:latin typeface="Arial" pitchFamily="34" charset="0"/>
                <a:cs typeface="Arial" pitchFamily="34" charset="0"/>
              </a:rPr>
              <a:t> </a:t>
            </a:r>
            <a:r>
              <a:rPr lang="en-US" sz="2500" dirty="0" err="1">
                <a:latin typeface="Arial" pitchFamily="34" charset="0"/>
                <a:cs typeface="Arial" pitchFamily="34" charset="0"/>
              </a:rPr>
              <a:t>CREAT_CHILD_SA</a:t>
            </a:r>
            <a:r>
              <a:rPr lang="en-US" sz="2500" dirty="0">
                <a:latin typeface="Arial" pitchFamily="34" charset="0"/>
                <a:cs typeface="Arial" pitchFamily="34" charset="0"/>
              </a:rPr>
              <a:t> </a:t>
            </a:r>
            <a:r>
              <a:rPr lang="en-US" sz="2500" dirty="0" err="1">
                <a:latin typeface="Arial" pitchFamily="34" charset="0"/>
                <a:cs typeface="Arial" pitchFamily="34" charset="0"/>
              </a:rPr>
              <a:t>và</a:t>
            </a:r>
            <a:r>
              <a:rPr lang="en-US" sz="2500" dirty="0">
                <a:latin typeface="Arial" pitchFamily="34" charset="0"/>
                <a:cs typeface="Arial" pitchFamily="34" charset="0"/>
              </a:rPr>
              <a:t>/ </a:t>
            </a:r>
            <a:r>
              <a:rPr lang="en-US" sz="2500" dirty="0" err="1">
                <a:latin typeface="Arial" pitchFamily="34" charset="0"/>
                <a:cs typeface="Arial" pitchFamily="34" charset="0"/>
              </a:rPr>
              <a:t>hoặc</a:t>
            </a:r>
            <a:r>
              <a:rPr lang="en-US" sz="2500" dirty="0">
                <a:latin typeface="Arial" pitchFamily="34" charset="0"/>
                <a:cs typeface="Arial" pitchFamily="34" charset="0"/>
              </a:rPr>
              <a:t> </a:t>
            </a:r>
            <a:r>
              <a:rPr lang="en-US" sz="2500" dirty="0" err="1">
                <a:latin typeface="Arial" pitchFamily="34" charset="0"/>
                <a:cs typeface="Arial" pitchFamily="34" charset="0"/>
              </a:rPr>
              <a:t>có</a:t>
            </a:r>
            <a:r>
              <a:rPr lang="en-US" sz="2500" dirty="0">
                <a:latin typeface="Arial" pitchFamily="34" charset="0"/>
                <a:cs typeface="Arial" pitchFamily="34" charset="0"/>
              </a:rPr>
              <a:t> </a:t>
            </a:r>
            <a:r>
              <a:rPr lang="en-US" sz="2500" dirty="0" err="1">
                <a:latin typeface="Arial" pitchFamily="34" charset="0"/>
                <a:cs typeface="Arial" pitchFamily="34" charset="0"/>
              </a:rPr>
              <a:t>thêm</a:t>
            </a:r>
            <a:r>
              <a:rPr lang="en-US" sz="2500" dirty="0">
                <a:latin typeface="Arial" pitchFamily="34" charset="0"/>
                <a:cs typeface="Arial" pitchFamily="34" charset="0"/>
              </a:rPr>
              <a:t> </a:t>
            </a:r>
            <a:r>
              <a:rPr lang="en-US" sz="2500" dirty="0" err="1">
                <a:latin typeface="Arial" pitchFamily="34" charset="0"/>
                <a:cs typeface="Arial" pitchFamily="34" charset="0"/>
              </a:rPr>
              <a:t>thủ</a:t>
            </a:r>
            <a:r>
              <a:rPr lang="en-US" sz="2500" dirty="0">
                <a:latin typeface="Arial" pitchFamily="34" charset="0"/>
                <a:cs typeface="Arial" pitchFamily="34" charset="0"/>
              </a:rPr>
              <a:t> </a:t>
            </a:r>
            <a:r>
              <a:rPr lang="en-US" sz="2500" dirty="0" err="1">
                <a:latin typeface="Arial" pitchFamily="34" charset="0"/>
                <a:cs typeface="Arial" pitchFamily="34" charset="0"/>
              </a:rPr>
              <a:t>tục</a:t>
            </a:r>
            <a:r>
              <a:rPr lang="en-US" sz="2500" dirty="0">
                <a:latin typeface="Arial" pitchFamily="34" charset="0"/>
                <a:cs typeface="Arial" pitchFamily="34" charset="0"/>
              </a:rPr>
              <a:t> INFORMATION.</a:t>
            </a:r>
            <a:endParaRPr lang="en-US" sz="2900" dirty="0">
              <a:latin typeface="Arial" pitchFamily="34" charset="0"/>
              <a:cs typeface="Arial" pitchFamily="34" charset="0"/>
            </a:endParaRPr>
          </a:p>
          <a:p>
            <a:pPr>
              <a:lnSpc>
                <a:spcPct val="120000"/>
              </a:lnSpc>
            </a:pPr>
            <a:r>
              <a:rPr lang="en-US" sz="2900" dirty="0">
                <a:solidFill>
                  <a:srgbClr val="FF0000"/>
                </a:solidFill>
                <a:latin typeface="Arial" pitchFamily="34" charset="0"/>
                <a:cs typeface="Arial" pitchFamily="34" charset="0"/>
              </a:rPr>
              <a:t>(</a:t>
            </a:r>
            <a:r>
              <a:rPr lang="en-US" sz="2900" dirty="0" err="1">
                <a:solidFill>
                  <a:srgbClr val="FF0000"/>
                </a:solidFill>
                <a:latin typeface="Arial" pitchFamily="34" charset="0"/>
                <a:cs typeface="Arial" pitchFamily="34" charset="0"/>
              </a:rPr>
              <a:t>Sinh</a:t>
            </a:r>
            <a:r>
              <a:rPr lang="en-US" sz="2900" dirty="0">
                <a:solidFill>
                  <a:srgbClr val="FF0000"/>
                </a:solidFill>
                <a:latin typeface="Arial" pitchFamily="34" charset="0"/>
                <a:cs typeface="Arial" pitchFamily="34" charset="0"/>
              </a:rPr>
              <a:t> </a:t>
            </a:r>
            <a:r>
              <a:rPr lang="en-US" sz="2900" dirty="0" err="1">
                <a:solidFill>
                  <a:srgbClr val="FF0000"/>
                </a:solidFill>
                <a:latin typeface="Arial" pitchFamily="34" charset="0"/>
                <a:cs typeface="Arial" pitchFamily="34" charset="0"/>
              </a:rPr>
              <a:t>viên</a:t>
            </a:r>
            <a:r>
              <a:rPr lang="en-US" sz="2900" dirty="0">
                <a:solidFill>
                  <a:srgbClr val="FF0000"/>
                </a:solidFill>
                <a:latin typeface="Arial" pitchFamily="34" charset="0"/>
                <a:cs typeface="Arial" pitchFamily="34" charset="0"/>
              </a:rPr>
              <a:t> </a:t>
            </a:r>
            <a:r>
              <a:rPr lang="en-US" sz="2900" dirty="0" err="1">
                <a:solidFill>
                  <a:srgbClr val="FF0000"/>
                </a:solidFill>
                <a:latin typeface="Arial" pitchFamily="34" charset="0"/>
                <a:cs typeface="Arial" pitchFamily="34" charset="0"/>
              </a:rPr>
              <a:t>tham</a:t>
            </a:r>
            <a:r>
              <a:rPr lang="en-US" sz="2900" dirty="0">
                <a:solidFill>
                  <a:srgbClr val="FF0000"/>
                </a:solidFill>
                <a:latin typeface="Arial" pitchFamily="34" charset="0"/>
                <a:cs typeface="Arial" pitchFamily="34" charset="0"/>
              </a:rPr>
              <a:t> </a:t>
            </a:r>
            <a:r>
              <a:rPr lang="en-US" sz="2900" dirty="0" err="1">
                <a:solidFill>
                  <a:srgbClr val="FF0000"/>
                </a:solidFill>
                <a:latin typeface="Arial" pitchFamily="34" charset="0"/>
                <a:cs typeface="Arial" pitchFamily="34" charset="0"/>
              </a:rPr>
              <a:t>khảo</a:t>
            </a:r>
            <a:r>
              <a:rPr lang="en-US" sz="2900" dirty="0">
                <a:solidFill>
                  <a:srgbClr val="FF0000"/>
                </a:solidFill>
                <a:latin typeface="Arial" pitchFamily="34" charset="0"/>
                <a:cs typeface="Arial" pitchFamily="34" charset="0"/>
              </a:rPr>
              <a:t> </a:t>
            </a:r>
            <a:r>
              <a:rPr lang="en-US" sz="2900" dirty="0" err="1">
                <a:solidFill>
                  <a:srgbClr val="FF0000"/>
                </a:solidFill>
                <a:latin typeface="Arial" pitchFamily="34" charset="0"/>
                <a:cs typeface="Arial" pitchFamily="34" charset="0"/>
              </a:rPr>
              <a:t>thêm</a:t>
            </a:r>
            <a:r>
              <a:rPr lang="en-US" sz="2900" dirty="0">
                <a:solidFill>
                  <a:srgbClr val="FF0000"/>
                </a:solidFill>
                <a:latin typeface="Arial" pitchFamily="34" charset="0"/>
                <a:cs typeface="Arial" pitchFamily="34" charset="0"/>
              </a:rPr>
              <a:t> </a:t>
            </a:r>
            <a:r>
              <a:rPr lang="en-US" sz="2900" dirty="0" err="1">
                <a:solidFill>
                  <a:srgbClr val="FF0000"/>
                </a:solidFill>
                <a:latin typeface="Arial" pitchFamily="34" charset="0"/>
                <a:cs typeface="Arial" pitchFamily="34" charset="0"/>
              </a:rPr>
              <a:t>trong</a:t>
            </a:r>
            <a:r>
              <a:rPr lang="en-US" sz="2900" dirty="0">
                <a:solidFill>
                  <a:srgbClr val="FF0000"/>
                </a:solidFill>
                <a:latin typeface="Arial" pitchFamily="34" charset="0"/>
                <a:cs typeface="Arial" pitchFamily="34" charset="0"/>
              </a:rPr>
              <a:t> </a:t>
            </a:r>
            <a:r>
              <a:rPr lang="en-US" sz="2900" err="1">
                <a:solidFill>
                  <a:srgbClr val="FF0000"/>
                </a:solidFill>
                <a:latin typeface="Arial" pitchFamily="34" charset="0"/>
                <a:cs typeface="Arial" pitchFamily="34" charset="0"/>
              </a:rPr>
              <a:t>giáo</a:t>
            </a:r>
            <a:r>
              <a:rPr lang="en-US" sz="2900">
                <a:solidFill>
                  <a:srgbClr val="FF0000"/>
                </a:solidFill>
                <a:latin typeface="Arial" pitchFamily="34" charset="0"/>
                <a:cs typeface="Arial" pitchFamily="34" charset="0"/>
              </a:rPr>
              <a:t> </a:t>
            </a:r>
            <a:r>
              <a:rPr lang="en-US" sz="2900" smtClean="0">
                <a:solidFill>
                  <a:srgbClr val="FF0000"/>
                </a:solidFill>
                <a:latin typeface="Arial" pitchFamily="34" charset="0"/>
                <a:cs typeface="Arial" pitchFamily="34" charset="0"/>
              </a:rPr>
              <a:t>trình, trên mạng)</a:t>
            </a:r>
            <a:endParaRPr lang="en-US" sz="2900" dirty="0">
              <a:solidFill>
                <a:srgbClr val="FF0000"/>
              </a:solidFill>
              <a:latin typeface="Arial" pitchFamily="34" charset="0"/>
              <a:cs typeface="Arial" pitchFamily="34" charset="0"/>
            </a:endParaRPr>
          </a:p>
          <a:p>
            <a:pPr lvl="1">
              <a:lnSpc>
                <a:spcPct val="120000"/>
              </a:lnSpc>
            </a:pPr>
            <a:endParaRPr lang="en-US" sz="2900" dirty="0">
              <a:solidFill>
                <a:srgbClr val="FF0000"/>
              </a:solidFill>
              <a:latin typeface="Arial" pitchFamily="34" charset="0"/>
              <a:cs typeface="Arial" pitchFamily="34" charset="0"/>
            </a:endParaRPr>
          </a:p>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Tổng</a:t>
            </a:r>
            <a:r>
              <a:rPr lang="en-US" b="0" dirty="0">
                <a:latin typeface="Arial" pitchFamily="34" charset="0"/>
                <a:cs typeface="Arial" pitchFamily="34" charset="0"/>
              </a:rPr>
              <a:t> </a:t>
            </a:r>
            <a:r>
              <a:rPr lang="en-US" b="0" dirty="0" err="1">
                <a:latin typeface="Arial" pitchFamily="34" charset="0"/>
                <a:cs typeface="Arial" pitchFamily="34" charset="0"/>
              </a:rPr>
              <a:t>quan</a:t>
            </a:r>
            <a:r>
              <a:rPr lang="en-US" b="0" dirty="0">
                <a:latin typeface="Arial" pitchFamily="34" charset="0"/>
                <a:cs typeface="Arial" pitchFamily="34" charset="0"/>
              </a:rPr>
              <a:t> </a:t>
            </a:r>
            <a:r>
              <a:rPr lang="en-US" b="0" dirty="0" err="1">
                <a:latin typeface="Arial" pitchFamily="34" charset="0"/>
                <a:cs typeface="Arial" pitchFamily="34" charset="0"/>
              </a:rPr>
              <a:t>về</a:t>
            </a:r>
            <a:r>
              <a:rPr lang="en-US" b="0" dirty="0">
                <a:latin typeface="Arial" pitchFamily="34" charset="0"/>
                <a:cs typeface="Arial" pitchFamily="34" charset="0"/>
              </a:rPr>
              <a:t> </a:t>
            </a:r>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a:t>
            </a:r>
            <a:r>
              <a:rPr lang="en-US" b="0" dirty="0" err="1">
                <a:latin typeface="Arial" pitchFamily="34" charset="0"/>
                <a:cs typeface="Arial" pitchFamily="34" charset="0"/>
              </a:rPr>
              <a:t>IKEv2</a:t>
            </a:r>
            <a:endParaRPr lang="en-US" b="0"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97</a:t>
            </a:fld>
            <a:endParaRPr lang="ru-RU" dirty="0"/>
          </a:p>
        </p:txBody>
      </p:sp>
    </p:spTree>
    <p:extLst>
      <p:ext uri="{BB962C8B-B14F-4D97-AF65-F5344CB8AC3E}">
        <p14:creationId xmlns:p14="http://schemas.microsoft.com/office/powerpoint/2010/main" val="40095529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pPr algn="just"/>
            <a:r>
              <a:rPr lang="en-US" dirty="0" err="1">
                <a:solidFill>
                  <a:srgbClr val="0000FF"/>
                </a:solidFill>
              </a:rPr>
              <a:t>Được</a:t>
            </a:r>
            <a:r>
              <a:rPr lang="en-US" dirty="0">
                <a:solidFill>
                  <a:srgbClr val="0000FF"/>
                </a:solidFill>
              </a:rPr>
              <a:t> </a:t>
            </a:r>
            <a:r>
              <a:rPr lang="en-US" dirty="0" err="1">
                <a:solidFill>
                  <a:srgbClr val="0000FF"/>
                </a:solidFill>
              </a:rPr>
              <a:t>sử</a:t>
            </a:r>
            <a:r>
              <a:rPr lang="en-US" dirty="0">
                <a:solidFill>
                  <a:srgbClr val="0000FF"/>
                </a:solidFill>
              </a:rPr>
              <a:t> </a:t>
            </a:r>
            <a:r>
              <a:rPr lang="en-US" dirty="0" err="1">
                <a:solidFill>
                  <a:srgbClr val="0000FF"/>
                </a:solidFill>
              </a:rPr>
              <a:t>dụng</a:t>
            </a:r>
            <a:r>
              <a:rPr lang="en-US" dirty="0">
                <a:solidFill>
                  <a:srgbClr val="0000FF"/>
                </a:solidFill>
              </a:rPr>
              <a:t> </a:t>
            </a:r>
            <a:r>
              <a:rPr lang="en-US" dirty="0" err="1">
                <a:solidFill>
                  <a:srgbClr val="0000FF"/>
                </a:solidFill>
              </a:rPr>
              <a:t>rất</a:t>
            </a:r>
            <a:r>
              <a:rPr lang="en-US" dirty="0">
                <a:solidFill>
                  <a:srgbClr val="0000FF"/>
                </a:solidFill>
              </a:rPr>
              <a:t> </a:t>
            </a:r>
            <a:r>
              <a:rPr lang="en-US" dirty="0" err="1">
                <a:solidFill>
                  <a:srgbClr val="0000FF"/>
                </a:solidFill>
              </a:rPr>
              <a:t>rộng</a:t>
            </a:r>
            <a:r>
              <a:rPr lang="en-US" dirty="0">
                <a:solidFill>
                  <a:srgbClr val="0000FF"/>
                </a:solidFill>
              </a:rPr>
              <a:t> </a:t>
            </a:r>
            <a:r>
              <a:rPr lang="en-US" dirty="0" err="1">
                <a:solidFill>
                  <a:srgbClr val="0000FF"/>
                </a:solidFill>
              </a:rPr>
              <a:t>rãi</a:t>
            </a:r>
            <a:r>
              <a:rPr lang="en-US" dirty="0">
                <a:solidFill>
                  <a:srgbClr val="0000FF"/>
                </a:solidFill>
              </a:rPr>
              <a:t>.</a:t>
            </a:r>
          </a:p>
          <a:p>
            <a:pPr lvl="1" algn="just"/>
            <a:r>
              <a:rPr lang="en-US" dirty="0" err="1">
                <a:latin typeface="Arial" pitchFamily="34" charset="0"/>
              </a:rPr>
              <a:t>Sử</a:t>
            </a:r>
            <a:r>
              <a:rPr lang="en-US" dirty="0">
                <a:latin typeface="Arial" pitchFamily="34" charset="0"/>
              </a:rPr>
              <a:t> </a:t>
            </a:r>
            <a:r>
              <a:rPr lang="en-US" dirty="0" err="1">
                <a:latin typeface="Arial" pitchFamily="34" charset="0"/>
              </a:rPr>
              <a:t>dụng</a:t>
            </a:r>
            <a:r>
              <a:rPr lang="en-US" dirty="0">
                <a:latin typeface="Arial" pitchFamily="34" charset="0"/>
              </a:rPr>
              <a:t> </a:t>
            </a:r>
            <a:r>
              <a:rPr lang="en-US" dirty="0" err="1">
                <a:latin typeface="Arial" pitchFamily="34" charset="0"/>
              </a:rPr>
              <a:t>như</a:t>
            </a:r>
            <a:r>
              <a:rPr lang="en-US" dirty="0">
                <a:latin typeface="Arial" pitchFamily="34" charset="0"/>
              </a:rPr>
              <a:t> </a:t>
            </a:r>
            <a:r>
              <a:rPr lang="en-US" dirty="0" err="1">
                <a:latin typeface="Arial" pitchFamily="34" charset="0"/>
              </a:rPr>
              <a:t>một</a:t>
            </a:r>
            <a:r>
              <a:rPr lang="en-US" dirty="0">
                <a:latin typeface="Arial" pitchFamily="34" charset="0"/>
              </a:rPr>
              <a:t> </a:t>
            </a:r>
            <a:r>
              <a:rPr lang="en-US" dirty="0" err="1">
                <a:latin typeface="Arial" pitchFamily="34" charset="0"/>
              </a:rPr>
              <a:t>phần</a:t>
            </a:r>
            <a:r>
              <a:rPr lang="en-US" dirty="0">
                <a:latin typeface="Arial" pitchFamily="34" charset="0"/>
              </a:rPr>
              <a:t> </a:t>
            </a:r>
            <a:r>
              <a:rPr lang="en-US" dirty="0" err="1">
                <a:latin typeface="Arial" pitchFamily="34" charset="0"/>
              </a:rPr>
              <a:t>của</a:t>
            </a:r>
            <a:r>
              <a:rPr lang="en-US" dirty="0">
                <a:latin typeface="Arial" pitchFamily="34" charset="0"/>
              </a:rPr>
              <a:t> </a:t>
            </a:r>
            <a:r>
              <a:rPr lang="en-US" dirty="0" err="1">
                <a:latin typeface="Arial" pitchFamily="34" charset="0"/>
              </a:rPr>
              <a:t>bộ</a:t>
            </a:r>
            <a:r>
              <a:rPr lang="en-US" dirty="0">
                <a:latin typeface="Arial" pitchFamily="34" charset="0"/>
              </a:rPr>
              <a:t> </a:t>
            </a:r>
            <a:r>
              <a:rPr lang="en-US" dirty="0" err="1">
                <a:latin typeface="Arial" pitchFamily="34" charset="0"/>
              </a:rPr>
              <a:t>giao</a:t>
            </a:r>
            <a:r>
              <a:rPr lang="en-US" dirty="0">
                <a:latin typeface="Arial" pitchFamily="34" charset="0"/>
              </a:rPr>
              <a:t> </a:t>
            </a:r>
            <a:r>
              <a:rPr lang="en-US" dirty="0" err="1">
                <a:latin typeface="Arial" pitchFamily="34" charset="0"/>
              </a:rPr>
              <a:t>thức</a:t>
            </a:r>
            <a:r>
              <a:rPr lang="en-US" dirty="0">
                <a:latin typeface="Arial" pitchFamily="34" charset="0"/>
              </a:rPr>
              <a:t> </a:t>
            </a:r>
            <a:r>
              <a:rPr lang="en-US" dirty="0" err="1">
                <a:latin typeface="Arial" pitchFamily="34" charset="0"/>
              </a:rPr>
              <a:t>IPSec</a:t>
            </a:r>
            <a:r>
              <a:rPr lang="en-US" dirty="0">
                <a:latin typeface="Arial" pitchFamily="34" charset="0"/>
              </a:rPr>
              <a:t> - </a:t>
            </a:r>
            <a:r>
              <a:rPr lang="en-US" dirty="0" err="1">
                <a:latin typeface="Arial" pitchFamily="34" charset="0"/>
              </a:rPr>
              <a:t>có</a:t>
            </a:r>
            <a:r>
              <a:rPr lang="en-US" dirty="0">
                <a:latin typeface="Arial" pitchFamily="34" charset="0"/>
              </a:rPr>
              <a:t> </a:t>
            </a:r>
            <a:r>
              <a:rPr lang="en-US" dirty="0" err="1">
                <a:latin typeface="Arial" pitchFamily="34" charset="0"/>
              </a:rPr>
              <a:t>thể</a:t>
            </a:r>
            <a:r>
              <a:rPr lang="en-US" dirty="0">
                <a:latin typeface="Arial" pitchFamily="34" charset="0"/>
              </a:rPr>
              <a:t> </a:t>
            </a:r>
            <a:r>
              <a:rPr lang="en-US" dirty="0" err="1">
                <a:latin typeface="Arial" pitchFamily="34" charset="0"/>
              </a:rPr>
              <a:t>triển</a:t>
            </a:r>
            <a:r>
              <a:rPr lang="en-US" dirty="0">
                <a:latin typeface="Arial" pitchFamily="34" charset="0"/>
              </a:rPr>
              <a:t> </a:t>
            </a:r>
            <a:r>
              <a:rPr lang="en-US" dirty="0" err="1">
                <a:latin typeface="Arial" pitchFamily="34" charset="0"/>
              </a:rPr>
              <a:t>khai</a:t>
            </a:r>
            <a:r>
              <a:rPr lang="en-US" dirty="0">
                <a:latin typeface="Arial" pitchFamily="34" charset="0"/>
              </a:rPr>
              <a:t> </a:t>
            </a:r>
            <a:r>
              <a:rPr lang="en-US" err="1">
                <a:latin typeface="Arial" pitchFamily="34" charset="0"/>
              </a:rPr>
              <a:t>trên</a:t>
            </a:r>
            <a:r>
              <a:rPr lang="en-US">
                <a:latin typeface="Arial" pitchFamily="34" charset="0"/>
              </a:rPr>
              <a:t> </a:t>
            </a:r>
            <a:r>
              <a:rPr lang="en-US" smtClean="0">
                <a:latin typeface="Arial" pitchFamily="34" charset="0"/>
              </a:rPr>
              <a:t>Windows </a:t>
            </a:r>
            <a:r>
              <a:rPr lang="en-US">
                <a:latin typeface="Arial" pitchFamily="34" charset="0"/>
              </a:rPr>
              <a:t>Server 2008, Windows Server </a:t>
            </a:r>
            <a:r>
              <a:rPr lang="en-US" smtClean="0">
                <a:latin typeface="Arial" pitchFamily="34" charset="0"/>
              </a:rPr>
              <a:t>2012, </a:t>
            </a:r>
            <a:r>
              <a:rPr lang="en-US">
                <a:latin typeface="Arial" pitchFamily="34" charset="0"/>
              </a:rPr>
              <a:t>Windows Server </a:t>
            </a:r>
            <a:r>
              <a:rPr lang="en-US" smtClean="0">
                <a:latin typeface="Arial" pitchFamily="34" charset="0"/>
              </a:rPr>
              <a:t>2016, </a:t>
            </a:r>
            <a:r>
              <a:rPr lang="en-US">
                <a:latin typeface="Arial" pitchFamily="34" charset="0"/>
              </a:rPr>
              <a:t>Windows Server </a:t>
            </a:r>
            <a:r>
              <a:rPr lang="en-US" smtClean="0">
                <a:latin typeface="Arial" pitchFamily="34" charset="0"/>
              </a:rPr>
              <a:t>2019.</a:t>
            </a:r>
            <a:endParaRPr lang="en-US" dirty="0">
              <a:latin typeface="Arial" pitchFamily="34" charset="0"/>
            </a:endParaRPr>
          </a:p>
          <a:p>
            <a:pPr lvl="1" algn="just"/>
            <a:r>
              <a:rPr lang="en-US" dirty="0" err="1">
                <a:latin typeface="Arial" pitchFamily="34" charset="0"/>
              </a:rPr>
              <a:t>Trong</a:t>
            </a:r>
            <a:r>
              <a:rPr lang="en-US" dirty="0">
                <a:latin typeface="Arial" pitchFamily="34" charset="0"/>
              </a:rPr>
              <a:t> </a:t>
            </a:r>
            <a:r>
              <a:rPr lang="en-US" dirty="0" err="1">
                <a:latin typeface="Arial" pitchFamily="34" charset="0"/>
              </a:rPr>
              <a:t>các</a:t>
            </a:r>
            <a:r>
              <a:rPr lang="en-US" dirty="0">
                <a:latin typeface="Arial" pitchFamily="34" charset="0"/>
              </a:rPr>
              <a:t> </a:t>
            </a:r>
            <a:r>
              <a:rPr lang="en-US" dirty="0" err="1">
                <a:latin typeface="Arial" pitchFamily="34" charset="0"/>
              </a:rPr>
              <a:t>sản</a:t>
            </a:r>
            <a:r>
              <a:rPr lang="en-US" dirty="0">
                <a:latin typeface="Arial" pitchFamily="34" charset="0"/>
              </a:rPr>
              <a:t> </a:t>
            </a:r>
            <a:r>
              <a:rPr lang="en-US" dirty="0" err="1">
                <a:latin typeface="Arial" pitchFamily="34" charset="0"/>
              </a:rPr>
              <a:t>phẩm</a:t>
            </a:r>
            <a:r>
              <a:rPr lang="en-US" dirty="0">
                <a:latin typeface="Arial" pitchFamily="34" charset="0"/>
              </a:rPr>
              <a:t> </a:t>
            </a:r>
            <a:r>
              <a:rPr lang="en-US" dirty="0" err="1">
                <a:latin typeface="Arial" pitchFamily="34" charset="0"/>
              </a:rPr>
              <a:t>mã</a:t>
            </a:r>
            <a:r>
              <a:rPr lang="en-US" dirty="0">
                <a:latin typeface="Arial" pitchFamily="34" charset="0"/>
              </a:rPr>
              <a:t> </a:t>
            </a:r>
            <a:r>
              <a:rPr lang="en-US" dirty="0" err="1">
                <a:latin typeface="Arial" pitchFamily="34" charset="0"/>
              </a:rPr>
              <a:t>nguồn</a:t>
            </a:r>
            <a:r>
              <a:rPr lang="en-US" dirty="0">
                <a:latin typeface="Arial" pitchFamily="34" charset="0"/>
              </a:rPr>
              <a:t> </a:t>
            </a:r>
            <a:r>
              <a:rPr lang="en-US" dirty="0" err="1">
                <a:latin typeface="Arial" pitchFamily="34" charset="0"/>
              </a:rPr>
              <a:t>mở</a:t>
            </a:r>
            <a:r>
              <a:rPr lang="en-US" dirty="0">
                <a:latin typeface="Arial" pitchFamily="34" charset="0"/>
              </a:rPr>
              <a:t>.</a:t>
            </a:r>
          </a:p>
          <a:p>
            <a:pPr lvl="2" algn="just"/>
            <a:r>
              <a:rPr lang="en-US" dirty="0" err="1">
                <a:latin typeface="Arial" pitchFamily="34" charset="0"/>
              </a:rPr>
              <a:t>OpenIKEv2</a:t>
            </a:r>
            <a:r>
              <a:rPr lang="en-US" dirty="0">
                <a:latin typeface="Arial" pitchFamily="34" charset="0"/>
              </a:rPr>
              <a:t>.</a:t>
            </a:r>
          </a:p>
          <a:p>
            <a:pPr lvl="2" algn="just"/>
            <a:r>
              <a:rPr lang="en-US" dirty="0" err="1">
                <a:latin typeface="Arial" pitchFamily="34" charset="0"/>
              </a:rPr>
              <a:t>StrongSwan</a:t>
            </a:r>
            <a:r>
              <a:rPr lang="en-US" dirty="0">
                <a:latin typeface="Arial" pitchFamily="34" charset="0"/>
              </a:rPr>
              <a:t>.</a:t>
            </a:r>
          </a:p>
          <a:p>
            <a:pPr lvl="2" algn="just"/>
            <a:r>
              <a:rPr lang="en-US" dirty="0" err="1">
                <a:latin typeface="Arial" pitchFamily="34" charset="0"/>
              </a:rPr>
              <a:t>Openswan</a:t>
            </a:r>
            <a:r>
              <a:rPr lang="en-US" dirty="0">
                <a:latin typeface="Arial" pitchFamily="34" charset="0"/>
              </a:rPr>
              <a:t>.</a:t>
            </a:r>
          </a:p>
          <a:p>
            <a:pPr lvl="2" algn="just"/>
            <a:r>
              <a:rPr lang="en-US" dirty="0" err="1">
                <a:latin typeface="Arial" pitchFamily="34" charset="0"/>
              </a:rPr>
              <a:t>Racocon</a:t>
            </a:r>
            <a:r>
              <a:rPr lang="en-US" dirty="0">
                <a:latin typeface="Arial" pitchFamily="34" charset="0"/>
              </a:rPr>
              <a:t> </a:t>
            </a:r>
            <a:r>
              <a:rPr lang="en-US" dirty="0" err="1">
                <a:latin typeface="Arial" pitchFamily="34" charset="0"/>
              </a:rPr>
              <a:t>và</a:t>
            </a:r>
            <a:r>
              <a:rPr lang="en-US" dirty="0">
                <a:latin typeface="Arial" pitchFamily="34" charset="0"/>
              </a:rPr>
              <a:t> </a:t>
            </a:r>
            <a:r>
              <a:rPr lang="en-US" dirty="0" err="1">
                <a:latin typeface="Arial" pitchFamily="34" charset="0"/>
              </a:rPr>
              <a:t>Racocon2</a:t>
            </a:r>
            <a:r>
              <a:rPr lang="en-US" dirty="0">
                <a:latin typeface="Arial" pitchFamily="34" charset="0"/>
              </a:rPr>
              <a:t> </a:t>
            </a:r>
            <a:r>
              <a:rPr lang="en-US" dirty="0" err="1">
                <a:latin typeface="Arial" pitchFamily="34" charset="0"/>
              </a:rPr>
              <a:t>của</a:t>
            </a:r>
            <a:r>
              <a:rPr lang="en-US" dirty="0">
                <a:latin typeface="Arial" pitchFamily="34" charset="0"/>
              </a:rPr>
              <a:t> </a:t>
            </a:r>
            <a:r>
              <a:rPr lang="en-US" dirty="0" err="1">
                <a:latin typeface="Arial" pitchFamily="34" charset="0"/>
              </a:rPr>
              <a:t>dự</a:t>
            </a:r>
            <a:r>
              <a:rPr lang="en-US" dirty="0">
                <a:latin typeface="Arial" pitchFamily="34" charset="0"/>
              </a:rPr>
              <a:t> </a:t>
            </a:r>
            <a:r>
              <a:rPr lang="en-US" dirty="0" err="1">
                <a:latin typeface="Arial" pitchFamily="34" charset="0"/>
              </a:rPr>
              <a:t>án</a:t>
            </a:r>
            <a:r>
              <a:rPr lang="en-US" dirty="0">
                <a:latin typeface="Arial" pitchFamily="34" charset="0"/>
              </a:rPr>
              <a:t> </a:t>
            </a:r>
            <a:r>
              <a:rPr lang="en-US" dirty="0" err="1">
                <a:latin typeface="Arial" pitchFamily="34" charset="0"/>
              </a:rPr>
              <a:t>KAM</a:t>
            </a:r>
            <a:r>
              <a:rPr lang="en-US" dirty="0">
                <a:latin typeface="Arial" pitchFamily="34" charset="0"/>
              </a:rPr>
              <a:t>.</a:t>
            </a:r>
          </a:p>
          <a:p>
            <a:pPr lvl="2" algn="just"/>
            <a:r>
              <a:rPr lang="en-US" dirty="0">
                <a:latin typeface="Arial" pitchFamily="34" charset="0"/>
              </a:rPr>
              <a:t>…</a:t>
            </a:r>
          </a:p>
          <a:p>
            <a:pPr lvl="2" algn="just"/>
            <a:endParaRPr lang="en-US" dirty="0">
              <a:latin typeface="Arial" pitchFamily="34" charset="0"/>
            </a:endParaRPr>
          </a:p>
          <a:p>
            <a:endParaRPr lang="en-US" dirty="0"/>
          </a:p>
        </p:txBody>
      </p:sp>
      <p:sp>
        <p:nvSpPr>
          <p:cNvPr id="3" name="Title 2"/>
          <p:cNvSpPr>
            <a:spLocks noGrp="1"/>
          </p:cNvSpPr>
          <p:nvPr>
            <p:ph type="title"/>
          </p:nvPr>
        </p:nvSpPr>
        <p:spPr/>
        <p:txBody>
          <a:bodyPr/>
          <a:lstStyle/>
          <a:p>
            <a:r>
              <a:rPr lang="en-US" b="0" dirty="0" err="1">
                <a:latin typeface="Arial" pitchFamily="34" charset="0"/>
                <a:cs typeface="Arial" pitchFamily="34" charset="0"/>
              </a:rPr>
              <a:t>Ứng</a:t>
            </a:r>
            <a:r>
              <a:rPr lang="en-US" b="0" dirty="0">
                <a:latin typeface="Arial" pitchFamily="34" charset="0"/>
                <a:cs typeface="Arial" pitchFamily="34" charset="0"/>
              </a:rPr>
              <a:t> </a:t>
            </a:r>
            <a:r>
              <a:rPr lang="en-US" b="0" dirty="0" err="1">
                <a:latin typeface="Arial" pitchFamily="34" charset="0"/>
                <a:cs typeface="Arial" pitchFamily="34" charset="0"/>
              </a:rPr>
              <a:t>dụng</a:t>
            </a:r>
            <a:r>
              <a:rPr lang="en-US" b="0" dirty="0">
                <a:latin typeface="Arial" pitchFamily="34" charset="0"/>
                <a:cs typeface="Arial" pitchFamily="34" charset="0"/>
              </a:rPr>
              <a:t> </a:t>
            </a:r>
            <a:r>
              <a:rPr lang="en-US" b="0" dirty="0" err="1">
                <a:latin typeface="Arial" pitchFamily="34" charset="0"/>
                <a:cs typeface="Arial" pitchFamily="34" charset="0"/>
              </a:rPr>
              <a:t>của</a:t>
            </a:r>
            <a:r>
              <a:rPr lang="en-US" b="0" dirty="0">
                <a:latin typeface="Arial" pitchFamily="34" charset="0"/>
                <a:cs typeface="Arial" pitchFamily="34" charset="0"/>
              </a:rPr>
              <a:t> </a:t>
            </a:r>
            <a:r>
              <a:rPr lang="en-US" b="0" dirty="0" err="1">
                <a:latin typeface="Arial" pitchFamily="34" charset="0"/>
                <a:cs typeface="Arial" pitchFamily="34" charset="0"/>
              </a:rPr>
              <a:t>giao</a:t>
            </a:r>
            <a:r>
              <a:rPr lang="en-US" b="0" dirty="0">
                <a:latin typeface="Arial" pitchFamily="34" charset="0"/>
                <a:cs typeface="Arial" pitchFamily="34" charset="0"/>
              </a:rPr>
              <a:t> </a:t>
            </a:r>
            <a:r>
              <a:rPr lang="en-US" b="0" dirty="0" err="1">
                <a:latin typeface="Arial" pitchFamily="34" charset="0"/>
                <a:cs typeface="Arial" pitchFamily="34" charset="0"/>
              </a:rPr>
              <a:t>thức</a:t>
            </a:r>
            <a:r>
              <a:rPr lang="en-US" b="0" dirty="0">
                <a:latin typeface="Arial" pitchFamily="34" charset="0"/>
                <a:cs typeface="Arial" pitchFamily="34" charset="0"/>
              </a:rPr>
              <a:t> IKE.</a:t>
            </a:r>
          </a:p>
        </p:txBody>
      </p:sp>
      <p:sp>
        <p:nvSpPr>
          <p:cNvPr id="4" name="Slide Number Placeholder 3"/>
          <p:cNvSpPr>
            <a:spLocks noGrp="1"/>
          </p:cNvSpPr>
          <p:nvPr>
            <p:ph type="sldNum" sz="quarter" idx="12"/>
          </p:nvPr>
        </p:nvSpPr>
        <p:spPr/>
        <p:txBody>
          <a:bodyPr/>
          <a:lstStyle/>
          <a:p>
            <a:fld id="{3E15BD7C-E074-4D4A-84C3-500EE5B9C190}" type="slidenum">
              <a:rPr lang="ru-RU" smtClean="0"/>
              <a:pPr/>
              <a:t>98</a:t>
            </a:fld>
            <a:endParaRPr lang="ru-RU" dirty="0"/>
          </a:p>
        </p:txBody>
      </p:sp>
    </p:spTree>
    <p:extLst>
      <p:ext uri="{BB962C8B-B14F-4D97-AF65-F5344CB8AC3E}">
        <p14:creationId xmlns:p14="http://schemas.microsoft.com/office/powerpoint/2010/main" val="132944380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endParaRPr lang="en-US" dirty="0"/>
          </a:p>
        </p:txBody>
      </p:sp>
      <p:sp>
        <p:nvSpPr>
          <p:cNvPr id="3" name="Title 2"/>
          <p:cNvSpPr>
            <a:spLocks noGrp="1"/>
          </p:cNvSpPr>
          <p:nvPr>
            <p:ph type="title"/>
          </p:nvPr>
        </p:nvSpPr>
        <p:spPr/>
        <p:txBody>
          <a:bodyPr/>
          <a:lstStyle/>
          <a:p>
            <a:r>
              <a:rPr lang="en-US" dirty="0" err="1">
                <a:latin typeface="Arial" pitchFamily="34" charset="0"/>
                <a:cs typeface="Arial" pitchFamily="34" charset="0"/>
              </a:rPr>
              <a:t>Giao</a:t>
            </a:r>
            <a:r>
              <a:rPr lang="en-US" dirty="0">
                <a:latin typeface="Arial" pitchFamily="34" charset="0"/>
                <a:cs typeface="Arial" pitchFamily="34" charset="0"/>
              </a:rPr>
              <a:t> </a:t>
            </a:r>
            <a:r>
              <a:rPr lang="en-US" err="1">
                <a:latin typeface="Arial" pitchFamily="34" charset="0"/>
                <a:cs typeface="Arial" pitchFamily="34" charset="0"/>
              </a:rPr>
              <a:t>thức</a:t>
            </a:r>
            <a:r>
              <a:rPr lang="en-US">
                <a:latin typeface="Arial" pitchFamily="34" charset="0"/>
                <a:cs typeface="Arial" pitchFamily="34" charset="0"/>
              </a:rPr>
              <a:t> </a:t>
            </a:r>
            <a:r>
              <a:rPr lang="en-US" smtClean="0">
                <a:latin typeface="Arial" pitchFamily="34" charset="0"/>
                <a:cs typeface="Arial" pitchFamily="34" charset="0"/>
              </a:rPr>
              <a:t>IPSec (Tổng kết)</a:t>
            </a:r>
            <a:endParaRPr lang="en-US" dirty="0"/>
          </a:p>
        </p:txBody>
      </p:sp>
      <p:sp>
        <p:nvSpPr>
          <p:cNvPr id="4" name="Slide Number Placeholder 3"/>
          <p:cNvSpPr>
            <a:spLocks noGrp="1"/>
          </p:cNvSpPr>
          <p:nvPr>
            <p:ph type="sldNum" sz="quarter" idx="12"/>
          </p:nvPr>
        </p:nvSpPr>
        <p:spPr/>
        <p:txBody>
          <a:bodyPr/>
          <a:lstStyle/>
          <a:p>
            <a:fld id="{3E15BD7C-E074-4D4A-84C3-500EE5B9C190}" type="slidenum">
              <a:rPr lang="ru-RU" smtClean="0"/>
              <a:pPr/>
              <a:t>99</a:t>
            </a:fld>
            <a:endParaRPr lang="ru-RU" dirty="0"/>
          </a:p>
        </p:txBody>
      </p:sp>
      <p:sp>
        <p:nvSpPr>
          <p:cNvPr id="5" name="AutoShape 52"/>
          <p:cNvSpPr>
            <a:spLocks noChangeArrowheads="1"/>
          </p:cNvSpPr>
          <p:nvPr/>
        </p:nvSpPr>
        <p:spPr bwMode="gray">
          <a:xfrm>
            <a:off x="1612900" y="1143000"/>
            <a:ext cx="6921498" cy="584200"/>
          </a:xfrm>
          <a:prstGeom prst="roundRect">
            <a:avLst>
              <a:gd name="adj" fmla="val 50000"/>
            </a:avLst>
          </a:prstGeom>
          <a:noFill/>
          <a:ln w="28575" algn="ctr">
            <a:solidFill>
              <a:srgbClr val="FF9933"/>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3200" dirty="0" err="1">
                <a:latin typeface="Arial" pitchFamily="34" charset="0"/>
                <a:ea typeface="Tahoma" pitchFamily="34" charset="0"/>
                <a:cs typeface="Arial" pitchFamily="34" charset="0"/>
              </a:rPr>
              <a:t>Giới</a:t>
            </a:r>
            <a:r>
              <a:rPr lang="en-US" sz="3200" dirty="0">
                <a:latin typeface="Arial" pitchFamily="34" charset="0"/>
                <a:ea typeface="Tahoma" pitchFamily="34" charset="0"/>
                <a:cs typeface="Arial" pitchFamily="34" charset="0"/>
              </a:rPr>
              <a:t> </a:t>
            </a:r>
            <a:r>
              <a:rPr lang="en-US" sz="3200" dirty="0" err="1">
                <a:latin typeface="Arial" pitchFamily="34" charset="0"/>
                <a:ea typeface="Tahoma" pitchFamily="34" charset="0"/>
                <a:cs typeface="Arial" pitchFamily="34" charset="0"/>
              </a:rPr>
              <a:t>thiệu</a:t>
            </a:r>
            <a:r>
              <a:rPr lang="en-US" sz="3200" dirty="0">
                <a:latin typeface="Arial" pitchFamily="34" charset="0"/>
                <a:ea typeface="Tahoma" pitchFamily="34" charset="0"/>
                <a:cs typeface="Arial" pitchFamily="34" charset="0"/>
              </a:rPr>
              <a:t> </a:t>
            </a:r>
            <a:r>
              <a:rPr lang="en-US" sz="3200" dirty="0" err="1">
                <a:latin typeface="Arial" pitchFamily="34" charset="0"/>
                <a:ea typeface="Tahoma" pitchFamily="34" charset="0"/>
                <a:cs typeface="Arial" pitchFamily="34" charset="0"/>
              </a:rPr>
              <a:t>về</a:t>
            </a:r>
            <a:r>
              <a:rPr lang="en-US" sz="3200" dirty="0">
                <a:latin typeface="Arial" pitchFamily="34" charset="0"/>
                <a:ea typeface="Tahoma" pitchFamily="34" charset="0"/>
                <a:cs typeface="Arial" pitchFamily="34" charset="0"/>
              </a:rPr>
              <a:t> </a:t>
            </a:r>
            <a:r>
              <a:rPr lang="en-US" sz="3200" dirty="0" err="1">
                <a:latin typeface="Arial" pitchFamily="34" charset="0"/>
                <a:ea typeface="Tahoma" pitchFamily="34" charset="0"/>
                <a:cs typeface="Arial" pitchFamily="34" charset="0"/>
              </a:rPr>
              <a:t>IPSec</a:t>
            </a:r>
            <a:endParaRPr lang="en-US" sz="3200" dirty="0">
              <a:latin typeface="Arial" pitchFamily="34" charset="0"/>
              <a:ea typeface="Tahoma" pitchFamily="34" charset="0"/>
              <a:cs typeface="Arial" pitchFamily="34" charset="0"/>
            </a:endParaRPr>
          </a:p>
        </p:txBody>
      </p:sp>
      <p:sp>
        <p:nvSpPr>
          <p:cNvPr id="6" name="AutoShape 51"/>
          <p:cNvSpPr>
            <a:spLocks noChangeArrowheads="1"/>
          </p:cNvSpPr>
          <p:nvPr/>
        </p:nvSpPr>
        <p:spPr bwMode="gray">
          <a:xfrm>
            <a:off x="1600199" y="2860674"/>
            <a:ext cx="6934199" cy="593726"/>
          </a:xfrm>
          <a:prstGeom prst="roundRect">
            <a:avLst>
              <a:gd name="adj" fmla="val 50000"/>
            </a:avLst>
          </a:prstGeom>
          <a:noFill/>
          <a:ln w="28575" algn="ctr">
            <a:solidFill>
              <a:srgbClr val="00CC00"/>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endParaRPr lang="en-US" sz="3200" dirty="0" smtClean="0">
              <a:latin typeface="Arial" pitchFamily="34" charset="0"/>
              <a:ea typeface="Tahoma" pitchFamily="34" charset="0"/>
              <a:cs typeface="Arial" pitchFamily="34" charset="0"/>
            </a:endParaRPr>
          </a:p>
          <a:p>
            <a:pPr lvl="0"/>
            <a:r>
              <a:rPr lang="x-none" sz="3200" smtClean="0">
                <a:latin typeface="Arial" pitchFamily="34" charset="0"/>
                <a:ea typeface="Tahoma" pitchFamily="34" charset="0"/>
                <a:cs typeface="Arial" pitchFamily="34" charset="0"/>
              </a:rPr>
              <a:t>G</a:t>
            </a:r>
            <a:r>
              <a:rPr lang="en-US" sz="3200" dirty="0" err="1" smtClean="0">
                <a:latin typeface="Arial" pitchFamily="34" charset="0"/>
                <a:ea typeface="Tahoma" pitchFamily="34" charset="0"/>
                <a:cs typeface="Arial" pitchFamily="34" charset="0"/>
              </a:rPr>
              <a:t>iao</a:t>
            </a:r>
            <a:r>
              <a:rPr lang="en-US" sz="3200" dirty="0" smtClean="0">
                <a:latin typeface="Arial" pitchFamily="34" charset="0"/>
                <a:ea typeface="Tahoma" pitchFamily="34" charset="0"/>
                <a:cs typeface="Arial" pitchFamily="34" charset="0"/>
              </a:rPr>
              <a:t> </a:t>
            </a:r>
            <a:r>
              <a:rPr lang="en-US" sz="3200" dirty="0" err="1" smtClean="0">
                <a:latin typeface="Arial" pitchFamily="34" charset="0"/>
                <a:ea typeface="Tahoma" pitchFamily="34" charset="0"/>
                <a:cs typeface="Arial" pitchFamily="34" charset="0"/>
              </a:rPr>
              <a:t>thức</a:t>
            </a:r>
            <a:r>
              <a:rPr lang="en-US" sz="3200" dirty="0" smtClean="0">
                <a:latin typeface="Arial" pitchFamily="34" charset="0"/>
                <a:ea typeface="Tahoma" pitchFamily="34" charset="0"/>
                <a:cs typeface="Arial" pitchFamily="34" charset="0"/>
              </a:rPr>
              <a:t> </a:t>
            </a:r>
            <a:r>
              <a:rPr lang="en-US" sz="3200" dirty="0" err="1" smtClean="0">
                <a:latin typeface="Arial" pitchFamily="34" charset="0"/>
                <a:ea typeface="Tahoma" pitchFamily="34" charset="0"/>
                <a:cs typeface="Arial" pitchFamily="34" charset="0"/>
              </a:rPr>
              <a:t>xác</a:t>
            </a:r>
            <a:r>
              <a:rPr lang="en-US" sz="3200" dirty="0" smtClean="0">
                <a:latin typeface="Arial" pitchFamily="34" charset="0"/>
                <a:ea typeface="Tahoma" pitchFamily="34" charset="0"/>
                <a:cs typeface="Arial" pitchFamily="34" charset="0"/>
              </a:rPr>
              <a:t> </a:t>
            </a:r>
            <a:r>
              <a:rPr lang="en-US" sz="3200" dirty="0" err="1" smtClean="0">
                <a:latin typeface="Arial" pitchFamily="34" charset="0"/>
                <a:ea typeface="Tahoma" pitchFamily="34" charset="0"/>
                <a:cs typeface="Arial" pitchFamily="34" charset="0"/>
              </a:rPr>
              <a:t>thực</a:t>
            </a:r>
            <a:r>
              <a:rPr lang="en-US" sz="3200" dirty="0" smtClean="0">
                <a:latin typeface="Arial" pitchFamily="34" charset="0"/>
                <a:ea typeface="Tahoma" pitchFamily="34" charset="0"/>
                <a:cs typeface="Arial" pitchFamily="34" charset="0"/>
              </a:rPr>
              <a:t> </a:t>
            </a:r>
            <a:r>
              <a:rPr lang="en-US" sz="3200" dirty="0" err="1" smtClean="0">
                <a:latin typeface="Arial" pitchFamily="34" charset="0"/>
                <a:ea typeface="Tahoma" pitchFamily="34" charset="0"/>
                <a:cs typeface="Arial" pitchFamily="34" charset="0"/>
              </a:rPr>
              <a:t>tiêu</a:t>
            </a:r>
            <a:r>
              <a:rPr lang="en-US" sz="3200" dirty="0" smtClean="0">
                <a:latin typeface="Arial" pitchFamily="34" charset="0"/>
                <a:ea typeface="Tahoma" pitchFamily="34" charset="0"/>
                <a:cs typeface="Arial" pitchFamily="34" charset="0"/>
              </a:rPr>
              <a:t> </a:t>
            </a:r>
            <a:r>
              <a:rPr lang="en-US" sz="3200" dirty="0" err="1" smtClean="0">
                <a:latin typeface="Arial" pitchFamily="34" charset="0"/>
                <a:ea typeface="Tahoma" pitchFamily="34" charset="0"/>
                <a:cs typeface="Arial" pitchFamily="34" charset="0"/>
              </a:rPr>
              <a:t>đề</a:t>
            </a:r>
            <a:r>
              <a:rPr lang="en-US" sz="3200" dirty="0" smtClean="0">
                <a:latin typeface="Arial" pitchFamily="34" charset="0"/>
                <a:ea typeface="Tahoma" pitchFamily="34" charset="0"/>
                <a:cs typeface="Arial" pitchFamily="34" charset="0"/>
              </a:rPr>
              <a:t> (AH) </a:t>
            </a:r>
          </a:p>
          <a:p>
            <a:pPr lvl="0"/>
            <a:endParaRPr lang="en-US" sz="3200" dirty="0">
              <a:latin typeface="Arial" pitchFamily="34" charset="0"/>
              <a:ea typeface="Tahoma" pitchFamily="34" charset="0"/>
              <a:cs typeface="Arial" pitchFamily="34" charset="0"/>
            </a:endParaRPr>
          </a:p>
        </p:txBody>
      </p:sp>
      <p:grpSp>
        <p:nvGrpSpPr>
          <p:cNvPr id="7" name="Group 60"/>
          <p:cNvGrpSpPr>
            <a:grpSpLocks/>
          </p:cNvGrpSpPr>
          <p:nvPr/>
        </p:nvGrpSpPr>
        <p:grpSpPr bwMode="auto">
          <a:xfrm>
            <a:off x="1295399" y="2917826"/>
            <a:ext cx="499241" cy="495300"/>
            <a:chOff x="2078" y="1680"/>
            <a:chExt cx="1615" cy="1615"/>
          </a:xfrm>
        </p:grpSpPr>
        <p:sp>
          <p:nvSpPr>
            <p:cNvPr id="8"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 name="Oval 62"/>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 name="Oval 63"/>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1" name="Oval 64"/>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2" name="Oval 65"/>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3" name="Oval 66"/>
            <p:cNvSpPr>
              <a:spLocks noChangeArrowheads="1"/>
            </p:cNvSpPr>
            <p:nvPr/>
          </p:nvSpPr>
          <p:spPr bwMode="gray">
            <a:xfrm>
              <a:off x="2337" y="1939"/>
              <a:ext cx="1096" cy="1098"/>
            </a:xfrm>
            <a:prstGeom prst="ellipse">
              <a:avLst/>
            </a:prstGeom>
            <a:solidFill>
              <a:srgbClr val="00CC00"/>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14" name="AutoShape 51"/>
          <p:cNvSpPr>
            <a:spLocks noChangeArrowheads="1"/>
          </p:cNvSpPr>
          <p:nvPr/>
        </p:nvSpPr>
        <p:spPr bwMode="gray">
          <a:xfrm>
            <a:off x="1600200" y="2028827"/>
            <a:ext cx="6934199" cy="536573"/>
          </a:xfrm>
          <a:prstGeom prst="roundRect">
            <a:avLst>
              <a:gd name="adj" fmla="val 50000"/>
            </a:avLst>
          </a:prstGeom>
          <a:noFill/>
          <a:ln w="28575" algn="ctr">
            <a:solidFill>
              <a:srgbClr val="FF0000"/>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endParaRPr lang="en-US" sz="3200" dirty="0" smtClean="0">
              <a:latin typeface="Arial" pitchFamily="34" charset="0"/>
              <a:ea typeface="Tahoma" pitchFamily="34" charset="0"/>
              <a:cs typeface="Arial" pitchFamily="34" charset="0"/>
            </a:endParaRPr>
          </a:p>
          <a:p>
            <a:pPr lvl="0"/>
            <a:r>
              <a:rPr lang="en-US" sz="3200" dirty="0" err="1" smtClean="0">
                <a:latin typeface="Arial" pitchFamily="34" charset="0"/>
                <a:ea typeface="Tahoma" pitchFamily="34" charset="0"/>
                <a:cs typeface="Arial" pitchFamily="34" charset="0"/>
              </a:rPr>
              <a:t>Tổ</a:t>
            </a:r>
            <a:r>
              <a:rPr lang="en-US" sz="3200" dirty="0" smtClean="0">
                <a:latin typeface="Arial" pitchFamily="34" charset="0"/>
                <a:ea typeface="Tahoma" pitchFamily="34" charset="0"/>
                <a:cs typeface="Arial" pitchFamily="34" charset="0"/>
              </a:rPr>
              <a:t> </a:t>
            </a:r>
            <a:r>
              <a:rPr lang="en-US" sz="3200" dirty="0" err="1" smtClean="0">
                <a:latin typeface="Arial" pitchFamily="34" charset="0"/>
                <a:ea typeface="Tahoma" pitchFamily="34" charset="0"/>
                <a:cs typeface="Arial" pitchFamily="34" charset="0"/>
              </a:rPr>
              <a:t>hợp</a:t>
            </a:r>
            <a:r>
              <a:rPr lang="en-US" sz="3200" dirty="0" smtClean="0">
                <a:latin typeface="Arial" pitchFamily="34" charset="0"/>
                <a:ea typeface="Tahoma" pitchFamily="34" charset="0"/>
                <a:cs typeface="Arial" pitchFamily="34" charset="0"/>
              </a:rPr>
              <a:t> an </a:t>
            </a:r>
            <a:r>
              <a:rPr lang="en-US" sz="3200" dirty="0" err="1" smtClean="0">
                <a:latin typeface="Arial" pitchFamily="34" charset="0"/>
                <a:ea typeface="Tahoma" pitchFamily="34" charset="0"/>
                <a:cs typeface="Arial" pitchFamily="34" charset="0"/>
              </a:rPr>
              <a:t>toàn</a:t>
            </a:r>
            <a:r>
              <a:rPr lang="en-US" sz="3200" dirty="0" smtClean="0">
                <a:latin typeface="Arial" pitchFamily="34" charset="0"/>
                <a:ea typeface="Tahoma" pitchFamily="34" charset="0"/>
                <a:cs typeface="Arial" pitchFamily="34" charset="0"/>
              </a:rPr>
              <a:t> (SA) </a:t>
            </a:r>
            <a:r>
              <a:rPr lang="en-US" sz="3200" dirty="0" err="1" smtClean="0">
                <a:latin typeface="Arial" pitchFamily="34" charset="0"/>
                <a:ea typeface="Tahoma" pitchFamily="34" charset="0"/>
                <a:cs typeface="Arial" pitchFamily="34" charset="0"/>
              </a:rPr>
              <a:t>trong</a:t>
            </a:r>
            <a:r>
              <a:rPr lang="en-US" sz="3200" dirty="0" smtClean="0">
                <a:latin typeface="Arial" pitchFamily="34" charset="0"/>
                <a:ea typeface="Tahoma" pitchFamily="34" charset="0"/>
                <a:cs typeface="Arial" pitchFamily="34" charset="0"/>
              </a:rPr>
              <a:t> </a:t>
            </a:r>
            <a:r>
              <a:rPr lang="en-US" sz="3200" dirty="0" err="1" smtClean="0">
                <a:latin typeface="Arial" pitchFamily="34" charset="0"/>
                <a:ea typeface="Tahoma" pitchFamily="34" charset="0"/>
                <a:cs typeface="Arial" pitchFamily="34" charset="0"/>
              </a:rPr>
              <a:t>IPSec</a:t>
            </a:r>
            <a:endParaRPr lang="en-US" sz="3200" dirty="0" smtClean="0">
              <a:latin typeface="Arial" pitchFamily="34" charset="0"/>
              <a:ea typeface="Tahoma" pitchFamily="34" charset="0"/>
              <a:cs typeface="Arial" pitchFamily="34" charset="0"/>
            </a:endParaRPr>
          </a:p>
          <a:p>
            <a:pPr lvl="0"/>
            <a:endParaRPr lang="en-US" sz="3200" dirty="0">
              <a:latin typeface="Arial" pitchFamily="34" charset="0"/>
              <a:ea typeface="Tahoma" pitchFamily="34" charset="0"/>
              <a:cs typeface="Arial" pitchFamily="34" charset="0"/>
            </a:endParaRPr>
          </a:p>
        </p:txBody>
      </p:sp>
      <p:sp>
        <p:nvSpPr>
          <p:cNvPr id="15" name="AutoShape 51"/>
          <p:cNvSpPr>
            <a:spLocks noChangeArrowheads="1"/>
          </p:cNvSpPr>
          <p:nvPr/>
        </p:nvSpPr>
        <p:spPr bwMode="gray">
          <a:xfrm>
            <a:off x="1600201" y="3733800"/>
            <a:ext cx="6934197" cy="540056"/>
          </a:xfrm>
          <a:prstGeom prst="roundRect">
            <a:avLst>
              <a:gd name="adj" fmla="val 50000"/>
            </a:avLst>
          </a:prstGeom>
          <a:noFill/>
          <a:ln w="28575" algn="ctr">
            <a:solidFill>
              <a:srgbClr val="7030A0"/>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endParaRPr lang="en-US" sz="3200" dirty="0" smtClean="0">
              <a:latin typeface="Arial" pitchFamily="34" charset="0"/>
              <a:ea typeface="Tahoma" pitchFamily="34" charset="0"/>
              <a:cs typeface="Arial" pitchFamily="34" charset="0"/>
            </a:endParaRPr>
          </a:p>
          <a:p>
            <a:pPr lvl="0"/>
            <a:r>
              <a:rPr lang="x-none" sz="3200" smtClean="0">
                <a:latin typeface="Arial" pitchFamily="34" charset="0"/>
                <a:ea typeface="Tahoma" pitchFamily="34" charset="0"/>
                <a:cs typeface="Arial" pitchFamily="34" charset="0"/>
              </a:rPr>
              <a:t>G</a:t>
            </a:r>
            <a:r>
              <a:rPr lang="en-US" sz="3200" dirty="0" err="1" smtClean="0">
                <a:latin typeface="Arial" pitchFamily="34" charset="0"/>
                <a:ea typeface="Tahoma" pitchFamily="34" charset="0"/>
                <a:cs typeface="Arial" pitchFamily="34" charset="0"/>
              </a:rPr>
              <a:t>iao</a:t>
            </a:r>
            <a:r>
              <a:rPr lang="en-US" sz="3200" dirty="0" smtClean="0">
                <a:latin typeface="Arial" pitchFamily="34" charset="0"/>
                <a:ea typeface="Tahoma" pitchFamily="34" charset="0"/>
                <a:cs typeface="Arial" pitchFamily="34" charset="0"/>
              </a:rPr>
              <a:t> </a:t>
            </a:r>
            <a:r>
              <a:rPr lang="en-US" sz="3200" dirty="0" err="1" smtClean="0">
                <a:latin typeface="Arial" pitchFamily="34" charset="0"/>
                <a:ea typeface="Tahoma" pitchFamily="34" charset="0"/>
                <a:cs typeface="Arial" pitchFamily="34" charset="0"/>
              </a:rPr>
              <a:t>thức</a:t>
            </a:r>
            <a:r>
              <a:rPr lang="en-US" sz="3200" dirty="0" smtClean="0">
                <a:latin typeface="Arial" pitchFamily="34" charset="0"/>
                <a:ea typeface="Tahoma" pitchFamily="34" charset="0"/>
                <a:cs typeface="Arial" pitchFamily="34" charset="0"/>
              </a:rPr>
              <a:t> ESP</a:t>
            </a:r>
            <a:endParaRPr lang="en-US" sz="3200" b="1" dirty="0" smtClean="0">
              <a:solidFill>
                <a:schemeClr val="tx2"/>
              </a:solidFill>
              <a:latin typeface="Arial" pitchFamily="34" charset="0"/>
              <a:ea typeface="Tahoma" pitchFamily="34" charset="0"/>
              <a:cs typeface="Arial" pitchFamily="34" charset="0"/>
            </a:endParaRPr>
          </a:p>
          <a:p>
            <a:pPr lvl="0"/>
            <a:endParaRPr lang="en-US" sz="3200" dirty="0">
              <a:latin typeface="Arial" pitchFamily="34" charset="0"/>
              <a:ea typeface="Tahoma" pitchFamily="34" charset="0"/>
              <a:cs typeface="Arial" pitchFamily="34" charset="0"/>
            </a:endParaRPr>
          </a:p>
        </p:txBody>
      </p:sp>
      <p:sp>
        <p:nvSpPr>
          <p:cNvPr id="16" name="AutoShape 51"/>
          <p:cNvSpPr>
            <a:spLocks noChangeArrowheads="1"/>
          </p:cNvSpPr>
          <p:nvPr/>
        </p:nvSpPr>
        <p:spPr bwMode="gray">
          <a:xfrm>
            <a:off x="1600201" y="4495800"/>
            <a:ext cx="6934197" cy="514601"/>
          </a:xfrm>
          <a:prstGeom prst="roundRect">
            <a:avLst>
              <a:gd name="adj" fmla="val 50000"/>
            </a:avLst>
          </a:prstGeom>
          <a:noFill/>
          <a:ln w="28575" algn="ctr">
            <a:solidFill>
              <a:srgbClr val="FF33CC"/>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endParaRPr lang="en-US" sz="3200" dirty="0" smtClean="0">
              <a:latin typeface="Arial" pitchFamily="34" charset="0"/>
              <a:ea typeface="Tahoma" pitchFamily="34" charset="0"/>
              <a:cs typeface="Arial" pitchFamily="34" charset="0"/>
            </a:endParaRPr>
          </a:p>
          <a:p>
            <a:endParaRPr lang="en-US" sz="3200" dirty="0">
              <a:latin typeface="Arial" pitchFamily="34" charset="0"/>
              <a:ea typeface="Tahoma" pitchFamily="34" charset="0"/>
              <a:cs typeface="Arial" pitchFamily="34" charset="0"/>
            </a:endParaRPr>
          </a:p>
          <a:p>
            <a:r>
              <a:rPr lang="en-US" sz="3200" dirty="0" err="1" smtClean="0">
                <a:latin typeface="Arial" pitchFamily="34" charset="0"/>
                <a:ea typeface="Tahoma" pitchFamily="34" charset="0"/>
                <a:cs typeface="Arial" pitchFamily="34" charset="0"/>
              </a:rPr>
              <a:t>Sự</a:t>
            </a:r>
            <a:r>
              <a:rPr lang="en-US" sz="3200" dirty="0" smtClean="0">
                <a:latin typeface="Arial" pitchFamily="34" charset="0"/>
                <a:ea typeface="Tahoma" pitchFamily="34" charset="0"/>
                <a:cs typeface="Arial" pitchFamily="34" charset="0"/>
              </a:rPr>
              <a:t> </a:t>
            </a:r>
            <a:r>
              <a:rPr lang="en-US" sz="3200" dirty="0" err="1">
                <a:latin typeface="Arial" pitchFamily="34" charset="0"/>
                <a:ea typeface="Tahoma" pitchFamily="34" charset="0"/>
                <a:cs typeface="Arial" pitchFamily="34" charset="0"/>
              </a:rPr>
              <a:t>kết</a:t>
            </a:r>
            <a:r>
              <a:rPr lang="en-US" sz="3200" dirty="0">
                <a:latin typeface="Arial" pitchFamily="34" charset="0"/>
                <a:ea typeface="Tahoma" pitchFamily="34" charset="0"/>
                <a:cs typeface="Arial" pitchFamily="34" charset="0"/>
              </a:rPr>
              <a:t> </a:t>
            </a:r>
            <a:r>
              <a:rPr lang="en-US" sz="3200" dirty="0" err="1">
                <a:latin typeface="Arial" pitchFamily="34" charset="0"/>
                <a:ea typeface="Tahoma" pitchFamily="34" charset="0"/>
                <a:cs typeface="Arial" pitchFamily="34" charset="0"/>
              </a:rPr>
              <a:t>hợp</a:t>
            </a:r>
            <a:r>
              <a:rPr lang="en-US" sz="3200" dirty="0">
                <a:latin typeface="Arial" pitchFamily="34" charset="0"/>
                <a:ea typeface="Tahoma" pitchFamily="34" charset="0"/>
                <a:cs typeface="Arial" pitchFamily="34" charset="0"/>
              </a:rPr>
              <a:t> </a:t>
            </a:r>
            <a:r>
              <a:rPr lang="en-US" sz="3200" dirty="0" err="1">
                <a:latin typeface="Arial" pitchFamily="34" charset="0"/>
                <a:ea typeface="Tahoma" pitchFamily="34" charset="0"/>
                <a:cs typeface="Arial" pitchFamily="34" charset="0"/>
              </a:rPr>
              <a:t>của</a:t>
            </a:r>
            <a:r>
              <a:rPr lang="en-US" sz="3200" dirty="0">
                <a:latin typeface="Arial" pitchFamily="34" charset="0"/>
                <a:ea typeface="Tahoma" pitchFamily="34" charset="0"/>
                <a:cs typeface="Arial" pitchFamily="34" charset="0"/>
              </a:rPr>
              <a:t> AH </a:t>
            </a:r>
            <a:r>
              <a:rPr lang="en-US" sz="3200" dirty="0" err="1">
                <a:latin typeface="Arial" pitchFamily="34" charset="0"/>
                <a:ea typeface="Tahoma" pitchFamily="34" charset="0"/>
                <a:cs typeface="Arial" pitchFamily="34" charset="0"/>
              </a:rPr>
              <a:t>và</a:t>
            </a:r>
            <a:r>
              <a:rPr lang="en-US" sz="3200" dirty="0">
                <a:latin typeface="Arial" pitchFamily="34" charset="0"/>
                <a:ea typeface="Tahoma" pitchFamily="34" charset="0"/>
                <a:cs typeface="Arial" pitchFamily="34" charset="0"/>
              </a:rPr>
              <a:t> ESP</a:t>
            </a:r>
          </a:p>
          <a:p>
            <a:pPr lvl="0"/>
            <a:endParaRPr lang="en-US" sz="3200" b="1" dirty="0" smtClean="0">
              <a:solidFill>
                <a:schemeClr val="tx2"/>
              </a:solidFill>
              <a:latin typeface="Arial" pitchFamily="34" charset="0"/>
              <a:ea typeface="Tahoma" pitchFamily="34" charset="0"/>
              <a:cs typeface="Arial" pitchFamily="34" charset="0"/>
            </a:endParaRPr>
          </a:p>
          <a:p>
            <a:pPr lvl="0"/>
            <a:endParaRPr lang="en-US" sz="3200" dirty="0">
              <a:latin typeface="Arial" pitchFamily="34" charset="0"/>
              <a:ea typeface="Tahoma" pitchFamily="34" charset="0"/>
              <a:cs typeface="Arial" pitchFamily="34" charset="0"/>
            </a:endParaRPr>
          </a:p>
        </p:txBody>
      </p:sp>
      <p:sp>
        <p:nvSpPr>
          <p:cNvPr id="17" name="AutoShape 51"/>
          <p:cNvSpPr>
            <a:spLocks noChangeArrowheads="1"/>
          </p:cNvSpPr>
          <p:nvPr/>
        </p:nvSpPr>
        <p:spPr bwMode="gray">
          <a:xfrm>
            <a:off x="1600201" y="5352799"/>
            <a:ext cx="6934197" cy="514601"/>
          </a:xfrm>
          <a:prstGeom prst="roundRect">
            <a:avLst>
              <a:gd name="adj" fmla="val 50000"/>
            </a:avLst>
          </a:prstGeom>
          <a:noFill/>
          <a:ln w="28575" algn="ctr">
            <a:solidFill>
              <a:srgbClr val="000099"/>
            </a:solidFill>
            <a:round/>
            <a:headEnd/>
            <a:tailEnd/>
          </a:ln>
          <a:effectLst/>
          <a:extLst>
            <a:ext uri="{909E8E84-426E-40DD-AFC4-6F175D3DCCD1}">
              <a14:hiddenFill xmlns:a14="http://schemas.microsoft.com/office/drawing/2010/main">
                <a:gradFill rotWithShape="1">
                  <a:gsLst>
                    <a:gs pos="0">
                      <a:schemeClr val="hlink">
                        <a:gamma/>
                        <a:tint val="0"/>
                        <a:invGamma/>
                      </a:schemeClr>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lvl="0"/>
            <a:endParaRPr lang="en-US" sz="3200" dirty="0" smtClean="0">
              <a:latin typeface="Arial" pitchFamily="34" charset="0"/>
              <a:ea typeface="Tahoma" pitchFamily="34" charset="0"/>
              <a:cs typeface="Arial" pitchFamily="34" charset="0"/>
            </a:endParaRPr>
          </a:p>
          <a:p>
            <a:endParaRPr lang="en-US" sz="3200" dirty="0">
              <a:latin typeface="Arial" pitchFamily="34" charset="0"/>
              <a:ea typeface="Tahoma" pitchFamily="34" charset="0"/>
              <a:cs typeface="Arial" pitchFamily="34" charset="0"/>
            </a:endParaRPr>
          </a:p>
          <a:p>
            <a:pPr marL="0" lvl="1"/>
            <a:endParaRPr lang="en-US" sz="3200" dirty="0" smtClean="0">
              <a:latin typeface="Arial" pitchFamily="34" charset="0"/>
              <a:ea typeface="Tahoma" pitchFamily="34" charset="0"/>
              <a:cs typeface="Arial" pitchFamily="34" charset="0"/>
            </a:endParaRPr>
          </a:p>
          <a:p>
            <a:pPr marL="0" lvl="1"/>
            <a:r>
              <a:rPr lang="en-US" sz="3200" dirty="0" err="1" smtClean="0">
                <a:latin typeface="Arial" pitchFamily="34" charset="0"/>
                <a:ea typeface="Tahoma" pitchFamily="34" charset="0"/>
                <a:cs typeface="Arial" pitchFamily="34" charset="0"/>
              </a:rPr>
              <a:t>Giao</a:t>
            </a:r>
            <a:r>
              <a:rPr lang="en-US" sz="3200" dirty="0" smtClean="0">
                <a:latin typeface="Arial" pitchFamily="34" charset="0"/>
                <a:ea typeface="Tahoma" pitchFamily="34" charset="0"/>
                <a:cs typeface="Arial" pitchFamily="34" charset="0"/>
              </a:rPr>
              <a:t> </a:t>
            </a:r>
            <a:r>
              <a:rPr lang="en-US" sz="3200" dirty="0" err="1">
                <a:latin typeface="Arial" pitchFamily="34" charset="0"/>
                <a:ea typeface="Tahoma" pitchFamily="34" charset="0"/>
                <a:cs typeface="Arial" pitchFamily="34" charset="0"/>
              </a:rPr>
              <a:t>thức</a:t>
            </a:r>
            <a:r>
              <a:rPr lang="en-US" sz="3200" dirty="0">
                <a:latin typeface="Arial" pitchFamily="34" charset="0"/>
                <a:ea typeface="Tahoma" pitchFamily="34" charset="0"/>
                <a:cs typeface="Arial" pitchFamily="34" charset="0"/>
              </a:rPr>
              <a:t> </a:t>
            </a:r>
            <a:r>
              <a:rPr lang="en-US" sz="3200" dirty="0" err="1">
                <a:latin typeface="Arial" pitchFamily="34" charset="0"/>
                <a:ea typeface="Tahoma" pitchFamily="34" charset="0"/>
                <a:cs typeface="Arial" pitchFamily="34" charset="0"/>
              </a:rPr>
              <a:t>trao</a:t>
            </a:r>
            <a:r>
              <a:rPr lang="en-US" sz="3200" dirty="0">
                <a:latin typeface="Arial" pitchFamily="34" charset="0"/>
                <a:ea typeface="Tahoma" pitchFamily="34" charset="0"/>
                <a:cs typeface="Arial" pitchFamily="34" charset="0"/>
              </a:rPr>
              <a:t> </a:t>
            </a:r>
            <a:r>
              <a:rPr lang="en-US" sz="3200" dirty="0" err="1">
                <a:latin typeface="Arial" pitchFamily="34" charset="0"/>
                <a:ea typeface="Tahoma" pitchFamily="34" charset="0"/>
                <a:cs typeface="Arial" pitchFamily="34" charset="0"/>
              </a:rPr>
              <a:t>đổi</a:t>
            </a:r>
            <a:r>
              <a:rPr lang="en-US" sz="3200" dirty="0">
                <a:latin typeface="Arial" pitchFamily="34" charset="0"/>
                <a:ea typeface="Tahoma" pitchFamily="34" charset="0"/>
                <a:cs typeface="Arial" pitchFamily="34" charset="0"/>
              </a:rPr>
              <a:t> </a:t>
            </a:r>
            <a:r>
              <a:rPr lang="en-US" sz="3200" dirty="0" err="1">
                <a:latin typeface="Arial" pitchFamily="34" charset="0"/>
                <a:ea typeface="Tahoma" pitchFamily="34" charset="0"/>
                <a:cs typeface="Arial" pitchFamily="34" charset="0"/>
              </a:rPr>
              <a:t>khóa</a:t>
            </a:r>
            <a:r>
              <a:rPr lang="en-US" sz="3200" dirty="0">
                <a:latin typeface="Arial" pitchFamily="34" charset="0"/>
                <a:ea typeface="Tahoma" pitchFamily="34" charset="0"/>
                <a:cs typeface="Arial" pitchFamily="34" charset="0"/>
              </a:rPr>
              <a:t> IKE</a:t>
            </a:r>
          </a:p>
          <a:p>
            <a:endParaRPr lang="en-US" sz="3200" dirty="0">
              <a:latin typeface="Arial" pitchFamily="34" charset="0"/>
              <a:ea typeface="Tahoma" pitchFamily="34" charset="0"/>
              <a:cs typeface="Arial" pitchFamily="34" charset="0"/>
            </a:endParaRPr>
          </a:p>
          <a:p>
            <a:pPr lvl="0"/>
            <a:endParaRPr lang="en-US" sz="3200" dirty="0" smtClean="0">
              <a:solidFill>
                <a:schemeClr val="tx2"/>
              </a:solidFill>
              <a:latin typeface="Arial" pitchFamily="34" charset="0"/>
              <a:ea typeface="Tahoma" pitchFamily="34" charset="0"/>
              <a:cs typeface="Arial" pitchFamily="34" charset="0"/>
            </a:endParaRPr>
          </a:p>
          <a:p>
            <a:pPr lvl="0"/>
            <a:endParaRPr lang="en-US" sz="3200" dirty="0">
              <a:latin typeface="Arial" pitchFamily="34" charset="0"/>
              <a:ea typeface="Tahoma" pitchFamily="34" charset="0"/>
              <a:cs typeface="Arial" pitchFamily="34" charset="0"/>
            </a:endParaRPr>
          </a:p>
        </p:txBody>
      </p:sp>
    </p:spTree>
    <p:extLst>
      <p:ext uri="{BB962C8B-B14F-4D97-AF65-F5344CB8AC3E}">
        <p14:creationId xmlns:p14="http://schemas.microsoft.com/office/powerpoint/2010/main" val="204990268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theme/theme1.xml><?xml version="1.0" encoding="utf-8"?>
<a:theme xmlns:a="http://schemas.openxmlformats.org/drawingml/2006/main" name="Slide bài giảng">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Slide bài giảng" id="{A0B5556A-4885-42EF-8F49-F843A0B4F3F7}" vid="{10BE109A-98D9-4328-B08E-629F0855A8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Slide bài giảng</Template>
  <TotalTime>4544</TotalTime>
  <Words>5460</Words>
  <Application>Microsoft Office PowerPoint</Application>
  <PresentationFormat>On-screen Show (4:3)</PresentationFormat>
  <Paragraphs>1082</Paragraphs>
  <Slides>100</Slides>
  <Notes>27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02" baseType="lpstr">
      <vt:lpstr>Slide bài giảng</vt:lpstr>
      <vt:lpstr>Visio</vt:lpstr>
      <vt:lpstr>GIAO THỨC AN TOÀN MẠNG</vt:lpstr>
      <vt:lpstr>PowerPoint Presentation</vt:lpstr>
      <vt:lpstr>Mục tiêu bài học</vt:lpstr>
      <vt:lpstr>Tài liệu tham khảo</vt:lpstr>
      <vt:lpstr>PowerPoint Presentation</vt:lpstr>
      <vt:lpstr>Giao thức ESP</vt:lpstr>
      <vt:lpstr>Giao thức ESP</vt:lpstr>
      <vt:lpstr>Giao thức ESP</vt:lpstr>
      <vt:lpstr>Giao thức ESP</vt:lpstr>
      <vt:lpstr>Giao thức ESP</vt:lpstr>
      <vt:lpstr>Giao thức ESP</vt:lpstr>
      <vt:lpstr>Giao thức ESP</vt:lpstr>
      <vt:lpstr>Giao thức ESP</vt:lpstr>
      <vt:lpstr>Giao thức ESP</vt:lpstr>
      <vt:lpstr>Giao thức ESP</vt:lpstr>
      <vt:lpstr>Giao thức ESP</vt:lpstr>
      <vt:lpstr>Giao thức ESP</vt:lpstr>
      <vt:lpstr>Giao thức ESP</vt:lpstr>
      <vt:lpstr>Giao thức ESP</vt:lpstr>
      <vt:lpstr>Giao thức ESP</vt:lpstr>
      <vt:lpstr>Giao thức ESP</vt:lpstr>
      <vt:lpstr>Giao thức ESP</vt:lpstr>
      <vt:lpstr>Giao thức ESP</vt:lpstr>
      <vt:lpstr>Giao thức ESP</vt:lpstr>
      <vt:lpstr>Giao thức ESP</vt:lpstr>
      <vt:lpstr>Giao thức ESP</vt:lpstr>
      <vt:lpstr>Giao thức ESP</vt:lpstr>
      <vt:lpstr>Giao thức ESP</vt:lpstr>
      <vt:lpstr>Giao thức ESP</vt:lpstr>
      <vt:lpstr>Giao thức ESP</vt:lpstr>
      <vt:lpstr>Giao thức ESP</vt:lpstr>
      <vt:lpstr>Giao thức ESP</vt:lpstr>
      <vt:lpstr>Bảng so sánh giữa giao thức AH và ESP</vt:lpstr>
      <vt:lpstr>PowerPoint Presentation</vt:lpstr>
      <vt:lpstr>Kết hợp AH và ESP trong chế độ Transport</vt:lpstr>
      <vt:lpstr>Kết hợp AH và ESP trong chế độ Tunnel</vt:lpstr>
      <vt:lpstr>PowerPoint Presentation</vt:lpstr>
      <vt:lpstr>Giao thức trao đổi khoá Internet (IKE)</vt:lpstr>
      <vt:lpstr>Giao thức trao đổi khoá Internet (IKE)</vt:lpstr>
      <vt:lpstr>Lịch sử của IKE</vt:lpstr>
      <vt:lpstr>Giao thức trao đổi khoá Internet (IKE)</vt:lpstr>
      <vt:lpstr> Mối quan hệ giữa IPSec và IKE</vt:lpstr>
      <vt:lpstr> Mối quan hệ giữa IPSec và IKE</vt:lpstr>
      <vt:lpstr> Mối quan hệ giữa IPSec và IKE</vt:lpstr>
      <vt:lpstr>Giao thức trao đổi khoá Internet (IKE)</vt:lpstr>
      <vt:lpstr>Giao thức trao đổi khoá Internet (IKE)</vt:lpstr>
      <vt:lpstr>Giao thức trao đổi khoá Internet (IKE)</vt:lpstr>
      <vt:lpstr>Giao thức trao đổi khoá Internet (IKE)</vt:lpstr>
      <vt:lpstr>Giao thức trao đổi khoá Internet (IKE)</vt:lpstr>
      <vt:lpstr>Giao thức trao đổi khoá Internet (IKE)</vt:lpstr>
      <vt:lpstr>Giao thức trao đổi khoá Internet (IKE)</vt:lpstr>
      <vt:lpstr>Giao thức trao đổi khoá Internet (IKE)</vt:lpstr>
      <vt:lpstr>Giao thức trao đổi khoá Internet (IKE)</vt:lpstr>
      <vt:lpstr>Giao thức trao đổi khoá Internet (IKE)</vt:lpstr>
      <vt:lpstr>Giao thức trao đổi khoá Internet (IKE)</vt:lpstr>
      <vt:lpstr>Giao thức trao đổi khoá Internet (IKE)</vt:lpstr>
      <vt:lpstr>Giao thức trao đổi khoá Internet (IKE)</vt:lpstr>
      <vt:lpstr>Giao thức trao đổi khoá Internet (IKE)</vt:lpstr>
      <vt:lpstr>Giao thức trao đổi khoá Internet (IKE)</vt:lpstr>
      <vt:lpstr> IKE pha 1 - Main mode </vt:lpstr>
      <vt:lpstr> IKE pha 1 - Main mode </vt:lpstr>
      <vt:lpstr> IKE pha 1 - Main mode </vt:lpstr>
      <vt:lpstr> IKE pha 1 - Main mode </vt:lpstr>
      <vt:lpstr> IKE pha 1 - Main mode </vt:lpstr>
      <vt:lpstr> IKE pha 1 - Main mode </vt:lpstr>
      <vt:lpstr> IKE pha 1 - Main mode </vt:lpstr>
      <vt:lpstr> IKE pha 1 - Main mode </vt:lpstr>
      <vt:lpstr> IKE pha 1 - Main mode </vt:lpstr>
      <vt:lpstr> IKE pha 1 - Main mode </vt:lpstr>
      <vt:lpstr> IKE pha 1 - Main mode </vt:lpstr>
      <vt:lpstr> IKE pha 1 - Main mode </vt:lpstr>
      <vt:lpstr> IKE pha 1 - Main mode </vt:lpstr>
      <vt:lpstr> IKE pha 1 - Main mode </vt:lpstr>
      <vt:lpstr> IKE pha 1 - Main mode </vt:lpstr>
      <vt:lpstr> IKE pha 1 - Main mode </vt:lpstr>
      <vt:lpstr> IKE pha 1 - Main mode </vt:lpstr>
      <vt:lpstr> IKE pha 1 - Main mode </vt:lpstr>
      <vt:lpstr>Giao thức trao đổi khoá Internet (IKE)</vt:lpstr>
      <vt:lpstr> IKE pha 1 - Agressive Mode </vt:lpstr>
      <vt:lpstr> IKE pha 1 - Agressive Mode </vt:lpstr>
      <vt:lpstr> IKE pha 1 - Agressive Mode </vt:lpstr>
      <vt:lpstr>Giao thức trao đổi khoá Internet (IKE)</vt:lpstr>
      <vt:lpstr>Giao thức trao đổi khoá Internet (IKE)</vt:lpstr>
      <vt:lpstr>Giao thức trao đổi khoá Internet (IKE)</vt:lpstr>
      <vt:lpstr>Giao thức trao đổi khoá Internet (IKE)</vt:lpstr>
      <vt:lpstr>Giao thức trao đổi khoá Internet (IKE)</vt:lpstr>
      <vt:lpstr>Giao thức trao đổi khoá Internet (IKE)</vt:lpstr>
      <vt:lpstr>Giao thức trao đổi khoá Internet (IKE)</vt:lpstr>
      <vt:lpstr> IKE pha 2 - Quick mode </vt:lpstr>
      <vt:lpstr> IKE pha 2 - Quick mode </vt:lpstr>
      <vt:lpstr> IKE pha 2 - Quick mode </vt:lpstr>
      <vt:lpstr> IKE pha 2 - Quick mode </vt:lpstr>
      <vt:lpstr> IKE pha 2 - Quick mode </vt:lpstr>
      <vt:lpstr>Giao thức trao đổi khoá Internet (IKE)</vt:lpstr>
      <vt:lpstr>Ví dụ về hai pha IKE</vt:lpstr>
      <vt:lpstr> Nhược điểm của IKE v1 </vt:lpstr>
      <vt:lpstr>Tổng quan về giao thức IKEv2</vt:lpstr>
      <vt:lpstr>Ứng dụng của giao thức IKE.</vt:lpstr>
      <vt:lpstr>Giao thức IPSec (Tổng kết)</vt:lpstr>
      <vt:lpstr>PowerPoint Presentation</vt:lpstr>
    </vt:vector>
  </TitlesOfParts>
  <Company>KMA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TOÀN MẠNG MÁY TÍNH VÀ DỊCH VỤ INTERNET</dc:title>
  <dc:creator>Nguyen Tuan Anh</dc:creator>
  <cp:lastModifiedBy>luongtran</cp:lastModifiedBy>
  <cp:revision>437</cp:revision>
  <dcterms:created xsi:type="dcterms:W3CDTF">2019-01-06T13:50:27Z</dcterms:created>
  <dcterms:modified xsi:type="dcterms:W3CDTF">2020-04-24T03:45:41Z</dcterms:modified>
</cp:coreProperties>
</file>